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151"/>
  </p:notesMasterIdLst>
  <p:handoutMasterIdLst>
    <p:handoutMasterId r:id="rId152"/>
  </p:handoutMasterIdLst>
  <p:sldIdLst>
    <p:sldId id="332" r:id="rId5"/>
    <p:sldId id="730" r:id="rId6"/>
    <p:sldId id="726" r:id="rId7"/>
    <p:sldId id="709" r:id="rId8"/>
    <p:sldId id="735" r:id="rId9"/>
    <p:sldId id="748" r:id="rId10"/>
    <p:sldId id="737" r:id="rId11"/>
    <p:sldId id="749" r:id="rId12"/>
    <p:sldId id="721" r:id="rId13"/>
    <p:sldId id="751" r:id="rId14"/>
    <p:sldId id="733" r:id="rId15"/>
    <p:sldId id="734" r:id="rId16"/>
    <p:sldId id="725" r:id="rId17"/>
    <p:sldId id="752" r:id="rId18"/>
    <p:sldId id="753" r:id="rId19"/>
    <p:sldId id="754" r:id="rId20"/>
    <p:sldId id="755" r:id="rId21"/>
    <p:sldId id="756" r:id="rId22"/>
    <p:sldId id="757" r:id="rId23"/>
    <p:sldId id="758" r:id="rId24"/>
    <p:sldId id="759" r:id="rId25"/>
    <p:sldId id="760" r:id="rId26"/>
    <p:sldId id="761" r:id="rId27"/>
    <p:sldId id="762" r:id="rId28"/>
    <p:sldId id="763" r:id="rId29"/>
    <p:sldId id="764" r:id="rId30"/>
    <p:sldId id="765" r:id="rId31"/>
    <p:sldId id="766" r:id="rId32"/>
    <p:sldId id="767" r:id="rId33"/>
    <p:sldId id="768" r:id="rId34"/>
    <p:sldId id="769" r:id="rId35"/>
    <p:sldId id="770" r:id="rId36"/>
    <p:sldId id="771" r:id="rId37"/>
    <p:sldId id="772" r:id="rId38"/>
    <p:sldId id="773" r:id="rId39"/>
    <p:sldId id="774" r:id="rId40"/>
    <p:sldId id="775" r:id="rId41"/>
    <p:sldId id="776" r:id="rId42"/>
    <p:sldId id="777" r:id="rId43"/>
    <p:sldId id="778" r:id="rId44"/>
    <p:sldId id="779" r:id="rId45"/>
    <p:sldId id="780" r:id="rId46"/>
    <p:sldId id="781" r:id="rId47"/>
    <p:sldId id="782" r:id="rId48"/>
    <p:sldId id="783" r:id="rId49"/>
    <p:sldId id="784" r:id="rId50"/>
    <p:sldId id="785" r:id="rId51"/>
    <p:sldId id="786" r:id="rId52"/>
    <p:sldId id="787" r:id="rId53"/>
    <p:sldId id="788" r:id="rId54"/>
    <p:sldId id="789" r:id="rId55"/>
    <p:sldId id="790" r:id="rId56"/>
    <p:sldId id="791" r:id="rId57"/>
    <p:sldId id="792" r:id="rId58"/>
    <p:sldId id="793" r:id="rId59"/>
    <p:sldId id="794" r:id="rId60"/>
    <p:sldId id="795" r:id="rId61"/>
    <p:sldId id="796" r:id="rId62"/>
    <p:sldId id="797" r:id="rId63"/>
    <p:sldId id="798" r:id="rId64"/>
    <p:sldId id="799" r:id="rId65"/>
    <p:sldId id="800" r:id="rId66"/>
    <p:sldId id="801" r:id="rId67"/>
    <p:sldId id="802" r:id="rId68"/>
    <p:sldId id="803" r:id="rId69"/>
    <p:sldId id="804" r:id="rId70"/>
    <p:sldId id="806" r:id="rId71"/>
    <p:sldId id="807" r:id="rId72"/>
    <p:sldId id="808" r:id="rId73"/>
    <p:sldId id="809" r:id="rId74"/>
    <p:sldId id="810" r:id="rId75"/>
    <p:sldId id="811" r:id="rId76"/>
    <p:sldId id="812" r:id="rId77"/>
    <p:sldId id="813" r:id="rId78"/>
    <p:sldId id="814" r:id="rId79"/>
    <p:sldId id="815" r:id="rId80"/>
    <p:sldId id="816" r:id="rId81"/>
    <p:sldId id="817" r:id="rId82"/>
    <p:sldId id="818" r:id="rId83"/>
    <p:sldId id="819" r:id="rId84"/>
    <p:sldId id="820" r:id="rId85"/>
    <p:sldId id="821" r:id="rId86"/>
    <p:sldId id="822" r:id="rId87"/>
    <p:sldId id="823" r:id="rId88"/>
    <p:sldId id="824" r:id="rId89"/>
    <p:sldId id="825" r:id="rId90"/>
    <p:sldId id="826" r:id="rId91"/>
    <p:sldId id="827" r:id="rId92"/>
    <p:sldId id="828" r:id="rId93"/>
    <p:sldId id="829" r:id="rId94"/>
    <p:sldId id="830" r:id="rId95"/>
    <p:sldId id="831" r:id="rId96"/>
    <p:sldId id="832" r:id="rId97"/>
    <p:sldId id="833" r:id="rId98"/>
    <p:sldId id="834" r:id="rId99"/>
    <p:sldId id="835" r:id="rId100"/>
    <p:sldId id="836" r:id="rId101"/>
    <p:sldId id="837" r:id="rId102"/>
    <p:sldId id="838" r:id="rId103"/>
    <p:sldId id="839" r:id="rId104"/>
    <p:sldId id="840" r:id="rId105"/>
    <p:sldId id="841" r:id="rId106"/>
    <p:sldId id="842" r:id="rId107"/>
    <p:sldId id="843" r:id="rId108"/>
    <p:sldId id="844" r:id="rId109"/>
    <p:sldId id="845" r:id="rId110"/>
    <p:sldId id="846" r:id="rId111"/>
    <p:sldId id="847" r:id="rId112"/>
    <p:sldId id="848" r:id="rId113"/>
    <p:sldId id="849" r:id="rId114"/>
    <p:sldId id="850" r:id="rId115"/>
    <p:sldId id="851" r:id="rId116"/>
    <p:sldId id="852" r:id="rId117"/>
    <p:sldId id="853" r:id="rId118"/>
    <p:sldId id="854" r:id="rId119"/>
    <p:sldId id="855" r:id="rId120"/>
    <p:sldId id="856" r:id="rId121"/>
    <p:sldId id="857" r:id="rId122"/>
    <p:sldId id="858" r:id="rId123"/>
    <p:sldId id="859" r:id="rId124"/>
    <p:sldId id="860" r:id="rId125"/>
    <p:sldId id="877" r:id="rId126"/>
    <p:sldId id="878" r:id="rId127"/>
    <p:sldId id="879" r:id="rId128"/>
    <p:sldId id="880" r:id="rId129"/>
    <p:sldId id="881" r:id="rId130"/>
    <p:sldId id="861" r:id="rId131"/>
    <p:sldId id="862" r:id="rId132"/>
    <p:sldId id="863" r:id="rId133"/>
    <p:sldId id="864" r:id="rId134"/>
    <p:sldId id="865" r:id="rId135"/>
    <p:sldId id="876" r:id="rId136"/>
    <p:sldId id="882" r:id="rId137"/>
    <p:sldId id="883" r:id="rId138"/>
    <p:sldId id="884" r:id="rId139"/>
    <p:sldId id="885" r:id="rId140"/>
    <p:sldId id="886" r:id="rId141"/>
    <p:sldId id="887" r:id="rId142"/>
    <p:sldId id="888" r:id="rId143"/>
    <p:sldId id="889" r:id="rId144"/>
    <p:sldId id="890" r:id="rId145"/>
    <p:sldId id="891" r:id="rId146"/>
    <p:sldId id="892" r:id="rId147"/>
    <p:sldId id="893" r:id="rId148"/>
    <p:sldId id="894" r:id="rId149"/>
    <p:sldId id="895" r:id="rId150"/>
  </p:sldIdLst>
  <p:sldSz cx="12192000" cy="6858000"/>
  <p:notesSz cx="6881813" cy="10002838"/>
  <p:defaultTextStyle>
    <a:defPPr>
      <a:defRPr lang="nl-NL"/>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026" userDrawn="1">
          <p15:clr>
            <a:srgbClr val="A4A3A4"/>
          </p15:clr>
        </p15:guide>
        <p15:guide id="2" pos="347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Bowers" initials="DB" lastIdx="5" clrIdx="0"/>
  <p:cmAuthor id="1" name="Mulder, R.L." initials="RL" lastIdx="8" clrIdx="1">
    <p:extLst>
      <p:ext uri="{19B8F6BF-5375-455C-9EA6-DF929625EA0E}">
        <p15:presenceInfo xmlns:p15="http://schemas.microsoft.com/office/powerpoint/2012/main" userId="Mulder, R.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7"/>
    <a:srgbClr val="FF6600"/>
    <a:srgbClr val="FF0000"/>
    <a:srgbClr val="091C5A"/>
    <a:srgbClr val="FF9933"/>
    <a:srgbClr val="99FF66"/>
    <a:srgbClr val="A5B5E3"/>
    <a:srgbClr val="E1F2F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21" autoAdjust="0"/>
    <p:restoredTop sz="94434" autoAdjust="0"/>
  </p:normalViewPr>
  <p:slideViewPr>
    <p:cSldViewPr>
      <p:cViewPr varScale="1">
        <p:scale>
          <a:sx n="100" d="100"/>
          <a:sy n="100" d="100"/>
        </p:scale>
        <p:origin x="96" y="96"/>
      </p:cViewPr>
      <p:guideLst>
        <p:guide orient="horz" pos="1026"/>
        <p:guide pos="3477"/>
      </p:guideLst>
    </p:cSldViewPr>
  </p:slideViewPr>
  <p:notesTextViewPr>
    <p:cViewPr>
      <p:scale>
        <a:sx n="100" d="100"/>
        <a:sy n="100" d="100"/>
      </p:scale>
      <p:origin x="0" y="0"/>
    </p:cViewPr>
  </p:notesTextViewPr>
  <p:sorterViewPr>
    <p:cViewPr>
      <p:scale>
        <a:sx n="200" d="100"/>
        <a:sy n="200" d="100"/>
      </p:scale>
      <p:origin x="0" y="345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1" y="0"/>
            <a:ext cx="2982655" cy="500462"/>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eaLnBrk="0" hangingPunct="0">
              <a:defRPr sz="1200" b="0">
                <a:latin typeface="Arial" charset="0"/>
                <a:ea typeface="+mn-ea"/>
                <a:cs typeface="+mn-cs"/>
              </a:defRPr>
            </a:lvl1pPr>
          </a:lstStyle>
          <a:p>
            <a:pPr>
              <a:defRPr/>
            </a:pPr>
            <a:endParaRPr lang="en-US"/>
          </a:p>
        </p:txBody>
      </p:sp>
      <p:sp>
        <p:nvSpPr>
          <p:cNvPr id="158723" name="Rectangle 3"/>
          <p:cNvSpPr>
            <a:spLocks noGrp="1" noChangeArrowheads="1"/>
          </p:cNvSpPr>
          <p:nvPr>
            <p:ph type="dt" sz="quarter" idx="1"/>
          </p:nvPr>
        </p:nvSpPr>
        <p:spPr bwMode="auto">
          <a:xfrm>
            <a:off x="3897551" y="0"/>
            <a:ext cx="2982655" cy="500462"/>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eaLnBrk="0" hangingPunct="0">
              <a:defRPr sz="1200" b="0"/>
            </a:lvl1pPr>
          </a:lstStyle>
          <a:p>
            <a:pPr>
              <a:defRPr/>
            </a:pPr>
            <a:fld id="{A227E724-C3C4-4F4B-9265-4E319EF4F393}" type="datetimeFigureOut">
              <a:rPr lang="en-US" altLang="en-US"/>
              <a:pPr>
                <a:defRPr/>
              </a:pPr>
              <a:t>3/6/2023</a:t>
            </a:fld>
            <a:endParaRPr lang="en-US" altLang="en-US"/>
          </a:p>
        </p:txBody>
      </p:sp>
      <p:sp>
        <p:nvSpPr>
          <p:cNvPr id="158724" name="Rectangle 4"/>
          <p:cNvSpPr>
            <a:spLocks noGrp="1" noChangeArrowheads="1"/>
          </p:cNvSpPr>
          <p:nvPr>
            <p:ph type="ftr" sz="quarter" idx="2"/>
          </p:nvPr>
        </p:nvSpPr>
        <p:spPr bwMode="auto">
          <a:xfrm>
            <a:off x="1" y="9500777"/>
            <a:ext cx="2982655" cy="500462"/>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eaLnBrk="0" hangingPunct="0">
              <a:defRPr sz="1200" b="0">
                <a:latin typeface="Arial" charset="0"/>
                <a:ea typeface="+mn-ea"/>
                <a:cs typeface="+mn-cs"/>
              </a:defRPr>
            </a:lvl1pPr>
          </a:lstStyle>
          <a:p>
            <a:pPr>
              <a:defRPr/>
            </a:pPr>
            <a:endParaRPr lang="en-US"/>
          </a:p>
        </p:txBody>
      </p:sp>
      <p:sp>
        <p:nvSpPr>
          <p:cNvPr id="158725" name="Rectangle 5"/>
          <p:cNvSpPr>
            <a:spLocks noGrp="1" noChangeArrowheads="1"/>
          </p:cNvSpPr>
          <p:nvPr>
            <p:ph type="sldNum" sz="quarter" idx="3"/>
          </p:nvPr>
        </p:nvSpPr>
        <p:spPr bwMode="auto">
          <a:xfrm>
            <a:off x="3897551" y="9500777"/>
            <a:ext cx="2982655" cy="500462"/>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defRPr sz="1200" b="0" smtClean="0"/>
            </a:lvl1pPr>
          </a:lstStyle>
          <a:p>
            <a:pPr>
              <a:defRPr/>
            </a:pPr>
            <a:fld id="{1E350BA8-BAEB-401B-AFE1-6670EA38EA5B}" type="slidenum">
              <a:rPr lang="en-US" altLang="en-US"/>
              <a:pPr>
                <a:defRPr/>
              </a:pPr>
              <a:t>‹nr.›</a:t>
            </a:fld>
            <a:endParaRPr lang="en-US" altLang="en-US"/>
          </a:p>
        </p:txBody>
      </p:sp>
    </p:spTree>
    <p:extLst>
      <p:ext uri="{BB962C8B-B14F-4D97-AF65-F5344CB8AC3E}">
        <p14:creationId xmlns:p14="http://schemas.microsoft.com/office/powerpoint/2010/main" val="2725704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82655" cy="500462"/>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nl-NL"/>
          </a:p>
        </p:txBody>
      </p:sp>
      <p:sp>
        <p:nvSpPr>
          <p:cNvPr id="3075" name="Rectangle 3"/>
          <p:cNvSpPr>
            <a:spLocks noGrp="1" noChangeArrowheads="1"/>
          </p:cNvSpPr>
          <p:nvPr>
            <p:ph type="dt" idx="1"/>
          </p:nvPr>
        </p:nvSpPr>
        <p:spPr bwMode="auto">
          <a:xfrm>
            <a:off x="3897551" y="0"/>
            <a:ext cx="2982655" cy="500462"/>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nl-NL"/>
          </a:p>
        </p:txBody>
      </p:sp>
      <p:sp>
        <p:nvSpPr>
          <p:cNvPr id="70660" name="Rectangle 4"/>
          <p:cNvSpPr>
            <a:spLocks noGrp="1" noRot="1" noChangeAspect="1" noChangeArrowheads="1" noTextEdit="1"/>
          </p:cNvSpPr>
          <p:nvPr>
            <p:ph type="sldImg" idx="2"/>
          </p:nvPr>
        </p:nvSpPr>
        <p:spPr bwMode="auto">
          <a:xfrm>
            <a:off x="107950" y="749300"/>
            <a:ext cx="6667500" cy="3751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8182" y="4751988"/>
            <a:ext cx="5505450" cy="4500958"/>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p>
            <a:pPr lvl="0"/>
            <a:r>
              <a:rPr lang="nl-NL" altLang="en-US" noProof="0"/>
              <a:t>Klik om de opmaakprofielen van de modeltekst te bewerken</a:t>
            </a:r>
          </a:p>
          <a:p>
            <a:pPr lvl="1"/>
            <a:r>
              <a:rPr lang="nl-NL" altLang="en-US" noProof="0"/>
              <a:t>Tweede niveau</a:t>
            </a:r>
          </a:p>
          <a:p>
            <a:pPr lvl="2"/>
            <a:r>
              <a:rPr lang="nl-NL" altLang="en-US" noProof="0"/>
              <a:t>Derde niveau</a:t>
            </a:r>
          </a:p>
          <a:p>
            <a:pPr lvl="3"/>
            <a:r>
              <a:rPr lang="nl-NL" altLang="en-US" noProof="0"/>
              <a:t>Vierde niveau</a:t>
            </a:r>
          </a:p>
          <a:p>
            <a:pPr lvl="4"/>
            <a:r>
              <a:rPr lang="nl-NL" altLang="en-US" noProof="0"/>
              <a:t>Vijfde niveau</a:t>
            </a:r>
          </a:p>
        </p:txBody>
      </p:sp>
      <p:sp>
        <p:nvSpPr>
          <p:cNvPr id="3078" name="Rectangle 6"/>
          <p:cNvSpPr>
            <a:spLocks noGrp="1" noChangeArrowheads="1"/>
          </p:cNvSpPr>
          <p:nvPr>
            <p:ph type="ftr" sz="quarter" idx="4"/>
          </p:nvPr>
        </p:nvSpPr>
        <p:spPr bwMode="auto">
          <a:xfrm>
            <a:off x="1" y="9500777"/>
            <a:ext cx="2982655" cy="500462"/>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nl-NL"/>
          </a:p>
        </p:txBody>
      </p:sp>
      <p:sp>
        <p:nvSpPr>
          <p:cNvPr id="3079" name="Rectangle 7"/>
          <p:cNvSpPr>
            <a:spLocks noGrp="1" noChangeArrowheads="1"/>
          </p:cNvSpPr>
          <p:nvPr>
            <p:ph type="sldNum" sz="quarter" idx="5"/>
          </p:nvPr>
        </p:nvSpPr>
        <p:spPr bwMode="auto">
          <a:xfrm>
            <a:off x="3897551" y="9500777"/>
            <a:ext cx="2982655" cy="500462"/>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eaLnBrk="1" hangingPunct="1">
              <a:defRPr sz="1200" b="0" smtClean="0"/>
            </a:lvl1pPr>
          </a:lstStyle>
          <a:p>
            <a:pPr>
              <a:defRPr/>
            </a:pPr>
            <a:fld id="{CDABA1B5-C440-4E5A-BD3D-C4726D749D79}" type="slidenum">
              <a:rPr lang="nl-NL" altLang="en-US"/>
              <a:pPr>
                <a:defRPr/>
              </a:pPr>
              <a:t>‹nr.›</a:t>
            </a:fld>
            <a:endParaRPr lang="nl-NL" altLang="en-US"/>
          </a:p>
        </p:txBody>
      </p:sp>
    </p:spTree>
    <p:extLst>
      <p:ext uri="{BB962C8B-B14F-4D97-AF65-F5344CB8AC3E}">
        <p14:creationId xmlns:p14="http://schemas.microsoft.com/office/powerpoint/2010/main" val="700996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A337BE04-9572-424E-9793-93C8859ABBB1}" type="slidenum">
              <a:rPr lang="nl-NL" altLang="en-US" b="0"/>
              <a:pPr algn="r" eaLnBrk="1" hangingPunct="1">
                <a:spcBef>
                  <a:spcPct val="0"/>
                </a:spcBef>
              </a:pPr>
              <a:t>1</a:t>
            </a:fld>
            <a:endParaRPr lang="nl-NL" altLang="en-US" b="0"/>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107276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4044836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79877243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7722580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xfrm>
            <a:off x="107950" y="749300"/>
            <a:ext cx="6667500" cy="3751263"/>
          </a:xfrm>
          <a:ln/>
        </p:spPr>
      </p:sp>
      <p:sp>
        <p:nvSpPr>
          <p:cNvPr id="389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38916"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CDC301-953F-4B82-B7EB-D893F0337A95}" type="slidenum">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778994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xfrm>
            <a:off x="107950" y="749300"/>
            <a:ext cx="6667500" cy="3751263"/>
          </a:xfrm>
          <a:ln/>
        </p:spPr>
      </p:sp>
      <p:sp>
        <p:nvSpPr>
          <p:cNvPr id="3891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38916"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CDC301-953F-4B82-B7EB-D893F0337A95}" type="slidenum">
              <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284618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xfrm>
            <a:off x="107950" y="749300"/>
            <a:ext cx="6667500" cy="3751263"/>
          </a:xfrm>
          <a:ln/>
        </p:spPr>
      </p:sp>
      <p:sp>
        <p:nvSpPr>
          <p:cNvPr id="7065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itchFamily="34" charset="0"/>
            </a:endParaRPr>
          </a:p>
        </p:txBody>
      </p:sp>
      <p:sp>
        <p:nvSpPr>
          <p:cNvPr id="70660"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C6F109-8910-412F-A93E-D2854B0B060B}"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419118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dia-afbeelding 1"/>
          <p:cNvSpPr>
            <a:spLocks noGrp="1" noRot="1" noChangeAspect="1" noTextEdit="1"/>
          </p:cNvSpPr>
          <p:nvPr>
            <p:ph type="sldImg"/>
          </p:nvPr>
        </p:nvSpPr>
        <p:spPr>
          <a:xfrm>
            <a:off x="107950" y="749300"/>
            <a:ext cx="6667500" cy="3751263"/>
          </a:xfrm>
          <a:ln/>
        </p:spPr>
      </p:sp>
      <p:sp>
        <p:nvSpPr>
          <p:cNvPr id="7168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smtClean="0">
                <a:solidFill>
                  <a:srgbClr val="000057"/>
                </a:solidFill>
                <a:latin typeface="Calibri" pitchFamily="34" charset="0"/>
              </a:rPr>
              <a:t>Other fields: 1</a:t>
            </a:r>
            <a:r>
              <a:rPr lang="en-US" altLang="nl-NL" baseline="0" dirty="0" smtClean="0">
                <a:solidFill>
                  <a:srgbClr val="000057"/>
                </a:solidFill>
                <a:latin typeface="Calibri" pitchFamily="34" charset="0"/>
              </a:rPr>
              <a:t> study – chest radiation, and no abdominal radiation</a:t>
            </a:r>
            <a:endParaRPr lang="nl-NL" altLang="nl-NL" dirty="0">
              <a:latin typeface="Arial" pitchFamily="34" charset="0"/>
            </a:endParaRPr>
          </a:p>
        </p:txBody>
      </p:sp>
      <p:sp>
        <p:nvSpPr>
          <p:cNvPr id="71684"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BC9229-9B3D-440B-9230-82A84B6652A1}"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9833926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xfrm>
            <a:off x="107950" y="749300"/>
            <a:ext cx="6667500" cy="3751263"/>
          </a:xfrm>
          <a:ln/>
        </p:spPr>
      </p:sp>
      <p:sp>
        <p:nvSpPr>
          <p:cNvPr id="7270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72708"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69413-4690-4FD1-B215-5E494E129910}"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536626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xfrm>
            <a:off x="107950" y="749300"/>
            <a:ext cx="6667500" cy="3751263"/>
          </a:xfrm>
          <a:ln/>
        </p:spPr>
      </p:sp>
      <p:sp>
        <p:nvSpPr>
          <p:cNvPr id="7270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72708"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69413-4690-4FD1-B215-5E494E129910}"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922367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xfrm>
            <a:off x="107950" y="749300"/>
            <a:ext cx="6667500" cy="3751263"/>
          </a:xfrm>
          <a:ln/>
        </p:spPr>
      </p:sp>
      <p:sp>
        <p:nvSpPr>
          <p:cNvPr id="7270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72708"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69413-4690-4FD1-B215-5E494E129910}"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4892601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afbeelding 1"/>
          <p:cNvSpPr>
            <a:spLocks noGrp="1" noRot="1" noChangeAspect="1" noTextEdit="1"/>
          </p:cNvSpPr>
          <p:nvPr>
            <p:ph type="sldImg"/>
          </p:nvPr>
        </p:nvSpPr>
        <p:spPr>
          <a:xfrm>
            <a:off x="107950" y="749300"/>
            <a:ext cx="6667500" cy="3751263"/>
          </a:xfrm>
          <a:ln/>
        </p:spPr>
      </p:sp>
      <p:sp>
        <p:nvSpPr>
          <p:cNvPr id="7270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72708"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569413-4690-4FD1-B215-5E494E129910}"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5226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8565585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en-US" dirty="0" err="1" smtClean="0">
                <a:latin typeface="Calibri" pitchFamily="34" charset="0"/>
                <a:ea typeface="ＭＳ Ｐゴシック" pitchFamily="34" charset="-128"/>
              </a:rPr>
              <a:t>Workload</a:t>
            </a:r>
            <a:r>
              <a:rPr lang="de-DE" altLang="en-US" dirty="0" smtClean="0">
                <a:latin typeface="Calibri" pitchFamily="34" charset="0"/>
                <a:ea typeface="ＭＳ Ｐゴシック" pitchFamily="34" charset="-128"/>
              </a:rPr>
              <a:t> </a:t>
            </a:r>
            <a:r>
              <a:rPr lang="de-DE" altLang="en-US" dirty="0" err="1" smtClean="0">
                <a:latin typeface="Calibri" pitchFamily="34" charset="0"/>
                <a:ea typeface="ＭＳ Ｐゴシック" pitchFamily="34" charset="-128"/>
              </a:rPr>
              <a:t>is</a:t>
            </a:r>
            <a:r>
              <a:rPr lang="de-DE" altLang="en-US" dirty="0" smtClean="0">
                <a:latin typeface="Calibri" pitchFamily="34" charset="0"/>
                <a:ea typeface="ＭＳ Ｐゴシック" pitchFamily="34" charset="-128"/>
              </a:rPr>
              <a:t> high,</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we</a:t>
            </a:r>
            <a:r>
              <a:rPr lang="de-DE" altLang="en-US" baseline="0" dirty="0" smtClean="0">
                <a:latin typeface="Calibri" pitchFamily="34" charset="0"/>
                <a:ea typeface="ＭＳ Ｐゴシック" pitchFamily="34" charset="-128"/>
              </a:rPr>
              <a:t> will </a:t>
            </a:r>
            <a:r>
              <a:rPr lang="de-DE" altLang="en-US" baseline="0" dirty="0" err="1" smtClean="0">
                <a:latin typeface="Calibri" pitchFamily="34" charset="0"/>
                <a:ea typeface="ＭＳ Ｐゴシック" pitchFamily="34" charset="-128"/>
              </a:rPr>
              <a:t>develop</a:t>
            </a:r>
            <a:r>
              <a:rPr lang="de-DE" altLang="en-US" baseline="0" dirty="0" smtClean="0">
                <a:latin typeface="Calibri" pitchFamily="34" charset="0"/>
                <a:ea typeface="ＭＳ Ｐゴシック" pitchFamily="34" charset="-128"/>
              </a:rPr>
              <a:t> 4 separate </a:t>
            </a:r>
            <a:r>
              <a:rPr lang="de-DE" altLang="en-US" baseline="0" dirty="0" err="1" smtClean="0">
                <a:latin typeface="Calibri" pitchFamily="34" charset="0"/>
                <a:ea typeface="ＭＳ Ｐゴシック" pitchFamily="34" charset="-128"/>
              </a:rPr>
              <a:t>guidelines</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for</a:t>
            </a:r>
            <a:r>
              <a:rPr lang="de-DE" altLang="en-US" baseline="0" dirty="0" smtClean="0">
                <a:latin typeface="Calibri" pitchFamily="34" charset="0"/>
                <a:ea typeface="ＭＳ Ｐゴシック" pitchFamily="34" charset="-128"/>
              </a:rPr>
              <a:t> the </a:t>
            </a:r>
            <a:r>
              <a:rPr lang="de-DE" altLang="en-US" baseline="0" dirty="0" err="1" smtClean="0">
                <a:latin typeface="Calibri" pitchFamily="34" charset="0"/>
                <a:ea typeface="ＭＳ Ｐゴシック" pitchFamily="34" charset="-128"/>
              </a:rPr>
              <a:t>components</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Started</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with</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MetS</a:t>
            </a:r>
            <a:r>
              <a:rPr lang="de-DE" altLang="en-US" baseline="0" dirty="0" smtClean="0">
                <a:latin typeface="Calibri" pitchFamily="34" charset="0"/>
                <a:ea typeface="ＭＳ Ｐゴシック" pitchFamily="34" charset="-128"/>
              </a:rPr>
              <a:t> due </a:t>
            </a:r>
            <a:r>
              <a:rPr lang="de-DE" altLang="en-US" baseline="0" dirty="0" err="1" smtClean="0">
                <a:latin typeface="Calibri" pitchFamily="34" charset="0"/>
                <a:ea typeface="ＭＳ Ｐゴシック" pitchFamily="34" charset="-128"/>
              </a:rPr>
              <a:t>to</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lower</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workload</a:t>
            </a:r>
            <a:r>
              <a:rPr lang="de-DE" altLang="en-US" baseline="0" dirty="0" smtClean="0">
                <a:latin typeface="Calibri" pitchFamily="34" charset="0"/>
                <a:ea typeface="ＭＳ Ｐゴシック" pitchFamily="34" charset="-128"/>
              </a:rPr>
              <a:t> and </a:t>
            </a:r>
            <a:r>
              <a:rPr lang="de-DE" altLang="en-US" baseline="0" dirty="0" err="1" smtClean="0">
                <a:latin typeface="Calibri" pitchFamily="34" charset="0"/>
                <a:ea typeface="ＭＳ Ｐゴシック" pitchFamily="34" charset="-128"/>
              </a:rPr>
              <a:t>higher</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risk</a:t>
            </a:r>
            <a:r>
              <a:rPr lang="de-DE" altLang="en-US" baseline="0" dirty="0" smtClean="0">
                <a:latin typeface="Calibri" pitchFamily="34" charset="0"/>
                <a:ea typeface="ＭＳ Ｐゴシック" pitchFamily="34" charset="-128"/>
              </a:rPr>
              <a:t> </a:t>
            </a:r>
            <a:r>
              <a:rPr lang="de-DE" altLang="en-US" baseline="0" dirty="0" err="1" smtClean="0">
                <a:latin typeface="Calibri" pitchFamily="34" charset="0"/>
                <a:ea typeface="ＭＳ Ｐゴシック" pitchFamily="34" charset="-128"/>
              </a:rPr>
              <a:t>for</a:t>
            </a:r>
            <a:r>
              <a:rPr lang="de-DE" altLang="en-US" baseline="0" dirty="0" smtClean="0">
                <a:latin typeface="Calibri" pitchFamily="34" charset="0"/>
                <a:ea typeface="ＭＳ Ｐゴシック" pitchFamily="34" charset="-128"/>
              </a:rPr>
              <a:t> CV </a:t>
            </a:r>
            <a:r>
              <a:rPr lang="de-DE" altLang="en-US" baseline="0" dirty="0" err="1" smtClean="0">
                <a:latin typeface="Calibri" pitchFamily="34" charset="0"/>
                <a:ea typeface="ＭＳ Ｐゴシック" pitchFamily="34" charset="-128"/>
              </a:rPr>
              <a:t>events</a:t>
            </a:r>
            <a:r>
              <a:rPr lang="de-DE" altLang="en-US" baseline="0" dirty="0" smtClean="0">
                <a:latin typeface="Calibri" pitchFamily="34" charset="0"/>
                <a:ea typeface="ＭＳ Ｐゴシック" pitchFamily="34" charset="-128"/>
              </a:rPr>
              <a:t>.</a:t>
            </a:r>
            <a:endParaRPr lang="de-DE" altLang="en-US" dirty="0">
              <a:latin typeface="Calibri" pitchFamily="34" charset="0"/>
              <a:ea typeface="ＭＳ Ｐゴシック" pitchFamily="34" charset="-128"/>
            </a:endParaRPr>
          </a:p>
        </p:txBody>
      </p:sp>
    </p:spTree>
    <p:extLst>
      <p:ext uri="{BB962C8B-B14F-4D97-AF65-F5344CB8AC3E}">
        <p14:creationId xmlns:p14="http://schemas.microsoft.com/office/powerpoint/2010/main" val="2936025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97947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397000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3838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9321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34921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99134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1355363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52762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E4D908F1-A168-49E3-9C85-E8F69CB062AB}" type="slidenum">
              <a:rPr lang="nl-NL" altLang="en-US"/>
              <a:pPr algn="r" eaLnBrk="1" hangingPunct="1">
                <a:spcBef>
                  <a:spcPct val="0"/>
                </a:spcBef>
              </a:pPr>
              <a:t>2</a:t>
            </a:fld>
            <a:endParaRPr lang="nl-NL" altLang="en-US"/>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77493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8091" y="9501339"/>
            <a:ext cx="298211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A4392-C42E-45C4-97B2-6D2BBAC796F7}" type="slidenum">
              <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xfrm>
            <a:off x="107950" y="749300"/>
            <a:ext cx="6667500" cy="37512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a:p>
            <a:pPr eaLnBrk="1" hangingPunct="1"/>
            <a:endParaRPr lang="de-DE" altLang="nl-NL"/>
          </a:p>
        </p:txBody>
      </p:sp>
    </p:spTree>
    <p:extLst>
      <p:ext uri="{BB962C8B-B14F-4D97-AF65-F5344CB8AC3E}">
        <p14:creationId xmlns:p14="http://schemas.microsoft.com/office/powerpoint/2010/main" val="1976040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3272949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39187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923809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138127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090819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952725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3391932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351278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01235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eaLnBrk="1" hangingPunct="1">
              <a:spcBef>
                <a:spcPct val="0"/>
              </a:spcBef>
            </a:pPr>
            <a:fld id="{E4D908F1-A168-49E3-9C85-E8F69CB062AB}" type="slidenum">
              <a:rPr lang="nl-NL" altLang="en-US"/>
              <a:pPr algn="r" eaLnBrk="1" hangingPunct="1">
                <a:spcBef>
                  <a:spcPct val="0"/>
                </a:spcBef>
              </a:pPr>
              <a:t>3</a:t>
            </a:fld>
            <a:endParaRPr lang="nl-NL" altLang="en-US"/>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505095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3623735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2325873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592344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200450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1342108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314562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798651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792204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346560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a:xfrm>
            <a:off x="107950" y="749300"/>
            <a:ext cx="6667500" cy="3751263"/>
          </a:xfrm>
          <a:ln/>
        </p:spPr>
      </p:sp>
      <p:sp>
        <p:nvSpPr>
          <p:cNvPr id="819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81924"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D2B57911-61EB-4E86-BE8B-B5CB86D3D621}" type="slidenum">
              <a:rPr lang="nl-NL" altLang="nl-NL" smtClean="0"/>
              <a:pPr eaLnBrk="1" hangingPunct="1">
                <a:spcBef>
                  <a:spcPct val="0"/>
                </a:spcBef>
                <a:defRPr/>
              </a:pPr>
              <a:t>10</a:t>
            </a:fld>
            <a:endParaRPr lang="nl-NL" altLang="nl-NL"/>
          </a:p>
        </p:txBody>
      </p:sp>
    </p:spTree>
    <p:extLst>
      <p:ext uri="{BB962C8B-B14F-4D97-AF65-F5344CB8AC3E}">
        <p14:creationId xmlns:p14="http://schemas.microsoft.com/office/powerpoint/2010/main" val="2885545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2723317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xfrm>
            <a:off x="107950" y="749300"/>
            <a:ext cx="6667500" cy="3751263"/>
          </a:xfrm>
          <a:ln/>
        </p:spPr>
      </p:sp>
      <p:sp>
        <p:nvSpPr>
          <p:cNvPr id="7065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70660"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C6F109-8910-412F-A93E-D2854B0B060B}"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037199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afbeelding 1"/>
          <p:cNvSpPr>
            <a:spLocks noGrp="1" noRot="1" noChangeAspect="1" noTextEdit="1"/>
          </p:cNvSpPr>
          <p:nvPr>
            <p:ph type="sldImg"/>
          </p:nvPr>
        </p:nvSpPr>
        <p:spPr>
          <a:xfrm>
            <a:off x="107950" y="749300"/>
            <a:ext cx="6667500" cy="3751263"/>
          </a:xfrm>
          <a:ln/>
        </p:spPr>
      </p:sp>
      <p:sp>
        <p:nvSpPr>
          <p:cNvPr id="7065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70660"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C6F109-8910-412F-A93E-D2854B0B060B}" type="slidenum">
              <a:rPr kumimoji="0" lang="nl-NL" altLang="nl-NL"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nl-NL" altLang="nl-NL"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763040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8091" y="9501339"/>
            <a:ext cx="298211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A4392-C42E-45C4-97B2-6D2BBAC796F7}" type="slidenum">
              <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xfrm>
            <a:off x="107950" y="749300"/>
            <a:ext cx="6667500" cy="37512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a:p>
            <a:pPr eaLnBrk="1" hangingPunct="1"/>
            <a:endParaRPr lang="de-DE" altLang="nl-NL"/>
          </a:p>
        </p:txBody>
      </p:sp>
    </p:spTree>
    <p:extLst>
      <p:ext uri="{BB962C8B-B14F-4D97-AF65-F5344CB8AC3E}">
        <p14:creationId xmlns:p14="http://schemas.microsoft.com/office/powerpoint/2010/main" val="332389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8091" y="9501339"/>
            <a:ext cx="298211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A4392-C42E-45C4-97B2-6D2BBAC796F7}" type="slidenum">
              <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xfrm>
            <a:off x="107950" y="749300"/>
            <a:ext cx="6667500" cy="37512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a:p>
            <a:pPr eaLnBrk="1" hangingPunct="1"/>
            <a:endParaRPr lang="de-DE" altLang="nl-NL"/>
          </a:p>
        </p:txBody>
      </p:sp>
    </p:spTree>
    <p:extLst>
      <p:ext uri="{BB962C8B-B14F-4D97-AF65-F5344CB8AC3E}">
        <p14:creationId xmlns:p14="http://schemas.microsoft.com/office/powerpoint/2010/main" val="4182511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2465331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1202884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171279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2003850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48768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a:xfrm>
            <a:off x="107950" y="749300"/>
            <a:ext cx="6667500" cy="3751263"/>
          </a:xfrm>
          <a:ln/>
        </p:spPr>
      </p:sp>
      <p:sp>
        <p:nvSpPr>
          <p:cNvPr id="819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81924"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D2B57911-61EB-4E86-BE8B-B5CB86D3D621}" type="slidenum">
              <a:rPr lang="nl-NL" altLang="nl-NL" smtClean="0"/>
              <a:pPr eaLnBrk="1" hangingPunct="1">
                <a:spcBef>
                  <a:spcPct val="0"/>
                </a:spcBef>
                <a:defRPr/>
              </a:pPr>
              <a:t>11</a:t>
            </a:fld>
            <a:endParaRPr lang="nl-NL" altLang="nl-NL"/>
          </a:p>
        </p:txBody>
      </p:sp>
    </p:spTree>
    <p:extLst>
      <p:ext uri="{BB962C8B-B14F-4D97-AF65-F5344CB8AC3E}">
        <p14:creationId xmlns:p14="http://schemas.microsoft.com/office/powerpoint/2010/main" val="18747849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We followed the well-known IGHG methodology and we came to the following conclusions of evidence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037207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78112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Let me show you our results on</a:t>
            </a:r>
            <a:r>
              <a:rPr lang="en-US" sz="1200" kern="1200" baseline="0" dirty="0">
                <a:solidFill>
                  <a:schemeClr val="tx1"/>
                </a:solidFill>
                <a:effectLst/>
                <a:latin typeface="Arial" charset="0"/>
                <a:ea typeface="ＭＳ Ｐゴシック" charset="0"/>
                <a:cs typeface="ＭＳ Ｐゴシック" charset="0"/>
              </a:rPr>
              <a:t> SMN in somewhat </a:t>
            </a:r>
            <a:r>
              <a:rPr lang="en-US" sz="1200" kern="1200" dirty="0">
                <a:solidFill>
                  <a:schemeClr val="tx1"/>
                </a:solidFill>
                <a:effectLst/>
                <a:latin typeface="Arial" charset="0"/>
                <a:ea typeface="ＭＳ Ｐゴシック" charset="0"/>
                <a:cs typeface="ＭＳ Ｐゴシック" charset="0"/>
              </a:rPr>
              <a:t>more detail: In the Cochrane review different types of analyses were done, namely available case, worst case and best case.</a:t>
            </a:r>
          </a:p>
          <a:p>
            <a:r>
              <a:rPr lang="en-US" sz="1200" kern="1200" dirty="0">
                <a:solidFill>
                  <a:schemeClr val="tx1"/>
                </a:solidFill>
                <a:effectLst/>
                <a:latin typeface="Arial" charset="0"/>
                <a:ea typeface="ＭＳ Ｐゴシック" charset="0"/>
                <a:cs typeface="ＭＳ Ｐゴシック" charset="0"/>
              </a:rPr>
              <a:t>Overall there were no differences between these analyses for the evaluated outcomes, with the exception of SMN. But with same direction of effect, so a higher risk with </a:t>
            </a:r>
            <a:r>
              <a:rPr lang="en-US" sz="1200" kern="1200" dirty="0" err="1">
                <a:solidFill>
                  <a:schemeClr val="tx1"/>
                </a:solidFill>
                <a:effectLst/>
                <a:latin typeface="Arial" charset="0"/>
                <a:ea typeface="ＭＳ Ｐゴシック" charset="0"/>
                <a:cs typeface="ＭＳ Ｐゴシック" charset="0"/>
              </a:rPr>
              <a:t>dexrazoxane</a:t>
            </a:r>
            <a:r>
              <a:rPr lang="en-US" sz="1200" kern="1200" dirty="0">
                <a:solidFill>
                  <a:schemeClr val="tx1"/>
                </a:solidFill>
                <a:effectLst/>
                <a:latin typeface="Arial" charset="0"/>
                <a:ea typeface="ＭＳ Ｐゴシック" charset="0"/>
                <a:cs typeface="ＭＳ Ｐゴシック" charset="0"/>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6937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For that we considered not only the evidence, but also other considerations, the balance of potential benefits and harms, and clinical judgements.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780047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8091" y="9501339"/>
            <a:ext cx="298211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A4392-C42E-45C4-97B2-6D2BBAC796F7}" type="slidenum">
              <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xfrm>
            <a:off x="107950" y="749300"/>
            <a:ext cx="6667500" cy="37512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nl-NL" dirty="0"/>
              <a:t>So what was the final balance for</a:t>
            </a:r>
            <a:r>
              <a:rPr lang="en-GB" altLang="nl-NL" baseline="0" dirty="0"/>
              <a:t> low doses of anthracyclines taking everything into account</a:t>
            </a:r>
            <a:endParaRPr lang="en-GB" altLang="nl-NL" dirty="0"/>
          </a:p>
          <a:p>
            <a:pPr eaLnBrk="1" hangingPunct="1"/>
            <a:endParaRPr lang="de-DE" altLang="nl-NL" dirty="0"/>
          </a:p>
        </p:txBody>
      </p:sp>
    </p:spTree>
    <p:extLst>
      <p:ext uri="{BB962C8B-B14F-4D97-AF65-F5344CB8AC3E}">
        <p14:creationId xmlns:p14="http://schemas.microsoft.com/office/powerpoint/2010/main" val="2628866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8091" y="9501339"/>
            <a:ext cx="298211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A4392-C42E-45C4-97B2-6D2BBAC796F7}" type="slidenum">
              <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xfrm>
            <a:off x="107950" y="749300"/>
            <a:ext cx="6667500" cy="37512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NL"/>
          </a:p>
          <a:p>
            <a:pPr eaLnBrk="1" hangingPunct="1"/>
            <a:endParaRPr lang="de-DE" altLang="nl-NL"/>
          </a:p>
        </p:txBody>
      </p:sp>
    </p:spTree>
    <p:extLst>
      <p:ext uri="{BB962C8B-B14F-4D97-AF65-F5344CB8AC3E}">
        <p14:creationId xmlns:p14="http://schemas.microsoft.com/office/powerpoint/2010/main" val="383146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en-US" dirty="0">
                <a:latin typeface="Calibri" pitchFamily="34" charset="0"/>
                <a:ea typeface="ＭＳ Ｐゴシック" pitchFamily="34" charset="-128"/>
              </a:rPr>
              <a:t>I want to finish</a:t>
            </a:r>
            <a:r>
              <a:rPr lang="de-DE" altLang="en-US" baseline="0" dirty="0">
                <a:latin typeface="Calibri" pitchFamily="34" charset="0"/>
                <a:ea typeface="ＭＳ Ｐゴシック" pitchFamily="34" charset="-128"/>
              </a:rPr>
              <a:t> with a big thank you to </a:t>
            </a:r>
            <a:endParaRPr lang="de-DE" altLang="en-US" dirty="0">
              <a:latin typeface="Calibri" pitchFamily="34" charset="0"/>
              <a:ea typeface="ＭＳ Ｐゴシック" pitchFamily="34" charset="-128"/>
            </a:endParaRPr>
          </a:p>
        </p:txBody>
      </p:sp>
    </p:spTree>
    <p:extLst>
      <p:ext uri="{BB962C8B-B14F-4D97-AF65-F5344CB8AC3E}">
        <p14:creationId xmlns:p14="http://schemas.microsoft.com/office/powerpoint/2010/main" val="3822094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dirty="0">
              <a:latin typeface="Arial" pitchFamily="34" charset="0"/>
              <a:ea typeface="ＭＳ Ｐゴシック" pitchFamily="34" charset="-128"/>
            </a:endParaRPr>
          </a:p>
        </p:txBody>
      </p:sp>
    </p:spTree>
    <p:extLst>
      <p:ext uri="{BB962C8B-B14F-4D97-AF65-F5344CB8AC3E}">
        <p14:creationId xmlns:p14="http://schemas.microsoft.com/office/powerpoint/2010/main" val="1295571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7869098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en-US" dirty="0" err="1">
                <a:latin typeface="Calibri" pitchFamily="34" charset="0"/>
              </a:rPr>
              <a:t>No</a:t>
            </a:r>
            <a:r>
              <a:rPr lang="de-DE" altLang="en-US" dirty="0">
                <a:latin typeface="Calibri" pitchFamily="34" charset="0"/>
              </a:rPr>
              <a:t> </a:t>
            </a:r>
            <a:r>
              <a:rPr lang="de-DE" altLang="en-US" dirty="0" err="1">
                <a:latin typeface="Calibri" pitchFamily="34" charset="0"/>
              </a:rPr>
              <a:t>screening</a:t>
            </a:r>
            <a:r>
              <a:rPr lang="de-DE" altLang="en-US" dirty="0">
                <a:latin typeface="Calibri" pitchFamily="34" charset="0"/>
              </a:rPr>
              <a:t> </a:t>
            </a:r>
            <a:r>
              <a:rPr lang="de-DE" altLang="en-US" dirty="0" err="1">
                <a:latin typeface="Calibri" pitchFamily="34" charset="0"/>
              </a:rPr>
              <a:t>test</a:t>
            </a:r>
            <a:r>
              <a:rPr lang="de-DE" altLang="en-US" dirty="0">
                <a:latin typeface="Calibri" pitchFamily="34" charset="0"/>
              </a:rPr>
              <a:t> </a:t>
            </a:r>
            <a:r>
              <a:rPr lang="de-DE" altLang="en-US" dirty="0" err="1">
                <a:latin typeface="Calibri" pitchFamily="34" charset="0"/>
              </a:rPr>
              <a:t>available</a:t>
            </a:r>
            <a:r>
              <a:rPr lang="de-DE" altLang="en-US" dirty="0">
                <a:latin typeface="Calibri" pitchFamily="34" charset="0"/>
              </a:rPr>
              <a:t> for </a:t>
            </a:r>
            <a:r>
              <a:rPr lang="de-DE" altLang="en-US" dirty="0" err="1">
                <a:latin typeface="Calibri" pitchFamily="34" charset="0"/>
              </a:rPr>
              <a:t>splenic</a:t>
            </a:r>
            <a:r>
              <a:rPr lang="de-DE" altLang="en-US" dirty="0">
                <a:latin typeface="Calibri" pitchFamily="34" charset="0"/>
              </a:rPr>
              <a:t> </a:t>
            </a:r>
            <a:r>
              <a:rPr lang="de-DE" altLang="en-US" dirty="0" err="1">
                <a:latin typeface="Calibri" pitchFamily="34" charset="0"/>
              </a:rPr>
              <a:t>funciton</a:t>
            </a:r>
            <a:r>
              <a:rPr lang="de-DE" altLang="en-US" dirty="0">
                <a:latin typeface="Calibri" pitchFamily="34" charset="0"/>
              </a:rPr>
              <a:t>.</a:t>
            </a:r>
          </a:p>
        </p:txBody>
      </p:sp>
    </p:spTree>
    <p:extLst>
      <p:ext uri="{BB962C8B-B14F-4D97-AF65-F5344CB8AC3E}">
        <p14:creationId xmlns:p14="http://schemas.microsoft.com/office/powerpoint/2010/main" val="38610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a:xfrm>
            <a:off x="107950" y="749300"/>
            <a:ext cx="6667500" cy="3751263"/>
          </a:xfrm>
          <a:ln/>
        </p:spPr>
      </p:sp>
      <p:sp>
        <p:nvSpPr>
          <p:cNvPr id="819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itchFamily="34" charset="0"/>
            </a:endParaRPr>
          </a:p>
        </p:txBody>
      </p:sp>
      <p:sp>
        <p:nvSpPr>
          <p:cNvPr id="81924" name="Tijdelijke aanduiding voor dianumm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defRPr/>
            </a:pPr>
            <a:fld id="{D2B57911-61EB-4E86-BE8B-B5CB86D3D621}" type="slidenum">
              <a:rPr lang="nl-NL" altLang="nl-NL" smtClean="0"/>
              <a:pPr eaLnBrk="1" hangingPunct="1">
                <a:spcBef>
                  <a:spcPct val="0"/>
                </a:spcBef>
                <a:defRPr/>
              </a:pPr>
              <a:t>12</a:t>
            </a:fld>
            <a:endParaRPr lang="nl-NL" altLang="nl-NL"/>
          </a:p>
        </p:txBody>
      </p:sp>
    </p:spTree>
    <p:extLst>
      <p:ext uri="{BB962C8B-B14F-4D97-AF65-F5344CB8AC3E}">
        <p14:creationId xmlns:p14="http://schemas.microsoft.com/office/powerpoint/2010/main" val="2324239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749300"/>
            <a:ext cx="6667500" cy="3751263"/>
          </a:xfrm>
        </p:spPr>
      </p:sp>
      <p:sp>
        <p:nvSpPr>
          <p:cNvPr id="3" name="Tijdelijke aanduiding voor notities 2"/>
          <p:cNvSpPr>
            <a:spLocks noGrp="1"/>
          </p:cNvSpPr>
          <p:nvPr>
            <p:ph type="body" idx="1"/>
          </p:nvPr>
        </p:nvSpPr>
        <p:spPr/>
        <p:txBody>
          <a:bodyPr/>
          <a:lstStyle/>
          <a:p>
            <a:r>
              <a:rPr lang="en-US" dirty="0"/>
              <a:t>Guidelines by COG, CCLG, DCOG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042985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2587507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125308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620156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28579836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3640953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452433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2262545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98091" y="9501339"/>
            <a:ext cx="2982119" cy="49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9A4392-C42E-45C4-97B2-6D2BBAC796F7}" type="slidenum">
              <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nl-NL" altLang="nl-NL" sz="1200" b="1"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0963" name="Rectangle 2"/>
          <p:cNvSpPr>
            <a:spLocks noGrp="1" noRot="1" noChangeAspect="1" noChangeArrowheads="1" noTextEdit="1"/>
          </p:cNvSpPr>
          <p:nvPr>
            <p:ph type="sldImg"/>
          </p:nvPr>
        </p:nvSpPr>
        <p:spPr>
          <a:xfrm>
            <a:off x="107950" y="749300"/>
            <a:ext cx="6667500" cy="37512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nl-NL" dirty="0"/>
              <a:t>Immunotherapy</a:t>
            </a:r>
          </a:p>
          <a:p>
            <a:pPr marL="171450" indent="-171450">
              <a:buFont typeface="Arial" panose="020B0604020202020204" pitchFamily="34" charset="0"/>
              <a:buChar char="•"/>
            </a:pPr>
            <a:r>
              <a:rPr lang="en-GB" altLang="nl-NL" dirty="0"/>
              <a:t>Diagnostic tests</a:t>
            </a:r>
          </a:p>
          <a:p>
            <a:pPr marL="171450" indent="-171450">
              <a:buFont typeface="Arial" panose="020B0604020202020204" pitchFamily="34" charset="0"/>
              <a:buChar char="•"/>
            </a:pPr>
            <a:r>
              <a:rPr lang="en-GB" altLang="nl-NL" dirty="0"/>
              <a:t>Guidance </a:t>
            </a:r>
          </a:p>
          <a:p>
            <a:pPr eaLnBrk="1" hangingPunct="1"/>
            <a:endParaRPr lang="de-DE" altLang="nl-NL" dirty="0"/>
          </a:p>
        </p:txBody>
      </p:sp>
    </p:spTree>
    <p:extLst>
      <p:ext uri="{BB962C8B-B14F-4D97-AF65-F5344CB8AC3E}">
        <p14:creationId xmlns:p14="http://schemas.microsoft.com/office/powerpoint/2010/main" val="16908882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en-US" dirty="0">
                <a:latin typeface="Calibri" pitchFamily="34" charset="0"/>
              </a:rPr>
              <a:t>* Publications and </a:t>
            </a:r>
            <a:r>
              <a:rPr lang="de-DE" altLang="en-US" dirty="0" err="1">
                <a:latin typeface="Calibri" pitchFamily="34" charset="0"/>
              </a:rPr>
              <a:t>guidelines</a:t>
            </a:r>
            <a:r>
              <a:rPr lang="de-DE" altLang="en-US" dirty="0">
                <a:latin typeface="Calibri" pitchFamily="34" charset="0"/>
              </a:rPr>
              <a:t> in </a:t>
            </a:r>
            <a:r>
              <a:rPr lang="de-DE" altLang="en-US" dirty="0" err="1">
                <a:latin typeface="Calibri" pitchFamily="34" charset="0"/>
              </a:rPr>
              <a:t>progress</a:t>
            </a:r>
            <a:endParaRPr lang="de-DE" altLang="en-US" dirty="0">
              <a:latin typeface="Calibri" pitchFamily="34" charset="0"/>
            </a:endParaRPr>
          </a:p>
        </p:txBody>
      </p:sp>
    </p:spTree>
    <p:extLst>
      <p:ext uri="{BB962C8B-B14F-4D97-AF65-F5344CB8AC3E}">
        <p14:creationId xmlns:p14="http://schemas.microsoft.com/office/powerpoint/2010/main" val="412231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lgn="r" eaLnBrk="1" hangingPunct="1">
              <a:spcBef>
                <a:spcPct val="0"/>
              </a:spcBef>
            </a:pPr>
            <a:fld id="{DF54909B-C799-4D26-BF26-FCB4CF368F3E}" type="slidenum">
              <a:rPr lang="nl-NL" altLang="en-US" b="0"/>
              <a:pPr algn="r" eaLnBrk="1" hangingPunct="1">
                <a:spcBef>
                  <a:spcPct val="0"/>
                </a:spcBef>
              </a:pPr>
              <a:t>13</a:t>
            </a:fld>
            <a:endParaRPr lang="nl-NL" altLang="en-US" b="0"/>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1116484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23787564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38726356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3171649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6889177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itchFamily="34" charset="0"/>
            </a:endParaRPr>
          </a:p>
        </p:txBody>
      </p:sp>
    </p:spTree>
    <p:extLst>
      <p:ext uri="{BB962C8B-B14F-4D97-AF65-F5344CB8AC3E}">
        <p14:creationId xmlns:p14="http://schemas.microsoft.com/office/powerpoint/2010/main" val="4167151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7950" y="749300"/>
            <a:ext cx="6667500" cy="37512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6741986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6A09BC-C6C0-4666-8DF3-FA620ED4F712}"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267" name="Rectangle 2"/>
          <p:cNvSpPr>
            <a:spLocks noGrp="1" noRot="1" noChangeAspect="1" noChangeArrowheads="1" noTextEdit="1"/>
          </p:cNvSpPr>
          <p:nvPr>
            <p:ph type="sldImg"/>
          </p:nvPr>
        </p:nvSpPr>
        <p:spPr>
          <a:xfrm>
            <a:off x="107950" y="749300"/>
            <a:ext cx="6667500" cy="3751263"/>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anose="020F0502020204030204" pitchFamily="34" charset="0"/>
            </a:endParaRPr>
          </a:p>
        </p:txBody>
      </p:sp>
    </p:spTree>
    <p:extLst>
      <p:ext uri="{BB962C8B-B14F-4D97-AF65-F5344CB8AC3E}">
        <p14:creationId xmlns:p14="http://schemas.microsoft.com/office/powerpoint/2010/main" val="19362541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3DF91B-3EDD-405F-8D21-B43C961D0D55}"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3315" name="Rectangle 2"/>
          <p:cNvSpPr>
            <a:spLocks noGrp="1" noRot="1" noChangeAspect="1" noChangeArrowheads="1" noTextEdit="1"/>
          </p:cNvSpPr>
          <p:nvPr>
            <p:ph type="sldImg"/>
          </p:nvPr>
        </p:nvSpPr>
        <p:spPr>
          <a:xfrm>
            <a:off x="107950" y="749300"/>
            <a:ext cx="6667500" cy="3751263"/>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anose="020F0502020204030204" pitchFamily="34" charset="0"/>
            </a:endParaRPr>
          </a:p>
        </p:txBody>
      </p:sp>
    </p:spTree>
    <p:extLst>
      <p:ext uri="{BB962C8B-B14F-4D97-AF65-F5344CB8AC3E}">
        <p14:creationId xmlns:p14="http://schemas.microsoft.com/office/powerpoint/2010/main" val="20611193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571A8B-BE1A-4DCB-B24C-1E1E8B5C5919}"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107950" y="749300"/>
            <a:ext cx="6667500" cy="3751263"/>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de-DE" altLang="en-US" dirty="0">
              <a:latin typeface="Calibri" panose="020F0502020204030204" pitchFamily="34" charset="0"/>
            </a:endParaRPr>
          </a:p>
        </p:txBody>
      </p:sp>
    </p:spTree>
    <p:extLst>
      <p:ext uri="{BB962C8B-B14F-4D97-AF65-F5344CB8AC3E}">
        <p14:creationId xmlns:p14="http://schemas.microsoft.com/office/powerpoint/2010/main" val="10461662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17D045-2E34-4A2B-B1CC-4C720808E47F}"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7411" name="Rectangle 2"/>
          <p:cNvSpPr>
            <a:spLocks noGrp="1" noRot="1" noChangeAspect="1" noChangeArrowheads="1" noTextEdit="1"/>
          </p:cNvSpPr>
          <p:nvPr>
            <p:ph type="sldImg"/>
          </p:nvPr>
        </p:nvSpPr>
        <p:spPr>
          <a:xfrm>
            <a:off x="107950" y="749300"/>
            <a:ext cx="6667500" cy="3751263"/>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anose="020F0502020204030204" pitchFamily="34" charset="0"/>
            </a:endParaRPr>
          </a:p>
        </p:txBody>
      </p:sp>
    </p:spTree>
    <p:extLst>
      <p:ext uri="{BB962C8B-B14F-4D97-AF65-F5344CB8AC3E}">
        <p14:creationId xmlns:p14="http://schemas.microsoft.com/office/powerpoint/2010/main" val="239884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7457242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186FE3-6A1A-4AD7-ACC9-F39072A60C2C}"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3555" name="Rectangle 2"/>
          <p:cNvSpPr>
            <a:spLocks noGrp="1" noRot="1" noChangeAspect="1" noChangeArrowheads="1" noTextEdit="1"/>
          </p:cNvSpPr>
          <p:nvPr>
            <p:ph type="sldImg"/>
          </p:nvPr>
        </p:nvSpPr>
        <p:spPr>
          <a:xfrm>
            <a:off x="107950" y="749300"/>
            <a:ext cx="6667500" cy="3751263"/>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baseline="0" dirty="0">
              <a:latin typeface="Calibri" panose="020F0502020204030204" pitchFamily="34" charset="0"/>
            </a:endParaRPr>
          </a:p>
        </p:txBody>
      </p:sp>
    </p:spTree>
    <p:extLst>
      <p:ext uri="{BB962C8B-B14F-4D97-AF65-F5344CB8AC3E}">
        <p14:creationId xmlns:p14="http://schemas.microsoft.com/office/powerpoint/2010/main" val="720362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2654E3-8193-4F0D-979D-8ECD39EC0916}"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anose="020F0502020204030204" pitchFamily="34" charset="0"/>
            </a:endParaRPr>
          </a:p>
        </p:txBody>
      </p:sp>
    </p:spTree>
    <p:extLst>
      <p:ext uri="{BB962C8B-B14F-4D97-AF65-F5344CB8AC3E}">
        <p14:creationId xmlns:p14="http://schemas.microsoft.com/office/powerpoint/2010/main" val="1645524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ABA1B5-C440-4E5A-BD3D-C4726D749D79}" type="slidenum">
              <a:rPr kumimoji="0" lang="nl-NL"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125312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E6C477-70D1-41D2-A329-F34C58775E52}"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xfrm>
            <a:off x="107950" y="749300"/>
            <a:ext cx="6667500" cy="37512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en-US" dirty="0">
              <a:latin typeface="Calibri" panose="020F0502020204030204" pitchFamily="34" charset="0"/>
            </a:endParaRPr>
          </a:p>
        </p:txBody>
      </p:sp>
    </p:spTree>
    <p:extLst>
      <p:ext uri="{BB962C8B-B14F-4D97-AF65-F5344CB8AC3E}">
        <p14:creationId xmlns:p14="http://schemas.microsoft.com/office/powerpoint/2010/main" val="11059103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E6C477-70D1-41D2-A329-F34C58775E52}"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xfrm>
            <a:off x="107950" y="749300"/>
            <a:ext cx="6667500" cy="37512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anose="020F0502020204030204" pitchFamily="34" charset="0"/>
            </a:endParaRPr>
          </a:p>
        </p:txBody>
      </p:sp>
    </p:spTree>
    <p:extLst>
      <p:ext uri="{BB962C8B-B14F-4D97-AF65-F5344CB8AC3E}">
        <p14:creationId xmlns:p14="http://schemas.microsoft.com/office/powerpoint/2010/main" val="26678872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66DD77-70F7-450C-96CE-4EE6F06789EE}"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7891" name="Rectangle 2"/>
          <p:cNvSpPr>
            <a:spLocks noGrp="1" noRot="1" noChangeAspect="1" noChangeArrowheads="1" noTextEdit="1"/>
          </p:cNvSpPr>
          <p:nvPr>
            <p:ph type="sldImg"/>
          </p:nvPr>
        </p:nvSpPr>
        <p:spPr>
          <a:xfrm>
            <a:off x="107950" y="749300"/>
            <a:ext cx="6667500" cy="3751263"/>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dirty="0">
              <a:latin typeface="Calibri" panose="020F0502020204030204" pitchFamily="34" charset="0"/>
            </a:endParaRPr>
          </a:p>
        </p:txBody>
      </p:sp>
    </p:spTree>
    <p:extLst>
      <p:ext uri="{BB962C8B-B14F-4D97-AF65-F5344CB8AC3E}">
        <p14:creationId xmlns:p14="http://schemas.microsoft.com/office/powerpoint/2010/main" val="37818519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8E7014-8002-4A9A-8677-8A5E3C2AC15E}"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anose="020F0502020204030204" pitchFamily="34" charset="0"/>
            </a:endParaRPr>
          </a:p>
        </p:txBody>
      </p:sp>
    </p:spTree>
    <p:extLst>
      <p:ext uri="{BB962C8B-B14F-4D97-AF65-F5344CB8AC3E}">
        <p14:creationId xmlns:p14="http://schemas.microsoft.com/office/powerpoint/2010/main" val="16271909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8E7014-8002-4A9A-8677-8A5E3C2AC15E}"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anose="020F0502020204030204" pitchFamily="34" charset="0"/>
            </a:endParaRPr>
          </a:p>
        </p:txBody>
      </p:sp>
    </p:spTree>
    <p:extLst>
      <p:ext uri="{BB962C8B-B14F-4D97-AF65-F5344CB8AC3E}">
        <p14:creationId xmlns:p14="http://schemas.microsoft.com/office/powerpoint/2010/main" val="31015769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7" tIns="46213" rIns="92427" bIns="46213" anchor="b"/>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E6C477-70D1-41D2-A329-F34C58775E52}" type="slidenum">
              <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nl-NL" altLang="en-US" sz="12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843" name="Rectangle 2"/>
          <p:cNvSpPr>
            <a:spLocks noGrp="1" noRot="1" noChangeAspect="1" noChangeArrowheads="1" noTextEdit="1"/>
          </p:cNvSpPr>
          <p:nvPr>
            <p:ph type="sldImg"/>
          </p:nvPr>
        </p:nvSpPr>
        <p:spPr>
          <a:xfrm>
            <a:off x="107950" y="749300"/>
            <a:ext cx="6667500" cy="3751263"/>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en-US" baseline="0" dirty="0">
              <a:latin typeface="Calibri" panose="020F0502020204030204" pitchFamily="34" charset="0"/>
            </a:endParaRPr>
          </a:p>
        </p:txBody>
      </p:sp>
    </p:spTree>
    <p:extLst>
      <p:ext uri="{BB962C8B-B14F-4D97-AF65-F5344CB8AC3E}">
        <p14:creationId xmlns:p14="http://schemas.microsoft.com/office/powerpoint/2010/main" val="2332185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368213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37095455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15391584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12981959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7" rIns="93296" bIns="46647" anchor="b"/>
          <a:lstStyle>
            <a:lvl1pPr>
              <a:spcBef>
                <a:spcPct val="30000"/>
              </a:spcBef>
              <a:defRPr sz="1200">
                <a:solidFill>
                  <a:schemeClr val="tx1"/>
                </a:solidFill>
                <a:latin typeface="Arial" pitchFamily="34" charset="0"/>
                <a:ea typeface="MS PGothic" pitchFamily="34" charset="-128"/>
              </a:defRPr>
            </a:lvl1pPr>
            <a:lvl2pPr marL="742950" indent="-285750">
              <a:spcBef>
                <a:spcPct val="30000"/>
              </a:spcBef>
              <a:defRPr sz="1200">
                <a:solidFill>
                  <a:schemeClr val="tx1"/>
                </a:solidFill>
                <a:latin typeface="Arial" pitchFamily="34" charset="0"/>
                <a:ea typeface="MS PGothic" pitchFamily="34" charset="-128"/>
              </a:defRPr>
            </a:lvl2pPr>
            <a:lvl3pPr marL="1143000" indent="-228600">
              <a:spcBef>
                <a:spcPct val="30000"/>
              </a:spcBef>
              <a:defRPr sz="1200">
                <a:solidFill>
                  <a:schemeClr val="tx1"/>
                </a:solidFill>
                <a:latin typeface="Arial" pitchFamily="34" charset="0"/>
                <a:ea typeface="MS PGothic" pitchFamily="34" charset="-128"/>
              </a:defRPr>
            </a:lvl3pPr>
            <a:lvl4pPr marL="1600200" indent="-228600">
              <a:spcBef>
                <a:spcPct val="30000"/>
              </a:spcBef>
              <a:defRPr sz="1200">
                <a:solidFill>
                  <a:schemeClr val="tx1"/>
                </a:solidFill>
                <a:latin typeface="Arial" pitchFamily="34" charset="0"/>
                <a:ea typeface="MS PGothic" pitchFamily="34" charset="-128"/>
              </a:defRPr>
            </a:lvl4pPr>
            <a:lvl5pPr marL="2057400" indent="-22860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D908F1-A168-49E3-9C85-E8F69CB062AB}" type="slidenum">
              <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nl-NL" altLang="en-US" sz="1200" b="1"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4819" name="Rectangle 2"/>
          <p:cNvSpPr>
            <a:spLocks noGrp="1" noRot="1" noChangeAspect="1" noChangeArrowheads="1" noTextEdit="1"/>
          </p:cNvSpPr>
          <p:nvPr>
            <p:ph type="sldImg"/>
          </p:nvPr>
        </p:nvSpPr>
        <p:spPr>
          <a:xfrm>
            <a:off x="107950" y="749300"/>
            <a:ext cx="6667500" cy="3751263"/>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ndParaRPr>
          </a:p>
        </p:txBody>
      </p:sp>
    </p:spTree>
    <p:extLst>
      <p:ext uri="{BB962C8B-B14F-4D97-AF65-F5344CB8AC3E}">
        <p14:creationId xmlns:p14="http://schemas.microsoft.com/office/powerpoint/2010/main" val="40272173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9606245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42687574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301550535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19693174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20812031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97552"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8" tIns="46648" rIns="93298" bIns="46648"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54909B-C799-4D26-BF26-FCB4CF368F3E}"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6803" name="Rectangle 2"/>
          <p:cNvSpPr>
            <a:spLocks noGrp="1" noRot="1" noChangeAspect="1" noChangeArrowheads="1" noTextEdit="1"/>
          </p:cNvSpPr>
          <p:nvPr>
            <p:ph type="sldImg"/>
          </p:nvPr>
        </p:nvSpPr>
        <p:spPr>
          <a:xfrm>
            <a:off x="107950" y="749300"/>
            <a:ext cx="6667500" cy="3751263"/>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en-US">
              <a:latin typeface="Calibri" pitchFamily="34" charset="0"/>
              <a:ea typeface="ＭＳ Ｐゴシック" pitchFamily="34" charset="-128"/>
            </a:endParaRPr>
          </a:p>
        </p:txBody>
      </p:sp>
    </p:spTree>
    <p:extLst>
      <p:ext uri="{BB962C8B-B14F-4D97-AF65-F5344CB8AC3E}">
        <p14:creationId xmlns:p14="http://schemas.microsoft.com/office/powerpoint/2010/main" val="14656703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97551" y="9500777"/>
            <a:ext cx="2982655" cy="5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5" tIns="46657" rIns="93315" bIns="46657" anchor="b"/>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37BE04-9572-424E-9793-93C8859ABBB1}" type="slidenum">
              <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nl-NL"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1683" name="Rectangle 2"/>
          <p:cNvSpPr>
            <a:spLocks noGrp="1" noRot="1" noChangeAspect="1" noChangeArrowheads="1" noTextEdit="1"/>
          </p:cNvSpPr>
          <p:nvPr>
            <p:ph type="sldImg"/>
          </p:nvPr>
        </p:nvSpPr>
        <p:spPr>
          <a:xfrm>
            <a:off x="107950" y="749300"/>
            <a:ext cx="6667500" cy="3751263"/>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Arial" pitchFamily="34" charset="0"/>
              <a:ea typeface="ＭＳ Ｐゴシック" pitchFamily="34" charset="-128"/>
            </a:endParaRPr>
          </a:p>
        </p:txBody>
      </p:sp>
    </p:spTree>
    <p:extLst>
      <p:ext uri="{BB962C8B-B14F-4D97-AF65-F5344CB8AC3E}">
        <p14:creationId xmlns:p14="http://schemas.microsoft.com/office/powerpoint/2010/main" val="417130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1B43474-CE69-4F54-B67B-1FD6083D0A8E}" type="slidenum">
              <a:rPr lang="nl-NL" altLang="en-US"/>
              <a:pPr>
                <a:defRPr/>
              </a:pPr>
              <a:t>‹nr.›</a:t>
            </a:fld>
            <a:endParaRPr lang="nl-NL" altLang="en-US"/>
          </a:p>
        </p:txBody>
      </p:sp>
    </p:spTree>
    <p:extLst>
      <p:ext uri="{BB962C8B-B14F-4D97-AF65-F5344CB8AC3E}">
        <p14:creationId xmlns:p14="http://schemas.microsoft.com/office/powerpoint/2010/main" val="186852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2C7DEA-2A43-4449-BCC3-5F813FD7782C}" type="slidenum">
              <a:rPr lang="nl-NL" altLang="en-US"/>
              <a:pPr>
                <a:defRPr/>
              </a:pPr>
              <a:t>‹nr.›</a:t>
            </a:fld>
            <a:endParaRPr lang="nl-NL" altLang="en-US"/>
          </a:p>
        </p:txBody>
      </p:sp>
    </p:spTree>
    <p:extLst>
      <p:ext uri="{BB962C8B-B14F-4D97-AF65-F5344CB8AC3E}">
        <p14:creationId xmlns:p14="http://schemas.microsoft.com/office/powerpoint/2010/main" val="115120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6923469-9759-4FED-A121-1EFEDA2EECFF}" type="slidenum">
              <a:rPr lang="nl-NL" altLang="en-US"/>
              <a:pPr>
                <a:defRPr/>
              </a:pPr>
              <a:t>‹nr.›</a:t>
            </a:fld>
            <a:endParaRPr lang="nl-NL" altLang="en-US"/>
          </a:p>
        </p:txBody>
      </p:sp>
    </p:spTree>
    <p:extLst>
      <p:ext uri="{BB962C8B-B14F-4D97-AF65-F5344CB8AC3E}">
        <p14:creationId xmlns:p14="http://schemas.microsoft.com/office/powerpoint/2010/main" val="168831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85B8A61-BA7C-4D61-8D59-D7CACE19623C}" type="slidenum">
              <a:rPr lang="nl-NL" altLang="en-US"/>
              <a:pPr>
                <a:defRPr/>
              </a:pPr>
              <a:t>‹nr.›</a:t>
            </a:fld>
            <a:endParaRPr lang="nl-NL" altLang="en-US"/>
          </a:p>
        </p:txBody>
      </p:sp>
    </p:spTree>
    <p:extLst>
      <p:ext uri="{BB962C8B-B14F-4D97-AF65-F5344CB8AC3E}">
        <p14:creationId xmlns:p14="http://schemas.microsoft.com/office/powerpoint/2010/main" val="410228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1B43474-CE69-4F54-B67B-1FD6083D0A8E}" type="slidenum">
              <a:rPr lang="nl-NL" altLang="en-US"/>
              <a:pPr>
                <a:defRPr/>
              </a:pPr>
              <a:t>‹nr.›</a:t>
            </a:fld>
            <a:endParaRPr lang="nl-NL" altLang="en-US"/>
          </a:p>
        </p:txBody>
      </p:sp>
    </p:spTree>
    <p:extLst>
      <p:ext uri="{BB962C8B-B14F-4D97-AF65-F5344CB8AC3E}">
        <p14:creationId xmlns:p14="http://schemas.microsoft.com/office/powerpoint/2010/main" val="1492081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A52F89F-9A6A-4D0A-B055-205E0A68F48C}" type="slidenum">
              <a:rPr lang="nl-NL" altLang="en-US"/>
              <a:pPr>
                <a:defRPr/>
              </a:pPr>
              <a:t>‹nr.›</a:t>
            </a:fld>
            <a:endParaRPr lang="nl-NL" altLang="en-US"/>
          </a:p>
        </p:txBody>
      </p:sp>
    </p:spTree>
    <p:extLst>
      <p:ext uri="{BB962C8B-B14F-4D97-AF65-F5344CB8AC3E}">
        <p14:creationId xmlns:p14="http://schemas.microsoft.com/office/powerpoint/2010/main" val="350148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03435D1-5A80-4588-BD4F-F4D33848D47A}" type="slidenum">
              <a:rPr lang="nl-NL" altLang="en-US"/>
              <a:pPr>
                <a:defRPr/>
              </a:pPr>
              <a:t>‹nr.›</a:t>
            </a:fld>
            <a:endParaRPr lang="nl-NL" altLang="en-US"/>
          </a:p>
        </p:txBody>
      </p:sp>
    </p:spTree>
    <p:extLst>
      <p:ext uri="{BB962C8B-B14F-4D97-AF65-F5344CB8AC3E}">
        <p14:creationId xmlns:p14="http://schemas.microsoft.com/office/powerpoint/2010/main" val="320591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C383C0E-92EC-49B2-A638-994961FFEDD3}" type="slidenum">
              <a:rPr lang="nl-NL" altLang="en-US"/>
              <a:pPr>
                <a:defRPr/>
              </a:pPr>
              <a:t>‹nr.›</a:t>
            </a:fld>
            <a:endParaRPr lang="nl-NL" altLang="en-US"/>
          </a:p>
        </p:txBody>
      </p:sp>
    </p:spTree>
    <p:extLst>
      <p:ext uri="{BB962C8B-B14F-4D97-AF65-F5344CB8AC3E}">
        <p14:creationId xmlns:p14="http://schemas.microsoft.com/office/powerpoint/2010/main" val="4183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20166D6-D32C-480C-83BF-840745086EA6}" type="slidenum">
              <a:rPr lang="nl-NL" altLang="en-US"/>
              <a:pPr>
                <a:defRPr/>
              </a:pPr>
              <a:t>‹nr.›</a:t>
            </a:fld>
            <a:endParaRPr lang="nl-NL" altLang="en-US"/>
          </a:p>
        </p:txBody>
      </p:sp>
    </p:spTree>
    <p:extLst>
      <p:ext uri="{BB962C8B-B14F-4D97-AF65-F5344CB8AC3E}">
        <p14:creationId xmlns:p14="http://schemas.microsoft.com/office/powerpoint/2010/main" val="1228120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5A0BDF2-95EA-42A6-BB65-719943BBE80F}" type="slidenum">
              <a:rPr lang="nl-NL" altLang="en-US"/>
              <a:pPr>
                <a:defRPr/>
              </a:pPr>
              <a:t>‹nr.›</a:t>
            </a:fld>
            <a:endParaRPr lang="nl-NL" altLang="en-US"/>
          </a:p>
        </p:txBody>
      </p:sp>
    </p:spTree>
    <p:extLst>
      <p:ext uri="{BB962C8B-B14F-4D97-AF65-F5344CB8AC3E}">
        <p14:creationId xmlns:p14="http://schemas.microsoft.com/office/powerpoint/2010/main" val="353322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259C3C4E-F354-45EF-BA6A-5F9B074131A7}" type="slidenum">
              <a:rPr lang="nl-NL" altLang="en-US"/>
              <a:pPr>
                <a:defRPr/>
              </a:pPr>
              <a:t>‹nr.›</a:t>
            </a:fld>
            <a:endParaRPr lang="nl-NL" altLang="en-US"/>
          </a:p>
        </p:txBody>
      </p:sp>
    </p:spTree>
    <p:extLst>
      <p:ext uri="{BB962C8B-B14F-4D97-AF65-F5344CB8AC3E}">
        <p14:creationId xmlns:p14="http://schemas.microsoft.com/office/powerpoint/2010/main" val="99285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A52F89F-9A6A-4D0A-B055-205E0A68F48C}" type="slidenum">
              <a:rPr lang="nl-NL" altLang="en-US"/>
              <a:pPr>
                <a:defRPr/>
              </a:pPr>
              <a:t>‹nr.›</a:t>
            </a:fld>
            <a:endParaRPr lang="nl-NL" altLang="en-US"/>
          </a:p>
        </p:txBody>
      </p:sp>
    </p:spTree>
    <p:extLst>
      <p:ext uri="{BB962C8B-B14F-4D97-AF65-F5344CB8AC3E}">
        <p14:creationId xmlns:p14="http://schemas.microsoft.com/office/powerpoint/2010/main" val="720330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7" y="273049"/>
            <a:ext cx="4011084"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F07A70E-B90D-47E6-9E66-B89B7AB2BF7C}" type="slidenum">
              <a:rPr lang="nl-NL" altLang="en-US"/>
              <a:pPr>
                <a:defRPr/>
              </a:pPr>
              <a:t>‹nr.›</a:t>
            </a:fld>
            <a:endParaRPr lang="nl-NL" altLang="en-US"/>
          </a:p>
        </p:txBody>
      </p:sp>
    </p:spTree>
    <p:extLst>
      <p:ext uri="{BB962C8B-B14F-4D97-AF65-F5344CB8AC3E}">
        <p14:creationId xmlns:p14="http://schemas.microsoft.com/office/powerpoint/2010/main" val="1536662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EF863CF-7C80-456E-A3F9-A8FF2ECE0C83}" type="slidenum">
              <a:rPr lang="nl-NL" altLang="en-US"/>
              <a:pPr>
                <a:defRPr/>
              </a:pPr>
              <a:t>‹nr.›</a:t>
            </a:fld>
            <a:endParaRPr lang="nl-NL" altLang="en-US"/>
          </a:p>
        </p:txBody>
      </p:sp>
    </p:spTree>
    <p:extLst>
      <p:ext uri="{BB962C8B-B14F-4D97-AF65-F5344CB8AC3E}">
        <p14:creationId xmlns:p14="http://schemas.microsoft.com/office/powerpoint/2010/main" val="147320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2C7DEA-2A43-4449-BCC3-5F813FD7782C}" type="slidenum">
              <a:rPr lang="nl-NL" altLang="en-US"/>
              <a:pPr>
                <a:defRPr/>
              </a:pPr>
              <a:t>‹nr.›</a:t>
            </a:fld>
            <a:endParaRPr lang="nl-NL" altLang="en-US"/>
          </a:p>
        </p:txBody>
      </p:sp>
    </p:spTree>
    <p:extLst>
      <p:ext uri="{BB962C8B-B14F-4D97-AF65-F5344CB8AC3E}">
        <p14:creationId xmlns:p14="http://schemas.microsoft.com/office/powerpoint/2010/main" val="779567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0"/>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0"/>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6923469-9759-4FED-A121-1EFEDA2EECFF}" type="slidenum">
              <a:rPr lang="nl-NL" altLang="en-US"/>
              <a:pPr>
                <a:defRPr/>
              </a:pPr>
              <a:t>‹nr.›</a:t>
            </a:fld>
            <a:endParaRPr lang="nl-NL" altLang="en-US"/>
          </a:p>
        </p:txBody>
      </p:sp>
    </p:spTree>
    <p:extLst>
      <p:ext uri="{BB962C8B-B14F-4D97-AF65-F5344CB8AC3E}">
        <p14:creationId xmlns:p14="http://schemas.microsoft.com/office/powerpoint/2010/main" val="3894085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9"/>
            <a:ext cx="109728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85B8A61-BA7C-4D61-8D59-D7CACE19623C}" type="slidenum">
              <a:rPr lang="nl-NL" altLang="en-US"/>
              <a:pPr>
                <a:defRPr/>
              </a:pPr>
              <a:t>‹nr.›</a:t>
            </a:fld>
            <a:endParaRPr lang="nl-NL" altLang="en-US"/>
          </a:p>
        </p:txBody>
      </p:sp>
    </p:spTree>
    <p:extLst>
      <p:ext uri="{BB962C8B-B14F-4D97-AF65-F5344CB8AC3E}">
        <p14:creationId xmlns:p14="http://schemas.microsoft.com/office/powerpoint/2010/main" val="3456162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8"/>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1B43474-CE69-4F54-B67B-1FD6083D0A8E}" type="slidenum">
              <a:rPr lang="nl-NL" altLang="en-US"/>
              <a:pPr>
                <a:defRPr/>
              </a:pPr>
              <a:t>‹nr.›</a:t>
            </a:fld>
            <a:endParaRPr lang="nl-NL" altLang="en-US"/>
          </a:p>
        </p:txBody>
      </p:sp>
    </p:spTree>
    <p:extLst>
      <p:ext uri="{BB962C8B-B14F-4D97-AF65-F5344CB8AC3E}">
        <p14:creationId xmlns:p14="http://schemas.microsoft.com/office/powerpoint/2010/main" val="367904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A52F89F-9A6A-4D0A-B055-205E0A68F48C}" type="slidenum">
              <a:rPr lang="nl-NL" altLang="en-US"/>
              <a:pPr>
                <a:defRPr/>
              </a:pPr>
              <a:t>‹nr.›</a:t>
            </a:fld>
            <a:endParaRPr lang="nl-NL" altLang="en-US"/>
          </a:p>
        </p:txBody>
      </p:sp>
    </p:spTree>
    <p:extLst>
      <p:ext uri="{BB962C8B-B14F-4D97-AF65-F5344CB8AC3E}">
        <p14:creationId xmlns:p14="http://schemas.microsoft.com/office/powerpoint/2010/main" val="1493146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03435D1-5A80-4588-BD4F-F4D33848D47A}" type="slidenum">
              <a:rPr lang="nl-NL" altLang="en-US"/>
              <a:pPr>
                <a:defRPr/>
              </a:pPr>
              <a:t>‹nr.›</a:t>
            </a:fld>
            <a:endParaRPr lang="nl-NL" altLang="en-US"/>
          </a:p>
        </p:txBody>
      </p:sp>
    </p:spTree>
    <p:extLst>
      <p:ext uri="{BB962C8B-B14F-4D97-AF65-F5344CB8AC3E}">
        <p14:creationId xmlns:p14="http://schemas.microsoft.com/office/powerpoint/2010/main" val="3443764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C383C0E-92EC-49B2-A638-994961FFEDD3}" type="slidenum">
              <a:rPr lang="nl-NL" altLang="en-US"/>
              <a:pPr>
                <a:defRPr/>
              </a:pPr>
              <a:t>‹nr.›</a:t>
            </a:fld>
            <a:endParaRPr lang="nl-NL" altLang="en-US"/>
          </a:p>
        </p:txBody>
      </p:sp>
    </p:spTree>
    <p:extLst>
      <p:ext uri="{BB962C8B-B14F-4D97-AF65-F5344CB8AC3E}">
        <p14:creationId xmlns:p14="http://schemas.microsoft.com/office/powerpoint/2010/main" val="3243491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20166D6-D32C-480C-83BF-840745086EA6}" type="slidenum">
              <a:rPr lang="nl-NL" altLang="en-US"/>
              <a:pPr>
                <a:defRPr/>
              </a:pPr>
              <a:t>‹nr.›</a:t>
            </a:fld>
            <a:endParaRPr lang="nl-NL" altLang="en-US"/>
          </a:p>
        </p:txBody>
      </p:sp>
    </p:spTree>
    <p:extLst>
      <p:ext uri="{BB962C8B-B14F-4D97-AF65-F5344CB8AC3E}">
        <p14:creationId xmlns:p14="http://schemas.microsoft.com/office/powerpoint/2010/main" val="291858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03435D1-5A80-4588-BD4F-F4D33848D47A}" type="slidenum">
              <a:rPr lang="nl-NL" altLang="en-US"/>
              <a:pPr>
                <a:defRPr/>
              </a:pPr>
              <a:t>‹nr.›</a:t>
            </a:fld>
            <a:endParaRPr lang="nl-NL" altLang="en-US"/>
          </a:p>
        </p:txBody>
      </p:sp>
    </p:spTree>
    <p:extLst>
      <p:ext uri="{BB962C8B-B14F-4D97-AF65-F5344CB8AC3E}">
        <p14:creationId xmlns:p14="http://schemas.microsoft.com/office/powerpoint/2010/main" val="1677712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5A0BDF2-95EA-42A6-BB65-719943BBE80F}" type="slidenum">
              <a:rPr lang="nl-NL" altLang="en-US"/>
              <a:pPr>
                <a:defRPr/>
              </a:pPr>
              <a:t>‹nr.›</a:t>
            </a:fld>
            <a:endParaRPr lang="nl-NL" altLang="en-US"/>
          </a:p>
        </p:txBody>
      </p:sp>
    </p:spTree>
    <p:extLst>
      <p:ext uri="{BB962C8B-B14F-4D97-AF65-F5344CB8AC3E}">
        <p14:creationId xmlns:p14="http://schemas.microsoft.com/office/powerpoint/2010/main" val="2553788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259C3C4E-F354-45EF-BA6A-5F9B074131A7}" type="slidenum">
              <a:rPr lang="nl-NL" altLang="en-US"/>
              <a:pPr>
                <a:defRPr/>
              </a:pPr>
              <a:t>‹nr.›</a:t>
            </a:fld>
            <a:endParaRPr lang="nl-NL" altLang="en-US"/>
          </a:p>
        </p:txBody>
      </p:sp>
    </p:spTree>
    <p:extLst>
      <p:ext uri="{BB962C8B-B14F-4D97-AF65-F5344CB8AC3E}">
        <p14:creationId xmlns:p14="http://schemas.microsoft.com/office/powerpoint/2010/main" val="1802872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F07A70E-B90D-47E6-9E66-B89B7AB2BF7C}" type="slidenum">
              <a:rPr lang="nl-NL" altLang="en-US"/>
              <a:pPr>
                <a:defRPr/>
              </a:pPr>
              <a:t>‹nr.›</a:t>
            </a:fld>
            <a:endParaRPr lang="nl-NL" altLang="en-US"/>
          </a:p>
        </p:txBody>
      </p:sp>
    </p:spTree>
    <p:extLst>
      <p:ext uri="{BB962C8B-B14F-4D97-AF65-F5344CB8AC3E}">
        <p14:creationId xmlns:p14="http://schemas.microsoft.com/office/powerpoint/2010/main" val="4170754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EF863CF-7C80-456E-A3F9-A8FF2ECE0C83}" type="slidenum">
              <a:rPr lang="nl-NL" altLang="en-US"/>
              <a:pPr>
                <a:defRPr/>
              </a:pPr>
              <a:t>‹nr.›</a:t>
            </a:fld>
            <a:endParaRPr lang="nl-NL" altLang="en-US"/>
          </a:p>
        </p:txBody>
      </p:sp>
    </p:spTree>
    <p:extLst>
      <p:ext uri="{BB962C8B-B14F-4D97-AF65-F5344CB8AC3E}">
        <p14:creationId xmlns:p14="http://schemas.microsoft.com/office/powerpoint/2010/main" val="986237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2C7DEA-2A43-4449-BCC3-5F813FD7782C}" type="slidenum">
              <a:rPr lang="nl-NL" altLang="en-US"/>
              <a:pPr>
                <a:defRPr/>
              </a:pPr>
              <a:t>‹nr.›</a:t>
            </a:fld>
            <a:endParaRPr lang="nl-NL" altLang="en-US"/>
          </a:p>
        </p:txBody>
      </p:sp>
    </p:spTree>
    <p:extLst>
      <p:ext uri="{BB962C8B-B14F-4D97-AF65-F5344CB8AC3E}">
        <p14:creationId xmlns:p14="http://schemas.microsoft.com/office/powerpoint/2010/main" val="1590335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1"/>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6923469-9759-4FED-A121-1EFEDA2EECFF}" type="slidenum">
              <a:rPr lang="nl-NL" altLang="en-US"/>
              <a:pPr>
                <a:defRPr/>
              </a:pPr>
              <a:t>‹nr.›</a:t>
            </a:fld>
            <a:endParaRPr lang="nl-NL" altLang="en-US"/>
          </a:p>
        </p:txBody>
      </p:sp>
    </p:spTree>
    <p:extLst>
      <p:ext uri="{BB962C8B-B14F-4D97-AF65-F5344CB8AC3E}">
        <p14:creationId xmlns:p14="http://schemas.microsoft.com/office/powerpoint/2010/main" val="2394946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600203"/>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3"/>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85B8A61-BA7C-4D61-8D59-D7CACE19623C}" type="slidenum">
              <a:rPr lang="nl-NL" altLang="en-US"/>
              <a:pPr>
                <a:defRPr/>
              </a:pPr>
              <a:t>‹nr.›</a:t>
            </a:fld>
            <a:endParaRPr lang="nl-NL" altLang="en-US"/>
          </a:p>
        </p:txBody>
      </p:sp>
    </p:spTree>
    <p:extLst>
      <p:ext uri="{BB962C8B-B14F-4D97-AF65-F5344CB8AC3E}">
        <p14:creationId xmlns:p14="http://schemas.microsoft.com/office/powerpoint/2010/main" val="4229542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4"/>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1B43474-CE69-4F54-B67B-1FD6083D0A8E}" type="slidenum">
              <a:rPr lang="nl-NL" altLang="en-US"/>
              <a:pPr>
                <a:defRPr/>
              </a:pPr>
              <a:t>‹nr.›</a:t>
            </a:fld>
            <a:endParaRPr lang="nl-NL" altLang="en-US"/>
          </a:p>
        </p:txBody>
      </p:sp>
    </p:spTree>
    <p:extLst>
      <p:ext uri="{BB962C8B-B14F-4D97-AF65-F5344CB8AC3E}">
        <p14:creationId xmlns:p14="http://schemas.microsoft.com/office/powerpoint/2010/main" val="658232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A52F89F-9A6A-4D0A-B055-205E0A68F48C}" type="slidenum">
              <a:rPr lang="nl-NL" altLang="en-US"/>
              <a:pPr>
                <a:defRPr/>
              </a:pPr>
              <a:t>‹nr.›</a:t>
            </a:fld>
            <a:endParaRPr lang="nl-NL" altLang="en-US"/>
          </a:p>
        </p:txBody>
      </p:sp>
    </p:spTree>
    <p:extLst>
      <p:ext uri="{BB962C8B-B14F-4D97-AF65-F5344CB8AC3E}">
        <p14:creationId xmlns:p14="http://schemas.microsoft.com/office/powerpoint/2010/main" val="210775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9"/>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03435D1-5A80-4588-BD4F-F4D33848D47A}" type="slidenum">
              <a:rPr lang="nl-NL" altLang="en-US"/>
              <a:pPr>
                <a:defRPr/>
              </a:pPr>
              <a:t>‹nr.›</a:t>
            </a:fld>
            <a:endParaRPr lang="nl-NL" altLang="en-US"/>
          </a:p>
        </p:txBody>
      </p:sp>
    </p:spTree>
    <p:extLst>
      <p:ext uri="{BB962C8B-B14F-4D97-AF65-F5344CB8AC3E}">
        <p14:creationId xmlns:p14="http://schemas.microsoft.com/office/powerpoint/2010/main" val="325874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C383C0E-92EC-49B2-A638-994961FFEDD3}" type="slidenum">
              <a:rPr lang="nl-NL" altLang="en-US"/>
              <a:pPr>
                <a:defRPr/>
              </a:pPr>
              <a:t>‹nr.›</a:t>
            </a:fld>
            <a:endParaRPr lang="nl-NL" altLang="en-US"/>
          </a:p>
        </p:txBody>
      </p:sp>
    </p:spTree>
    <p:extLst>
      <p:ext uri="{BB962C8B-B14F-4D97-AF65-F5344CB8AC3E}">
        <p14:creationId xmlns:p14="http://schemas.microsoft.com/office/powerpoint/2010/main" val="1094868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2C383C0E-92EC-49B2-A638-994961FFEDD3}" type="slidenum">
              <a:rPr lang="nl-NL" altLang="en-US"/>
              <a:pPr>
                <a:defRPr/>
              </a:pPr>
              <a:t>‹nr.›</a:t>
            </a:fld>
            <a:endParaRPr lang="nl-NL" altLang="en-US"/>
          </a:p>
        </p:txBody>
      </p:sp>
    </p:spTree>
    <p:extLst>
      <p:ext uri="{BB962C8B-B14F-4D97-AF65-F5344CB8AC3E}">
        <p14:creationId xmlns:p14="http://schemas.microsoft.com/office/powerpoint/2010/main" val="254592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20166D6-D32C-480C-83BF-840745086EA6}" type="slidenum">
              <a:rPr lang="nl-NL" altLang="en-US"/>
              <a:pPr>
                <a:defRPr/>
              </a:pPr>
              <a:t>‹nr.›</a:t>
            </a:fld>
            <a:endParaRPr lang="nl-NL" altLang="en-US"/>
          </a:p>
        </p:txBody>
      </p:sp>
    </p:spTree>
    <p:extLst>
      <p:ext uri="{BB962C8B-B14F-4D97-AF65-F5344CB8AC3E}">
        <p14:creationId xmlns:p14="http://schemas.microsoft.com/office/powerpoint/2010/main" val="3393225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5A0BDF2-95EA-42A6-BB65-719943BBE80F}" type="slidenum">
              <a:rPr lang="nl-NL" altLang="en-US"/>
              <a:pPr>
                <a:defRPr/>
              </a:pPr>
              <a:t>‹nr.›</a:t>
            </a:fld>
            <a:endParaRPr lang="nl-NL" altLang="en-US"/>
          </a:p>
        </p:txBody>
      </p:sp>
    </p:spTree>
    <p:extLst>
      <p:ext uri="{BB962C8B-B14F-4D97-AF65-F5344CB8AC3E}">
        <p14:creationId xmlns:p14="http://schemas.microsoft.com/office/powerpoint/2010/main" val="343479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259C3C4E-F354-45EF-BA6A-5F9B074131A7}" type="slidenum">
              <a:rPr lang="nl-NL" altLang="en-US"/>
              <a:pPr>
                <a:defRPr/>
              </a:pPr>
              <a:t>‹nr.›</a:t>
            </a:fld>
            <a:endParaRPr lang="nl-NL" altLang="en-US"/>
          </a:p>
        </p:txBody>
      </p:sp>
    </p:spTree>
    <p:extLst>
      <p:ext uri="{BB962C8B-B14F-4D97-AF65-F5344CB8AC3E}">
        <p14:creationId xmlns:p14="http://schemas.microsoft.com/office/powerpoint/2010/main" val="1547074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F07A70E-B90D-47E6-9E66-B89B7AB2BF7C}" type="slidenum">
              <a:rPr lang="nl-NL" altLang="en-US"/>
              <a:pPr>
                <a:defRPr/>
              </a:pPr>
              <a:t>‹nr.›</a:t>
            </a:fld>
            <a:endParaRPr lang="nl-NL" altLang="en-US"/>
          </a:p>
        </p:txBody>
      </p:sp>
    </p:spTree>
    <p:extLst>
      <p:ext uri="{BB962C8B-B14F-4D97-AF65-F5344CB8AC3E}">
        <p14:creationId xmlns:p14="http://schemas.microsoft.com/office/powerpoint/2010/main" val="774368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EF863CF-7C80-456E-A3F9-A8FF2ECE0C83}" type="slidenum">
              <a:rPr lang="nl-NL" altLang="en-US"/>
              <a:pPr>
                <a:defRPr/>
              </a:pPr>
              <a:t>‹nr.›</a:t>
            </a:fld>
            <a:endParaRPr lang="nl-NL" altLang="en-US"/>
          </a:p>
        </p:txBody>
      </p:sp>
    </p:spTree>
    <p:extLst>
      <p:ext uri="{BB962C8B-B14F-4D97-AF65-F5344CB8AC3E}">
        <p14:creationId xmlns:p14="http://schemas.microsoft.com/office/powerpoint/2010/main" val="139548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B2C7DEA-2A43-4449-BCC3-5F813FD7782C}" type="slidenum">
              <a:rPr lang="nl-NL" altLang="en-US"/>
              <a:pPr>
                <a:defRPr/>
              </a:pPr>
              <a:t>‹nr.›</a:t>
            </a:fld>
            <a:endParaRPr lang="nl-NL" altLang="en-US"/>
          </a:p>
        </p:txBody>
      </p:sp>
    </p:spTree>
    <p:extLst>
      <p:ext uri="{BB962C8B-B14F-4D97-AF65-F5344CB8AC3E}">
        <p14:creationId xmlns:p14="http://schemas.microsoft.com/office/powerpoint/2010/main" val="3610147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7"/>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47"/>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6923469-9759-4FED-A121-1EFEDA2EECFF}" type="slidenum">
              <a:rPr lang="nl-NL" altLang="en-US"/>
              <a:pPr>
                <a:defRPr/>
              </a:pPr>
              <a:t>‹nr.›</a:t>
            </a:fld>
            <a:endParaRPr lang="nl-NL" altLang="en-US"/>
          </a:p>
        </p:txBody>
      </p:sp>
    </p:spTree>
    <p:extLst>
      <p:ext uri="{BB962C8B-B14F-4D97-AF65-F5344CB8AC3E}">
        <p14:creationId xmlns:p14="http://schemas.microsoft.com/office/powerpoint/2010/main" val="5393019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nl-NL"/>
              <a:t>Klik om de stijl te bewerken</a:t>
            </a:r>
          </a:p>
        </p:txBody>
      </p:sp>
      <p:sp>
        <p:nvSpPr>
          <p:cNvPr id="3" name="Tijdelijke aanduiding voor tekst 2"/>
          <p:cNvSpPr>
            <a:spLocks noGrp="1"/>
          </p:cNvSpPr>
          <p:nvPr>
            <p:ph type="body" sz="half" idx="1"/>
          </p:nvPr>
        </p:nvSpPr>
        <p:spPr>
          <a:xfrm>
            <a:off x="609600" y="1600206"/>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6"/>
            <a:ext cx="5384800" cy="45259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85B8A61-BA7C-4D61-8D59-D7CACE19623C}" type="slidenum">
              <a:rPr lang="nl-NL" altLang="en-US"/>
              <a:pPr>
                <a:defRPr/>
              </a:pPr>
              <a:t>‹nr.›</a:t>
            </a:fld>
            <a:endParaRPr lang="nl-NL" altLang="en-US"/>
          </a:p>
        </p:txBody>
      </p:sp>
    </p:spTree>
    <p:extLst>
      <p:ext uri="{BB962C8B-B14F-4D97-AF65-F5344CB8AC3E}">
        <p14:creationId xmlns:p14="http://schemas.microsoft.com/office/powerpoint/2010/main" val="330857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120166D6-D32C-480C-83BF-840745086EA6}" type="slidenum">
              <a:rPr lang="nl-NL" altLang="en-US"/>
              <a:pPr>
                <a:defRPr/>
              </a:pPr>
              <a:t>‹nr.›</a:t>
            </a:fld>
            <a:endParaRPr lang="nl-NL" altLang="en-US"/>
          </a:p>
        </p:txBody>
      </p:sp>
    </p:spTree>
    <p:extLst>
      <p:ext uri="{BB962C8B-B14F-4D97-AF65-F5344CB8AC3E}">
        <p14:creationId xmlns:p14="http://schemas.microsoft.com/office/powerpoint/2010/main" val="67472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5A0BDF2-95EA-42A6-BB65-719943BBE80F}" type="slidenum">
              <a:rPr lang="nl-NL" altLang="en-US"/>
              <a:pPr>
                <a:defRPr/>
              </a:pPr>
              <a:t>‹nr.›</a:t>
            </a:fld>
            <a:endParaRPr lang="nl-NL" altLang="en-US"/>
          </a:p>
        </p:txBody>
      </p:sp>
    </p:spTree>
    <p:extLst>
      <p:ext uri="{BB962C8B-B14F-4D97-AF65-F5344CB8AC3E}">
        <p14:creationId xmlns:p14="http://schemas.microsoft.com/office/powerpoint/2010/main" val="251537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259C3C4E-F354-45EF-BA6A-5F9B074131A7}" type="slidenum">
              <a:rPr lang="nl-NL" altLang="en-US"/>
              <a:pPr>
                <a:defRPr/>
              </a:pPr>
              <a:t>‹nr.›</a:t>
            </a:fld>
            <a:endParaRPr lang="nl-NL" altLang="en-US"/>
          </a:p>
        </p:txBody>
      </p:sp>
    </p:spTree>
    <p:extLst>
      <p:ext uri="{BB962C8B-B14F-4D97-AF65-F5344CB8AC3E}">
        <p14:creationId xmlns:p14="http://schemas.microsoft.com/office/powerpoint/2010/main" val="292181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F07A70E-B90D-47E6-9E66-B89B7AB2BF7C}" type="slidenum">
              <a:rPr lang="nl-NL" altLang="en-US"/>
              <a:pPr>
                <a:defRPr/>
              </a:pPr>
              <a:t>‹nr.›</a:t>
            </a:fld>
            <a:endParaRPr lang="nl-NL" altLang="en-US"/>
          </a:p>
        </p:txBody>
      </p:sp>
    </p:spTree>
    <p:extLst>
      <p:ext uri="{BB962C8B-B14F-4D97-AF65-F5344CB8AC3E}">
        <p14:creationId xmlns:p14="http://schemas.microsoft.com/office/powerpoint/2010/main" val="337078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EF863CF-7C80-456E-A3F9-A8FF2ECE0C83}" type="slidenum">
              <a:rPr lang="nl-NL" altLang="en-US"/>
              <a:pPr>
                <a:defRPr/>
              </a:pPr>
              <a:t>‹nr.›</a:t>
            </a:fld>
            <a:endParaRPr lang="nl-NL" altLang="en-US"/>
          </a:p>
        </p:txBody>
      </p:sp>
    </p:spTree>
    <p:extLst>
      <p:ext uri="{BB962C8B-B14F-4D97-AF65-F5344CB8AC3E}">
        <p14:creationId xmlns:p14="http://schemas.microsoft.com/office/powerpoint/2010/main" val="389974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DB00C677-BBE6-4D4B-9699-CF8EA8599724}" type="slidenum">
              <a:rPr lang="nl-NL" altLang="en-US"/>
              <a:pPr>
                <a:defRPr/>
              </a:pPr>
              <a:t>‹nr.›</a:t>
            </a:fld>
            <a:endParaRPr lang="nl-N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DB00C677-BBE6-4D4B-9699-CF8EA8599724}" type="slidenum">
              <a:rPr lang="nl-NL" altLang="en-US"/>
              <a:pPr>
                <a:defRPr/>
              </a:pPr>
              <a:t>‹nr.›</a:t>
            </a:fld>
            <a:endParaRPr lang="nl-NL" altLang="en-US"/>
          </a:p>
        </p:txBody>
      </p:sp>
    </p:spTree>
    <p:extLst>
      <p:ext uri="{BB962C8B-B14F-4D97-AF65-F5344CB8AC3E}">
        <p14:creationId xmlns:p14="http://schemas.microsoft.com/office/powerpoint/2010/main" val="37732878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178" algn="ctr" rtl="0" fontAlgn="base">
        <a:spcBef>
          <a:spcPct val="0"/>
        </a:spcBef>
        <a:spcAft>
          <a:spcPct val="0"/>
        </a:spcAft>
        <a:defRPr sz="4400">
          <a:solidFill>
            <a:schemeClr val="tx2"/>
          </a:solidFill>
          <a:latin typeface="Arial" charset="0"/>
        </a:defRPr>
      </a:lvl6pPr>
      <a:lvl7pPr marL="914354" algn="ctr" rtl="0" fontAlgn="base">
        <a:spcBef>
          <a:spcPct val="0"/>
        </a:spcBef>
        <a:spcAft>
          <a:spcPct val="0"/>
        </a:spcAft>
        <a:defRPr sz="4400">
          <a:solidFill>
            <a:schemeClr val="tx2"/>
          </a:solidFill>
          <a:latin typeface="Arial" charset="0"/>
        </a:defRPr>
      </a:lvl7pPr>
      <a:lvl8pPr marL="1371532" algn="ctr" rtl="0" fontAlgn="base">
        <a:spcBef>
          <a:spcPct val="0"/>
        </a:spcBef>
        <a:spcAft>
          <a:spcPct val="0"/>
        </a:spcAft>
        <a:defRPr sz="4400">
          <a:solidFill>
            <a:schemeClr val="tx2"/>
          </a:solidFill>
          <a:latin typeface="Arial" charset="0"/>
        </a:defRPr>
      </a:lvl8pPr>
      <a:lvl9pPr marL="1828709" algn="ctr" rtl="0" fontAlgn="base">
        <a:spcBef>
          <a:spcPct val="0"/>
        </a:spcBef>
        <a:spcAft>
          <a:spcPct val="0"/>
        </a:spcAft>
        <a:defRPr sz="4400">
          <a:solidFill>
            <a:schemeClr val="tx2"/>
          </a:solidFill>
          <a:latin typeface="Arial" charset="0"/>
        </a:defRPr>
      </a:lvl9pPr>
    </p:titleStyle>
    <p:bodyStyle>
      <a:lvl1pPr marL="342882" indent="-342882"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13" indent="-285737" algn="l" rtl="0" eaLnBrk="0" fontAlgn="base" hangingPunct="0">
        <a:spcBef>
          <a:spcPct val="20000"/>
        </a:spcBef>
        <a:spcAft>
          <a:spcPct val="0"/>
        </a:spcAft>
        <a:buChar char="–"/>
        <a:defRPr sz="2800">
          <a:solidFill>
            <a:schemeClr val="tx1"/>
          </a:solidFill>
          <a:latin typeface="+mn-lt"/>
          <a:ea typeface="ＭＳ Ｐゴシック" charset="0"/>
        </a:defRPr>
      </a:lvl2pPr>
      <a:lvl3pPr marL="1142942" indent="-228589" algn="l" rtl="0" eaLnBrk="0" fontAlgn="base" hangingPunct="0">
        <a:spcBef>
          <a:spcPct val="20000"/>
        </a:spcBef>
        <a:spcAft>
          <a:spcPct val="0"/>
        </a:spcAft>
        <a:buChar char="•"/>
        <a:defRPr sz="2400">
          <a:solidFill>
            <a:schemeClr val="tx1"/>
          </a:solidFill>
          <a:latin typeface="+mn-lt"/>
          <a:ea typeface="ＭＳ Ｐゴシック" charset="0"/>
        </a:defRPr>
      </a:lvl3pPr>
      <a:lvl4pPr marL="1600120" indent="-228589" algn="l" rtl="0" eaLnBrk="0" fontAlgn="base" hangingPunct="0">
        <a:spcBef>
          <a:spcPct val="20000"/>
        </a:spcBef>
        <a:spcAft>
          <a:spcPct val="0"/>
        </a:spcAft>
        <a:buChar char="–"/>
        <a:defRPr sz="2000">
          <a:solidFill>
            <a:schemeClr val="tx1"/>
          </a:solidFill>
          <a:latin typeface="+mn-lt"/>
          <a:ea typeface="ＭＳ Ｐゴシック" charset="0"/>
        </a:defRPr>
      </a:lvl4pPr>
      <a:lvl5pPr marL="2057298" indent="-228589" algn="l" rtl="0" eaLnBrk="0" fontAlgn="base" hangingPunct="0">
        <a:spcBef>
          <a:spcPct val="20000"/>
        </a:spcBef>
        <a:spcAft>
          <a:spcPct val="0"/>
        </a:spcAft>
        <a:buChar char="»"/>
        <a:defRPr sz="2000">
          <a:solidFill>
            <a:schemeClr val="tx1"/>
          </a:solidFill>
          <a:latin typeface="+mn-lt"/>
          <a:ea typeface="ＭＳ Ｐゴシック" charset="0"/>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DB00C677-BBE6-4D4B-9699-CF8EA8599724}" type="slidenum">
              <a:rPr lang="nl-NL" altLang="en-US"/>
              <a:pPr>
                <a:defRPr/>
              </a:pPr>
              <a:t>‹nr.›</a:t>
            </a:fld>
            <a:endParaRPr lang="nl-NL" altLang="en-US"/>
          </a:p>
        </p:txBody>
      </p:sp>
    </p:spTree>
    <p:extLst>
      <p:ext uri="{BB962C8B-B14F-4D97-AF65-F5344CB8AC3E}">
        <p14:creationId xmlns:p14="http://schemas.microsoft.com/office/powerpoint/2010/main" val="2739640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te bewerken</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DB00C677-BBE6-4D4B-9699-CF8EA8599724}" type="slidenum">
              <a:rPr lang="nl-NL" altLang="en-US"/>
              <a:pPr>
                <a:defRPr/>
              </a:pPr>
              <a:t>‹nr.›</a:t>
            </a:fld>
            <a:endParaRPr lang="nl-NL" altLang="en-US"/>
          </a:p>
        </p:txBody>
      </p:sp>
    </p:spTree>
    <p:extLst>
      <p:ext uri="{BB962C8B-B14F-4D97-AF65-F5344CB8AC3E}">
        <p14:creationId xmlns:p14="http://schemas.microsoft.com/office/powerpoint/2010/main" val="20491322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4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0" y="1989139"/>
            <a:ext cx="12192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nl-NL" sz="4500" dirty="0">
                <a:solidFill>
                  <a:schemeClr val="bg1"/>
                </a:solidFill>
                <a:latin typeface="Calibri" pitchFamily="34" charset="0"/>
              </a:rPr>
              <a:t>IGHG Nephrotoxicity</a:t>
            </a:r>
          </a:p>
          <a:p>
            <a:pPr algn="ctr" eaLnBrk="1" hangingPunct="1">
              <a:spcBef>
                <a:spcPct val="0"/>
              </a:spcBef>
              <a:buFontTx/>
              <a:buNone/>
            </a:pPr>
            <a:r>
              <a:rPr lang="en-US" altLang="nl-NL" sz="4500" dirty="0">
                <a:solidFill>
                  <a:schemeClr val="bg1"/>
                </a:solidFill>
                <a:latin typeface="Calibri" pitchFamily="34" charset="0"/>
              </a:rPr>
              <a:t>Surveillance</a:t>
            </a: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4" y="93664"/>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248128" y="5733257"/>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lnSpc>
                <a:spcPct val="90000"/>
              </a:lnSpc>
              <a:buFontTx/>
              <a:buNone/>
            </a:pPr>
            <a:r>
              <a:rPr lang="en-US" altLang="en-US" sz="2800" b="0" dirty="0">
                <a:solidFill>
                  <a:srgbClr val="091C5A"/>
                </a:solidFill>
                <a:latin typeface="Calibri" pitchFamily="34" charset="0"/>
              </a:rPr>
              <a:t>7 July 2022</a:t>
            </a:r>
            <a:endParaRPr lang="nl-NL" altLang="en-US" sz="2800" b="0" dirty="0">
              <a:solidFill>
                <a:srgbClr val="091C5A"/>
              </a:solidFill>
              <a:latin typeface="Calibri" pitchFamily="34" charset="0"/>
            </a:endParaRPr>
          </a:p>
        </p:txBody>
      </p:sp>
      <p:sp>
        <p:nvSpPr>
          <p:cNvPr id="5" name="Rectangle 3"/>
          <p:cNvSpPr>
            <a:spLocks noChangeArrowheads="1"/>
          </p:cNvSpPr>
          <p:nvPr/>
        </p:nvSpPr>
        <p:spPr bwMode="auto">
          <a:xfrm>
            <a:off x="2047081" y="5648326"/>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90000"/>
              </a:lnSpc>
              <a:buFontTx/>
              <a:buNone/>
            </a:pPr>
            <a:r>
              <a:rPr lang="en-US" altLang="en-US" sz="2800" b="0" i="1" dirty="0">
                <a:solidFill>
                  <a:srgbClr val="091C5A"/>
                </a:solidFill>
                <a:latin typeface="Calibri" pitchFamily="34" charset="0"/>
              </a:rPr>
              <a:t>Esmee Kooijmans</a:t>
            </a:r>
            <a:endParaRPr lang="nl-NL" altLang="en-US" sz="2800" b="0" i="1" dirty="0">
              <a:solidFill>
                <a:srgbClr val="091C5A"/>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buNone/>
            </a:pPr>
            <a:r>
              <a:rPr lang="en-US" dirty="0">
                <a:solidFill>
                  <a:schemeClr val="bg1"/>
                </a:solidFill>
                <a:latin typeface="Calibri" panose="020F0502020204030204" pitchFamily="34" charset="0"/>
              </a:rPr>
              <a:t>Anticipated desirable effects of surveillance</a:t>
            </a:r>
            <a:endParaRPr lang="nl-NL" dirty="0">
              <a:solidFill>
                <a:schemeClr val="bg1"/>
              </a:solidFill>
              <a:latin typeface="Calibri" panose="020F0502020204030204" pitchFamily="34" charset="0"/>
            </a:endParaRPr>
          </a:p>
        </p:txBody>
      </p:sp>
      <p:sp>
        <p:nvSpPr>
          <p:cNvPr id="30723" name="Rectangle 3"/>
          <p:cNvSpPr>
            <a:spLocks noChangeArrowheads="1"/>
          </p:cNvSpPr>
          <p:nvPr/>
        </p:nvSpPr>
        <p:spPr bwMode="auto">
          <a:xfrm>
            <a:off x="1981201" y="1714500"/>
            <a:ext cx="843597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85000"/>
              </a:lnSpc>
              <a:buFontTx/>
              <a:buNone/>
            </a:pPr>
            <a:r>
              <a:rPr lang="en-US" altLang="nl-NL" sz="2200">
                <a:solidFill>
                  <a:srgbClr val="091C5A"/>
                </a:solidFill>
                <a:latin typeface="Calibri" pitchFamily="34" charset="0"/>
                <a:cs typeface="Arial" pitchFamily="34" charset="0"/>
              </a:rPr>
              <a:t> </a:t>
            </a:r>
          </a:p>
        </p:txBody>
      </p:sp>
      <p:graphicFrame>
        <p:nvGraphicFramePr>
          <p:cNvPr id="3" name="Tabel 2"/>
          <p:cNvGraphicFramePr>
            <a:graphicFrameLocks noGrp="1"/>
          </p:cNvGraphicFramePr>
          <p:nvPr>
            <p:extLst>
              <p:ext uri="{D42A27DB-BD31-4B8C-83A1-F6EECF244321}">
                <p14:modId xmlns:p14="http://schemas.microsoft.com/office/powerpoint/2010/main" val="436532462"/>
              </p:ext>
            </p:extLst>
          </p:nvPr>
        </p:nvGraphicFramePr>
        <p:xfrm>
          <a:off x="695400" y="1844824"/>
          <a:ext cx="10081120" cy="4549816"/>
        </p:xfrm>
        <a:graphic>
          <a:graphicData uri="http://schemas.openxmlformats.org/drawingml/2006/table">
            <a:tbl>
              <a:tblPr firstRow="1" firstCol="1" bandRow="1">
                <a:tableStyleId>{9D7B26C5-4107-4FEC-AEDC-1716B250A1EF}</a:tableStyleId>
              </a:tblPr>
              <a:tblGrid>
                <a:gridCol w="989107">
                  <a:extLst>
                    <a:ext uri="{9D8B030D-6E8A-4147-A177-3AD203B41FA5}">
                      <a16:colId xmlns:a16="http://schemas.microsoft.com/office/drawing/2014/main" val="3993126224"/>
                    </a:ext>
                  </a:extLst>
                </a:gridCol>
                <a:gridCol w="6611325">
                  <a:extLst>
                    <a:ext uri="{9D8B030D-6E8A-4147-A177-3AD203B41FA5}">
                      <a16:colId xmlns:a16="http://schemas.microsoft.com/office/drawing/2014/main" val="2622987181"/>
                    </a:ext>
                  </a:extLst>
                </a:gridCol>
                <a:gridCol w="1073333">
                  <a:extLst>
                    <a:ext uri="{9D8B030D-6E8A-4147-A177-3AD203B41FA5}">
                      <a16:colId xmlns:a16="http://schemas.microsoft.com/office/drawing/2014/main" val="4123693202"/>
                    </a:ext>
                  </a:extLst>
                </a:gridCol>
                <a:gridCol w="1407355">
                  <a:extLst>
                    <a:ext uri="{9D8B030D-6E8A-4147-A177-3AD203B41FA5}">
                      <a16:colId xmlns:a16="http://schemas.microsoft.com/office/drawing/2014/main" val="1655506523"/>
                    </a:ext>
                  </a:extLst>
                </a:gridCol>
              </a:tblGrid>
              <a:tr h="85476">
                <a:tc>
                  <a:txBody>
                    <a:bodyPr/>
                    <a:lstStyle/>
                    <a:p>
                      <a:pPr>
                        <a:spcAft>
                          <a:spcPts val="0"/>
                        </a:spcAft>
                      </a:pPr>
                      <a:r>
                        <a:rPr lang="nl-NL" sz="600" cap="all">
                          <a:effectLst/>
                        </a:rPr>
                        <a:t>Guideline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nl-NL" sz="600" cap="all">
                          <a:effectLst/>
                        </a:rPr>
                        <a:t>Recommendation</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nl-NL" sz="600" cap="all">
                          <a:effectLst/>
                        </a:rPr>
                        <a:t>Strength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nl-NL" sz="600" cap="all">
                          <a:effectLst/>
                        </a:rPr>
                        <a:t>Level of evidence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623512664"/>
                  </a:ext>
                </a:extLst>
              </a:tr>
              <a:tr h="85476">
                <a:tc>
                  <a:txBody>
                    <a:bodyPr/>
                    <a:lstStyle/>
                    <a:p>
                      <a:pPr>
                        <a:spcAft>
                          <a:spcPts val="0"/>
                        </a:spcAft>
                      </a:pPr>
                      <a:r>
                        <a:rPr lang="nl-NL" sz="600" cap="all">
                          <a:effectLst/>
                        </a:rPr>
                        <a:t>KDIGO 2012</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solidFill>
                            <a:srgbClr val="FF0000"/>
                          </a:solidFill>
                          <a:effectLst/>
                        </a:rPr>
                        <a:t>We recommend using serum creatinine and a GFR estimating equation for initial assessment</a:t>
                      </a:r>
                      <a:endParaRPr lang="nl-NL"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High</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1598188607"/>
                  </a:ext>
                </a:extLst>
              </a:tr>
              <a:tr h="354726">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lnSpc>
                          <a:spcPct val="115000"/>
                        </a:lnSpc>
                        <a:spcAft>
                          <a:spcPts val="0"/>
                        </a:spcAft>
                      </a:pPr>
                      <a:r>
                        <a:rPr lang="en-US" sz="600" dirty="0">
                          <a:effectLst/>
                        </a:rPr>
                        <a:t>We recommend that clinicians:</a:t>
                      </a:r>
                      <a:endParaRPr lang="nl-NL" sz="600" dirty="0">
                        <a:effectLst/>
                      </a:endParaRPr>
                    </a:p>
                    <a:p>
                      <a:pPr marL="342900" lvl="0" indent="-342900">
                        <a:spcAft>
                          <a:spcPts val="0"/>
                        </a:spcAft>
                        <a:buFont typeface="Symbol" panose="05050102010706020507" pitchFamily="18" charset="2"/>
                        <a:buChar char=""/>
                      </a:pPr>
                      <a:r>
                        <a:rPr lang="en-US" sz="600" dirty="0">
                          <a:effectLst/>
                        </a:rPr>
                        <a:t>use a GFR estimating equation to derive GFR from serum creatinine (</a:t>
                      </a:r>
                      <a:r>
                        <a:rPr lang="en-US" sz="600" dirty="0" err="1">
                          <a:effectLst/>
                        </a:rPr>
                        <a:t>eGFRcreat</a:t>
                      </a:r>
                      <a:r>
                        <a:rPr lang="en-US" sz="600" dirty="0">
                          <a:effectLst/>
                        </a:rPr>
                        <a:t>) rather than relying on the serum creatinine concentration alone.</a:t>
                      </a:r>
                      <a:endParaRPr lang="nl-NL" sz="700" dirty="0">
                        <a:effectLst/>
                      </a:endParaRPr>
                    </a:p>
                    <a:p>
                      <a:pPr marL="342900" lvl="0" indent="-342900">
                        <a:spcAft>
                          <a:spcPts val="0"/>
                        </a:spcAft>
                        <a:buFont typeface="Symbol" panose="05050102010706020507" pitchFamily="18" charset="2"/>
                        <a:buChar char=""/>
                      </a:pPr>
                      <a:r>
                        <a:rPr lang="en-US" sz="600" dirty="0">
                          <a:effectLst/>
                        </a:rPr>
                        <a:t>understand clinical settings in which </a:t>
                      </a:r>
                      <a:r>
                        <a:rPr lang="en-US" sz="600" dirty="0" err="1">
                          <a:effectLst/>
                        </a:rPr>
                        <a:t>eGFRcreat</a:t>
                      </a:r>
                      <a:r>
                        <a:rPr lang="en-US" sz="600" dirty="0">
                          <a:effectLst/>
                        </a:rPr>
                        <a:t> is less accurate.</a:t>
                      </a:r>
                      <a:endParaRPr lang="nl-NL" sz="700" dirty="0">
                        <a:effectLst/>
                        <a:latin typeface="Times New Roman" panose="02020603050405020304" pitchFamily="18" charset="0"/>
                        <a:ea typeface="MS ??"/>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1735978924"/>
                  </a:ext>
                </a:extLst>
              </a:tr>
              <a:tr h="256428">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We recommend that clinical laboratories should measure serum creatinine using a specific assay with calibration traceable to the international standard reference materials and minimal bias compared to isotope-dilution mass spectrometry (IDMS) reference methodology.</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1485810994"/>
                  </a:ext>
                </a:extLst>
              </a:tr>
              <a:tr h="256428">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We recommend that clinical laboratories should report eGFRcreat in adults using the 2009 CKD-EPI creatinine equation. An alternative creatinine-based GFR estimating equation is acceptable if it has been shown to improve accuracy of GFR estimates compared to the 2009 CKD-EPI creatinine equation.</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1881346321"/>
                  </a:ext>
                </a:extLst>
              </a:tr>
              <a:tr h="354726">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lnSpc>
                          <a:spcPct val="115000"/>
                        </a:lnSpc>
                        <a:spcAft>
                          <a:spcPts val="0"/>
                        </a:spcAft>
                      </a:pPr>
                      <a:r>
                        <a:rPr lang="en-US" sz="600">
                          <a:effectLst/>
                        </a:rPr>
                        <a:t>If cystatin C is measured, we suggest that health professionals:</a:t>
                      </a:r>
                      <a:endParaRPr lang="nl-NL" sz="600">
                        <a:effectLst/>
                      </a:endParaRPr>
                    </a:p>
                    <a:p>
                      <a:pPr marL="342900" lvl="0" indent="-342900">
                        <a:spcAft>
                          <a:spcPts val="0"/>
                        </a:spcAft>
                        <a:buFont typeface="Symbol" panose="05050102010706020507" pitchFamily="18" charset="2"/>
                        <a:buChar char=""/>
                      </a:pPr>
                      <a:r>
                        <a:rPr lang="en-US" sz="600">
                          <a:effectLst/>
                        </a:rPr>
                        <a:t>use a GFR estimating equation to derive GFR from serum cystatin C rather than relying on the serum cystatin C concentration alone.</a:t>
                      </a:r>
                      <a:endParaRPr lang="nl-NL" sz="700">
                        <a:effectLst/>
                      </a:endParaRPr>
                    </a:p>
                    <a:p>
                      <a:pPr marL="342900" lvl="0" indent="-342900">
                        <a:spcAft>
                          <a:spcPts val="0"/>
                        </a:spcAft>
                        <a:buFont typeface="Symbol" panose="05050102010706020507" pitchFamily="18" charset="2"/>
                        <a:buChar char=""/>
                      </a:pPr>
                      <a:r>
                        <a:rPr lang="en-US" sz="600">
                          <a:effectLst/>
                        </a:rPr>
                        <a:t>understand clinical settings in which eGFRcys and eGFRcreat-cys are less accurate.</a:t>
                      </a:r>
                      <a:endParaRPr lang="nl-NL" sz="700">
                        <a:effectLst/>
                        <a:latin typeface="Times New Roman" panose="02020603050405020304" pitchFamily="18" charset="0"/>
                        <a:ea typeface="MS ??"/>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Low</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2715789215"/>
                  </a:ext>
                </a:extLst>
              </a:tr>
              <a:tr h="170952">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We suggest using additional tests (such as cystatin C or a clearance measurement) for confirmatory testing in specific circumstances when eGFR based on serum creatinine is less accurate.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4005087280"/>
                  </a:ext>
                </a:extLst>
              </a:tr>
              <a:tr h="367548">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lnSpc>
                          <a:spcPct val="115000"/>
                        </a:lnSpc>
                        <a:spcAft>
                          <a:spcPts val="0"/>
                        </a:spcAft>
                      </a:pPr>
                      <a:r>
                        <a:rPr lang="en-US" sz="600" dirty="0">
                          <a:solidFill>
                            <a:srgbClr val="FF0000"/>
                          </a:solidFill>
                          <a:effectLst/>
                        </a:rPr>
                        <a:t>We suggest measuring cystatin C in adults with </a:t>
                      </a:r>
                      <a:r>
                        <a:rPr lang="en-US" sz="600" dirty="0" err="1">
                          <a:solidFill>
                            <a:srgbClr val="FF0000"/>
                          </a:solidFill>
                          <a:effectLst/>
                        </a:rPr>
                        <a:t>eGFRcreat</a:t>
                      </a:r>
                      <a:r>
                        <a:rPr lang="en-US" sz="600" dirty="0">
                          <a:solidFill>
                            <a:srgbClr val="FF0000"/>
                          </a:solidFill>
                          <a:effectLst/>
                        </a:rPr>
                        <a:t> 45-59 ml/min/1.73 m</a:t>
                      </a:r>
                      <a:r>
                        <a:rPr lang="en-US" sz="600" baseline="30000" dirty="0">
                          <a:solidFill>
                            <a:srgbClr val="FF0000"/>
                          </a:solidFill>
                          <a:effectLst/>
                        </a:rPr>
                        <a:t>2</a:t>
                      </a:r>
                      <a:r>
                        <a:rPr lang="en-US" sz="600" dirty="0">
                          <a:solidFill>
                            <a:srgbClr val="FF0000"/>
                          </a:solidFill>
                          <a:effectLst/>
                        </a:rPr>
                        <a:t> who do not have markers of kidney damage if confirmation of CKD is required.</a:t>
                      </a:r>
                      <a:endParaRPr lang="nl-NL" sz="600" dirty="0">
                        <a:solidFill>
                          <a:srgbClr val="FF0000"/>
                        </a:solidFill>
                        <a:effectLst/>
                      </a:endParaRPr>
                    </a:p>
                    <a:p>
                      <a:pPr marL="342900" lvl="0" indent="-342900">
                        <a:spcAft>
                          <a:spcPts val="0"/>
                        </a:spcAft>
                        <a:buFont typeface="Symbol" panose="05050102010706020507" pitchFamily="18" charset="2"/>
                        <a:buChar char=""/>
                      </a:pPr>
                      <a:r>
                        <a:rPr lang="en-US" sz="600" dirty="0">
                          <a:effectLst/>
                        </a:rPr>
                        <a:t>If </a:t>
                      </a:r>
                      <a:r>
                        <a:rPr lang="en-US" sz="600" dirty="0" err="1">
                          <a:effectLst/>
                        </a:rPr>
                        <a:t>eGFRcys</a:t>
                      </a:r>
                      <a:r>
                        <a:rPr lang="en-US" sz="600" dirty="0">
                          <a:effectLst/>
                        </a:rPr>
                        <a:t>/</a:t>
                      </a:r>
                      <a:r>
                        <a:rPr lang="en-US" sz="600" dirty="0" err="1">
                          <a:effectLst/>
                        </a:rPr>
                        <a:t>eGFRcreat-cys</a:t>
                      </a:r>
                      <a:r>
                        <a:rPr lang="en-US" sz="600" dirty="0">
                          <a:effectLst/>
                        </a:rPr>
                        <a:t> is also &lt;60 ml/min/1.73 m</a:t>
                      </a:r>
                      <a:r>
                        <a:rPr lang="en-US" sz="600" baseline="30000" dirty="0">
                          <a:effectLst/>
                        </a:rPr>
                        <a:t>2</a:t>
                      </a:r>
                      <a:r>
                        <a:rPr lang="en-US" sz="600" dirty="0">
                          <a:effectLst/>
                        </a:rPr>
                        <a:t>, the diagnosis of CKD is confirmed.</a:t>
                      </a:r>
                      <a:endParaRPr lang="nl-NL" sz="700" dirty="0">
                        <a:effectLst/>
                      </a:endParaRPr>
                    </a:p>
                    <a:p>
                      <a:pPr marL="342900" lvl="0" indent="-342900">
                        <a:spcAft>
                          <a:spcPts val="0"/>
                        </a:spcAft>
                        <a:buFont typeface="Symbol" panose="05050102010706020507" pitchFamily="18" charset="2"/>
                        <a:buChar char=""/>
                      </a:pPr>
                      <a:r>
                        <a:rPr lang="en-US" sz="600" dirty="0">
                          <a:effectLst/>
                        </a:rPr>
                        <a:t>If </a:t>
                      </a:r>
                      <a:r>
                        <a:rPr lang="en-US" sz="600" dirty="0" err="1">
                          <a:effectLst/>
                        </a:rPr>
                        <a:t>eGFRcys</a:t>
                      </a:r>
                      <a:r>
                        <a:rPr lang="en-US" sz="600" dirty="0">
                          <a:effectLst/>
                        </a:rPr>
                        <a:t>/</a:t>
                      </a:r>
                      <a:r>
                        <a:rPr lang="en-US" sz="600" dirty="0" err="1">
                          <a:effectLst/>
                        </a:rPr>
                        <a:t>eGFRcreat-cys</a:t>
                      </a:r>
                      <a:r>
                        <a:rPr lang="en-US" sz="600" dirty="0">
                          <a:effectLst/>
                        </a:rPr>
                        <a:t> is ≥60 ml/min/1.73 m</a:t>
                      </a:r>
                      <a:r>
                        <a:rPr lang="en-US" sz="600" baseline="30000" dirty="0">
                          <a:effectLst/>
                        </a:rPr>
                        <a:t>2</a:t>
                      </a:r>
                      <a:r>
                        <a:rPr lang="en-US" sz="600" dirty="0">
                          <a:effectLst/>
                        </a:rPr>
                        <a:t>, the diagnosis of CKD is not confirmed.</a:t>
                      </a:r>
                      <a:endParaRPr lang="nl-NL" sz="700" dirty="0">
                        <a:effectLst/>
                        <a:latin typeface="Times New Roman" panose="02020603050405020304" pitchFamily="18" charset="0"/>
                        <a:ea typeface="MS ??"/>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Low</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3903006826"/>
                  </a:ext>
                </a:extLst>
              </a:tr>
              <a:tr h="170952">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We recommend that clinical laboratories that measure cystatin C should measure serum cystatin C using an assay with calibration traceable to the international standard reference material.</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457987250"/>
                  </a:ext>
                </a:extLst>
              </a:tr>
              <a:tr h="341905">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effectLst/>
                        </a:rPr>
                        <a:t>We recommend that clinical laboratories that measure cystatin C should report </a:t>
                      </a:r>
                      <a:r>
                        <a:rPr lang="en-US" sz="600" dirty="0" err="1">
                          <a:effectLst/>
                        </a:rPr>
                        <a:t>eGFRcys</a:t>
                      </a:r>
                      <a:r>
                        <a:rPr lang="en-US" sz="600" dirty="0">
                          <a:effectLst/>
                        </a:rPr>
                        <a:t> and </a:t>
                      </a:r>
                      <a:r>
                        <a:rPr lang="en-US" sz="600" dirty="0" err="1">
                          <a:effectLst/>
                        </a:rPr>
                        <a:t>eGFRcreat-cys</a:t>
                      </a:r>
                      <a:r>
                        <a:rPr lang="en-US" sz="600" dirty="0">
                          <a:effectLst/>
                        </a:rPr>
                        <a:t> in adults using the 2012 CKD-EPI cystatin C and 2012 CKD-EPI creatinine-cystatin C equations, respectively, or alternative cystatin C-based GFR estimating equations if they have been shown to improve accuracy of GFR estimates compared to the 2012 CKD-EPI cystatin C and 2012 CKD-EPI creatinine-cystatin C equations.</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73401271"/>
                  </a:ext>
                </a:extLst>
              </a:tr>
              <a:tr h="170952">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solidFill>
                            <a:srgbClr val="FF0000"/>
                          </a:solidFill>
                          <a:effectLst/>
                        </a:rPr>
                        <a:t>We suggest measuring GFR using an exogenous filtration marker under circumstances where more accurate ascertainment of GFR will impact on treatment decisions.</a:t>
                      </a:r>
                      <a:endParaRPr lang="nl-NL"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2749445292"/>
                  </a:ext>
                </a:extLst>
              </a:tr>
              <a:tr h="170952">
                <a:tc>
                  <a:txBody>
                    <a:bodyPr/>
                    <a:lstStyle/>
                    <a:p>
                      <a:pPr>
                        <a:spcAft>
                          <a:spcPts val="0"/>
                        </a:spcAft>
                      </a:pPr>
                      <a:r>
                        <a:rPr lang="en-US" sz="600" cap="all">
                          <a:effectLst/>
                        </a:rPr>
                        <a:t>SIGN 2008</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effectLst/>
                        </a:rPr>
                        <a:t>Where an assessment of GFR is required prediction equations should be used in preference to 24-hour urine creatinine clearance or serum creatinine alone.</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effectLst/>
                        </a:rPr>
                        <a:t>Not graded</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Low</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1086685077"/>
                  </a:ext>
                </a:extLst>
              </a:tr>
              <a:tr h="170952">
                <a:tc>
                  <a:txBody>
                    <a:bodyPr/>
                    <a:lstStyle/>
                    <a:p>
                      <a:pPr>
                        <a:spcAft>
                          <a:spcPts val="0"/>
                        </a:spcAft>
                      </a:pPr>
                      <a:r>
                        <a:rPr lang="en-US" sz="600" cap="all">
                          <a:effectLst/>
                        </a:rPr>
                        <a:t>CARI 2012</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GB" sz="600" dirty="0">
                          <a:effectLst/>
                        </a:rPr>
                        <a:t>CKD screening should include both a urine test for albuminuria and a blood test for serum creatinine to determine an </a:t>
                      </a:r>
                      <a:r>
                        <a:rPr lang="en-GB" sz="600" dirty="0" err="1">
                          <a:effectLst/>
                        </a:rPr>
                        <a:t>eGFR</a:t>
                      </a:r>
                      <a:r>
                        <a:rPr lang="en-GB" sz="600" dirty="0">
                          <a:effectLst/>
                        </a:rPr>
                        <a:t>.</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effectLst/>
                        </a:rPr>
                        <a:t>Strong</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Low</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2263177724"/>
                  </a:ext>
                </a:extLst>
              </a:tr>
              <a:tr h="85476">
                <a:tc>
                  <a:txBody>
                    <a:bodyPr/>
                    <a:lstStyle/>
                    <a:p>
                      <a:pPr>
                        <a:spcAft>
                          <a:spcPts val="0"/>
                        </a:spcAft>
                      </a:pPr>
                      <a:r>
                        <a:rPr lang="en-US" sz="600" cap="all">
                          <a:effectLst/>
                        </a:rPr>
                        <a:t>CKD UK 2006</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GB" sz="600">
                          <a:effectLst/>
                        </a:rPr>
                        <a:t>There is no need to collect 24 hour urine samples to measure creatinine clearance in primary care.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Not graded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640893041"/>
                  </a:ext>
                </a:extLst>
              </a:tr>
              <a:tr h="256428">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GB" sz="600">
                          <a:effectLst/>
                        </a:rPr>
                        <a:t>Kidney function in patients with CKD should be assessed by formula-based estimation of GFR, preferably using the 4-variable Modification of Diet in Renal Disease (MDRD) equation: GFR (mL/min/1.73m2) = 186 x {[serum creatinine (μmol/L)/88.4] -1.154} x age (years) - 0.203 x 0.742 if female and x 1.21 if African American.</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Not graded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1649718"/>
                  </a:ext>
                </a:extLst>
              </a:tr>
              <a:tr h="170952">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GB" sz="600">
                          <a:effectLst/>
                        </a:rPr>
                        <a:t>The same criteria should be used for assessment of kidney function in older people as in younger people. “Age-adjusted” reference ranges for GFR are not recommended.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Not graded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811236162"/>
                  </a:ext>
                </a:extLst>
              </a:tr>
              <a:tr h="85476">
                <a:tc>
                  <a:txBody>
                    <a:bodyPr/>
                    <a:lstStyle/>
                    <a:p>
                      <a:pPr>
                        <a:spcAft>
                          <a:spcPts val="0"/>
                        </a:spcAft>
                      </a:pPr>
                      <a:r>
                        <a:rPr lang="en-US" sz="600" cap="all">
                          <a:effectLst/>
                        </a:rPr>
                        <a:t>ESC/ESH 2018</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Serum-creatinine, eGFR and urine albumin/creatinine ratio should be measured in all hypertensive patients</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Strong</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Moderate</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2003084605"/>
                  </a:ext>
                </a:extLst>
              </a:tr>
              <a:tr h="294893">
                <a:tc>
                  <a:txBody>
                    <a:bodyPr/>
                    <a:lstStyle/>
                    <a:p>
                      <a:pPr>
                        <a:spcAft>
                          <a:spcPts val="0"/>
                        </a:spcAft>
                      </a:pPr>
                      <a:r>
                        <a:rPr lang="en-US" sz="600" cap="all">
                          <a:effectLst/>
                        </a:rPr>
                        <a:t>Delgado 2021</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lnSpc>
                          <a:spcPct val="115000"/>
                        </a:lnSpc>
                        <a:spcAft>
                          <a:spcPts val="0"/>
                        </a:spcAft>
                      </a:pPr>
                      <a:r>
                        <a:rPr lang="en-US" sz="600" dirty="0">
                          <a:effectLst/>
                        </a:rPr>
                        <a:t>For US adults (.85% of whom have normal kidney function), we recommend immediate implementation of the CKD-EPI creatinine equation refit without</a:t>
                      </a:r>
                      <a:endParaRPr lang="nl-NL" sz="600" dirty="0">
                        <a:effectLst/>
                      </a:endParaRPr>
                    </a:p>
                    <a:p>
                      <a:pPr>
                        <a:lnSpc>
                          <a:spcPct val="115000"/>
                        </a:lnSpc>
                        <a:spcAft>
                          <a:spcPts val="0"/>
                        </a:spcAft>
                      </a:pPr>
                      <a:r>
                        <a:rPr lang="en-US" sz="600" dirty="0">
                          <a:effectLst/>
                        </a:rPr>
                        <a:t>the race variable in all laboratories in the United States</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Not graded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Not graded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265555451"/>
                  </a:ext>
                </a:extLst>
              </a:tr>
              <a:tr h="675262">
                <a:tc>
                  <a:txBody>
                    <a:bodyPr/>
                    <a:lstStyle/>
                    <a:p>
                      <a:pPr>
                        <a:spcAft>
                          <a:spcPts val="0"/>
                        </a:spcAft>
                      </a:pPr>
                      <a:r>
                        <a:rPr lang="en-US" sz="600" cap="all">
                          <a:effectLst/>
                        </a:rPr>
                        <a:t> </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lnSpc>
                          <a:spcPct val="115000"/>
                        </a:lnSpc>
                        <a:spcAft>
                          <a:spcPts val="0"/>
                        </a:spcAft>
                      </a:pPr>
                      <a:r>
                        <a:rPr lang="en-US" sz="600" dirty="0">
                          <a:solidFill>
                            <a:srgbClr val="FF0000"/>
                          </a:solidFill>
                          <a:effectLst/>
                        </a:rPr>
                        <a:t>We recommend national efforts to facilitate increased, routine, and timely use of cystatin C, especially to confirm </a:t>
                      </a:r>
                      <a:r>
                        <a:rPr lang="en-US" sz="600" dirty="0" err="1">
                          <a:solidFill>
                            <a:srgbClr val="FF0000"/>
                          </a:solidFill>
                          <a:effectLst/>
                        </a:rPr>
                        <a:t>eGFR</a:t>
                      </a:r>
                      <a:r>
                        <a:rPr lang="en-US" sz="600" dirty="0">
                          <a:solidFill>
                            <a:srgbClr val="FF0000"/>
                          </a:solidFill>
                          <a:effectLst/>
                        </a:rPr>
                        <a:t> in adults who are at risk for or</a:t>
                      </a:r>
                      <a:endParaRPr lang="nl-NL" sz="600" dirty="0">
                        <a:solidFill>
                          <a:srgbClr val="FF0000"/>
                        </a:solidFill>
                        <a:effectLst/>
                      </a:endParaRPr>
                    </a:p>
                    <a:p>
                      <a:pPr>
                        <a:lnSpc>
                          <a:spcPct val="115000"/>
                        </a:lnSpc>
                        <a:spcAft>
                          <a:spcPts val="0"/>
                        </a:spcAft>
                      </a:pPr>
                      <a:r>
                        <a:rPr lang="en-US" sz="600" dirty="0">
                          <a:solidFill>
                            <a:srgbClr val="FF0000"/>
                          </a:solidFill>
                          <a:effectLst/>
                        </a:rPr>
                        <a:t>have CKD, because combining filtration markers (creatinine and cystatin C) is more accurate and would support better clinical decisions than either marker alone. If ongoing evidence</a:t>
                      </a:r>
                      <a:endParaRPr lang="nl-NL" sz="600" dirty="0">
                        <a:solidFill>
                          <a:srgbClr val="FF0000"/>
                        </a:solidFill>
                        <a:effectLst/>
                      </a:endParaRPr>
                    </a:p>
                    <a:p>
                      <a:pPr>
                        <a:lnSpc>
                          <a:spcPct val="115000"/>
                        </a:lnSpc>
                        <a:spcAft>
                          <a:spcPts val="0"/>
                        </a:spcAft>
                      </a:pPr>
                      <a:r>
                        <a:rPr lang="en-US" sz="600" dirty="0">
                          <a:solidFill>
                            <a:srgbClr val="FF0000"/>
                          </a:solidFill>
                          <a:effectLst/>
                        </a:rPr>
                        <a:t>supports acceptable performance, the CKD-EPI </a:t>
                      </a:r>
                      <a:r>
                        <a:rPr lang="en-US" sz="600" dirty="0" err="1">
                          <a:solidFill>
                            <a:srgbClr val="FF0000"/>
                          </a:solidFill>
                          <a:effectLst/>
                        </a:rPr>
                        <a:t>eGFR</a:t>
                      </a:r>
                      <a:r>
                        <a:rPr lang="en-US" sz="600" dirty="0">
                          <a:solidFill>
                            <a:srgbClr val="FF0000"/>
                          </a:solidFill>
                          <a:effectLst/>
                        </a:rPr>
                        <a:t>–cystatin C (</a:t>
                      </a:r>
                      <a:r>
                        <a:rPr lang="en-US" sz="600" dirty="0" err="1">
                          <a:solidFill>
                            <a:srgbClr val="FF0000"/>
                          </a:solidFill>
                          <a:effectLst/>
                        </a:rPr>
                        <a:t>eGFRcys</a:t>
                      </a:r>
                      <a:r>
                        <a:rPr lang="en-US" sz="600" dirty="0">
                          <a:solidFill>
                            <a:srgbClr val="FF0000"/>
                          </a:solidFill>
                          <a:effectLst/>
                        </a:rPr>
                        <a:t>) and </a:t>
                      </a:r>
                      <a:r>
                        <a:rPr lang="en-US" sz="600" dirty="0" err="1">
                          <a:solidFill>
                            <a:srgbClr val="FF0000"/>
                          </a:solidFill>
                          <a:effectLst/>
                        </a:rPr>
                        <a:t>eGFR</a:t>
                      </a:r>
                      <a:r>
                        <a:rPr lang="en-US" sz="600" dirty="0">
                          <a:solidFill>
                            <a:srgbClr val="FF0000"/>
                          </a:solidFill>
                          <a:effectLst/>
                        </a:rPr>
                        <a:t> creatinine–cystatin C (</a:t>
                      </a:r>
                      <a:r>
                        <a:rPr lang="en-US" sz="600" dirty="0" err="1">
                          <a:solidFill>
                            <a:srgbClr val="FF0000"/>
                          </a:solidFill>
                          <a:effectLst/>
                        </a:rPr>
                        <a:t>eGFRcr-cys_R</a:t>
                      </a:r>
                      <a:r>
                        <a:rPr lang="en-US" sz="600" dirty="0">
                          <a:solidFill>
                            <a:srgbClr val="FF0000"/>
                          </a:solidFill>
                          <a:effectLst/>
                        </a:rPr>
                        <a:t>) refit without the race variables should be</a:t>
                      </a:r>
                      <a:endParaRPr lang="nl-NL" sz="600" dirty="0">
                        <a:solidFill>
                          <a:srgbClr val="FF0000"/>
                        </a:solidFill>
                        <a:effectLst/>
                      </a:endParaRPr>
                    </a:p>
                    <a:p>
                      <a:pPr>
                        <a:spcAft>
                          <a:spcPts val="0"/>
                        </a:spcAft>
                      </a:pPr>
                      <a:r>
                        <a:rPr lang="en-US" sz="600" dirty="0">
                          <a:solidFill>
                            <a:srgbClr val="FF0000"/>
                          </a:solidFill>
                          <a:effectLst/>
                        </a:rPr>
                        <a:t>adopted to provide another first-line test, in addition to confirmatory testing.</a:t>
                      </a:r>
                      <a:endParaRPr lang="nl-NL"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a:effectLst/>
                        </a:rPr>
                        <a:t>Not graded</a:t>
                      </a:r>
                      <a:endParaRPr lang="nl-NL" sz="60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tc>
                  <a:txBody>
                    <a:bodyPr/>
                    <a:lstStyle/>
                    <a:p>
                      <a:pPr>
                        <a:spcAft>
                          <a:spcPts val="0"/>
                        </a:spcAft>
                      </a:pPr>
                      <a:r>
                        <a:rPr lang="en-US" sz="600" dirty="0">
                          <a:effectLst/>
                        </a:rPr>
                        <a:t>Not graded</a:t>
                      </a:r>
                      <a:endParaRPr lang="nl-NL"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8464" marR="38464" marT="0" marB="0"/>
                </a:tc>
                <a:extLst>
                  <a:ext uri="{0D108BD9-81ED-4DB2-BD59-A6C34878D82A}">
                    <a16:rowId xmlns:a16="http://schemas.microsoft.com/office/drawing/2014/main" val="4264538801"/>
                  </a:ext>
                </a:extLst>
              </a:tr>
            </a:tbl>
          </a:graphicData>
        </a:graphic>
      </p:graphicFrame>
    </p:spTree>
    <p:extLst>
      <p:ext uri="{BB962C8B-B14F-4D97-AF65-F5344CB8AC3E}">
        <p14:creationId xmlns:p14="http://schemas.microsoft.com/office/powerpoint/2010/main" val="31852110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6" y="93666"/>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248128" y="5733259"/>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7 July 2022</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5" name="Rectangle 3"/>
          <p:cNvSpPr>
            <a:spLocks noChangeArrowheads="1"/>
          </p:cNvSpPr>
          <p:nvPr/>
        </p:nvSpPr>
        <p:spPr bwMode="auto">
          <a:xfrm>
            <a:off x="2047081" y="5648328"/>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Jop Teepen</a:t>
            </a:r>
            <a:endParaRPr kumimoji="0" lang="nl-NL"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7" name="Titel 1"/>
          <p:cNvSpPr>
            <a:spLocks/>
          </p:cNvSpPr>
          <p:nvPr/>
        </p:nvSpPr>
        <p:spPr bwMode="auto">
          <a:xfrm>
            <a:off x="0" y="2060848"/>
            <a:ext cx="12192000" cy="2087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000" b="1" i="0" u="none" strike="noStrike" kern="1200" cap="none" spc="0" normalizeH="0" baseline="0" noProof="0" dirty="0">
                <a:ln>
                  <a:noFill/>
                </a:ln>
                <a:solidFill>
                  <a:srgbClr val="FFFFFF"/>
                </a:solidFill>
                <a:effectLst/>
                <a:uLnTx/>
                <a:uFillTx/>
                <a:latin typeface="Calibri" pitchFamily="34" charset="0"/>
                <a:ea typeface="MS PGothic" panose="020B0600070205080204" pitchFamily="34" charset="-128"/>
                <a:cs typeface="+mn-cs"/>
              </a:rPr>
              <a:t>IGHG colorectal cancer surveillance</a:t>
            </a:r>
          </a:p>
        </p:txBody>
      </p:sp>
    </p:spTree>
    <p:extLst>
      <p:ext uri="{BB962C8B-B14F-4D97-AF65-F5344CB8AC3E}">
        <p14:creationId xmlns:p14="http://schemas.microsoft.com/office/powerpoint/2010/main" val="1684414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43472" y="2132856"/>
            <a:ext cx="7559675" cy="1446550"/>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Scope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Conclusions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of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Translating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into</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Current</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status</a:t>
            </a:r>
          </a:p>
        </p:txBody>
      </p:sp>
      <p:sp>
        <p:nvSpPr>
          <p:cNvPr id="5"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Content</a:t>
            </a:r>
          </a:p>
        </p:txBody>
      </p:sp>
      <p:pic>
        <p:nvPicPr>
          <p:cNvPr id="6"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17784016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343472" y="2060848"/>
            <a:ext cx="7559675" cy="200054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Target population</a:t>
            </a:r>
            <a:endParaRPr kumimoji="0" lang="nl-NL"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Childhood, adolescent and young adult cancer survivors treated for cancer before age 30</a:t>
            </a:r>
            <a:r>
              <a:rPr kumimoji="0" lang="en-GB"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Outcomes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Colorectal</a:t>
            </a: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0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cancer</a:t>
            </a:r>
            <a:endPar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Scope</a:t>
            </a:r>
          </a:p>
        </p:txBody>
      </p:sp>
      <p:pic>
        <p:nvPicPr>
          <p:cNvPr id="5"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30580776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0" y="2060848"/>
            <a:ext cx="12192000" cy="2087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000" b="1" i="0" u="none" strike="noStrike" kern="1200" cap="none" spc="0" normalizeH="0" baseline="0" noProof="0" dirty="0">
                <a:ln>
                  <a:noFill/>
                </a:ln>
                <a:solidFill>
                  <a:srgbClr val="FFFFFF"/>
                </a:solidFill>
                <a:effectLst/>
                <a:uLnTx/>
                <a:uFillTx/>
                <a:latin typeface="Calibri" pitchFamily="34" charset="0"/>
                <a:ea typeface="MS PGothic" panose="020B0600070205080204" pitchFamily="34" charset="-128"/>
                <a:cs typeface="+mn-cs"/>
              </a:rPr>
              <a:t>Conclusions of evidence</a:t>
            </a:r>
          </a:p>
        </p:txBody>
      </p:sp>
    </p:spTree>
    <p:extLst>
      <p:ext uri="{BB962C8B-B14F-4D97-AF65-F5344CB8AC3E}">
        <p14:creationId xmlns:p14="http://schemas.microsoft.com/office/powerpoint/2010/main" val="11318433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ED3BDC-22A4-4FB0-88C0-AA5247AC8F57}"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0244" name="Rechthoek 4"/>
          <p:cNvSpPr>
            <a:spLocks noChangeArrowheads="1"/>
          </p:cNvSpPr>
          <p:nvPr/>
        </p:nvSpPr>
        <p:spPr bwMode="auto">
          <a:xfrm>
            <a:off x="1343472" y="2248694"/>
            <a:ext cx="7535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Outcome of early diagnosis in CAYA cancer survivors</a:t>
            </a:r>
          </a:p>
        </p:txBody>
      </p:sp>
      <p:sp>
        <p:nvSpPr>
          <p:cNvPr id="7" name="Rectangle 3"/>
          <p:cNvSpPr>
            <a:spLocks noChangeArrowheads="1"/>
          </p:cNvSpPr>
          <p:nvPr/>
        </p:nvSpPr>
        <p:spPr bwMode="auto">
          <a:xfrm>
            <a:off x="1489522" y="3007519"/>
            <a:ext cx="548005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Unknown whether the detection of a colorectal cancer in a smaller size or asymptomatic stage contributes to</a:t>
            </a:r>
          </a:p>
          <a:p>
            <a:pPr marL="400050" marR="0" lvl="1"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recurrence rate</a:t>
            </a:r>
          </a:p>
          <a:p>
            <a:pPr marL="400050" marR="0" lvl="1"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survival rate</a:t>
            </a:r>
          </a:p>
          <a:p>
            <a:pPr marL="400050" marR="0" lvl="1"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treatment-related complications</a:t>
            </a:r>
          </a:p>
          <a:p>
            <a:pPr marL="400050" marR="0" lvl="1"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quality of life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endParaRPr kumimoji="0" lang="nl-NL" altLang="nl-NL" sz="1800" b="1" i="0" u="none" strike="noStrike" kern="1200" cap="none" spc="0" normalizeH="0" baseline="0" noProof="0" dirty="0">
              <a:ln>
                <a:noFill/>
              </a:ln>
              <a:solidFill>
                <a:srgbClr val="000057"/>
              </a:solidFill>
              <a:effectLst/>
              <a:uLnTx/>
              <a:uFillTx/>
              <a:latin typeface="Arial"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1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a:t>
            </a:r>
          </a:p>
        </p:txBody>
      </p:sp>
      <p:sp>
        <p:nvSpPr>
          <p:cNvPr id="8" name="Rechthoek 7"/>
          <p:cNvSpPr/>
          <p:nvPr/>
        </p:nvSpPr>
        <p:spPr>
          <a:xfrm>
            <a:off x="6967984" y="3823494"/>
            <a:ext cx="2298700" cy="1582737"/>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mn-cs"/>
              </a:rPr>
              <a:t>No studies</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9"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Does early diagnosis result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in better outcome?</a:t>
            </a:r>
          </a:p>
        </p:txBody>
      </p:sp>
      <p:pic>
        <p:nvPicPr>
          <p:cNvPr id="10"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15075342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AC73D6-6F52-47AB-91E4-4AB9ACD022A2}"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2292" name="Rechthoek 1"/>
          <p:cNvSpPr>
            <a:spLocks noChangeArrowheads="1"/>
          </p:cNvSpPr>
          <p:nvPr/>
        </p:nvSpPr>
        <p:spPr bwMode="auto">
          <a:xfrm>
            <a:off x="1343472" y="2298700"/>
            <a:ext cx="7535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Risk of subsequent colorectal cancer in CAYA cancer survivors</a:t>
            </a:r>
          </a:p>
        </p:txBody>
      </p:sp>
      <p:sp>
        <p:nvSpPr>
          <p:cNvPr id="7" name="Rectangle 3"/>
          <p:cNvSpPr>
            <a:spLocks noChangeArrowheads="1"/>
          </p:cNvSpPr>
          <p:nvPr/>
        </p:nvSpPr>
        <p:spPr bwMode="auto">
          <a:xfrm>
            <a:off x="1352997" y="2957513"/>
            <a:ext cx="548005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Absolute excess risks per 10,000 person-years ranges from 0.4 to 6</a:t>
            </a:r>
          </a:p>
          <a:p>
            <a:pPr marL="0" marR="0" lvl="0" indent="0" algn="l" defTabSz="914400" rtl="0" eaLnBrk="0" fontAlgn="base" latinLnBrk="0" hangingPunct="0">
              <a:lnSpc>
                <a:spcPct val="125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Cumulative incidence ranges from 0.2% to 0.4% at 20-yr follow-up and from 0.41% to 2.4% at 30-yr follow-up</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0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2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endParaRPr kumimoji="0" lang="nl-NL" altLang="nl-NL" sz="1800" b="1" i="0" u="none" strike="noStrike" kern="1200" cap="none" spc="0" normalizeH="0" baseline="0" noProof="0" dirty="0">
              <a:ln>
                <a:noFill/>
              </a:ln>
              <a:solidFill>
                <a:srgbClr val="000057"/>
              </a:solidFill>
              <a:effectLst/>
              <a:uLnTx/>
              <a:uFillTx/>
              <a:latin typeface="Arial"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1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a:t>
            </a:r>
          </a:p>
        </p:txBody>
      </p:sp>
      <p:sp>
        <p:nvSpPr>
          <p:cNvPr id="8" name="Rechthoek 7"/>
          <p:cNvSpPr/>
          <p:nvPr/>
        </p:nvSpPr>
        <p:spPr>
          <a:xfrm>
            <a:off x="7128322" y="3082922"/>
            <a:ext cx="2298700" cy="34448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10" name="Rechthoek 9"/>
          <p:cNvSpPr/>
          <p:nvPr/>
        </p:nvSpPr>
        <p:spPr>
          <a:xfrm>
            <a:off x="7121972" y="4364038"/>
            <a:ext cx="2298700" cy="344487"/>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12"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Who needs surveillance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subsequent colorectal cancer?</a:t>
            </a:r>
          </a:p>
        </p:txBody>
      </p:sp>
      <p:pic>
        <p:nvPicPr>
          <p:cNvPr id="13"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19161271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1B5E51-E371-4BD0-9224-9C7B9489B505}"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340" name="Rechthoek 1"/>
          <p:cNvSpPr>
            <a:spLocks noChangeArrowheads="1"/>
          </p:cNvSpPr>
          <p:nvPr/>
        </p:nvSpPr>
        <p:spPr bwMode="auto">
          <a:xfrm>
            <a:off x="1343472" y="1853991"/>
            <a:ext cx="75358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Risk of subsequent colorectal cancer in CAYA cancer survivors</a:t>
            </a:r>
          </a:p>
        </p:txBody>
      </p:sp>
      <p:sp>
        <p:nvSpPr>
          <p:cNvPr id="7" name="Rectangle 3"/>
          <p:cNvSpPr>
            <a:spLocks noChangeArrowheads="1"/>
          </p:cNvSpPr>
          <p:nvPr/>
        </p:nvSpPr>
        <p:spPr bwMode="auto">
          <a:xfrm>
            <a:off x="1353000" y="2412791"/>
            <a:ext cx="55784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after abdominal radiotherapy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after higher doses of abdominal radiotherapy</a:t>
            </a: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endParaRPr kumimoji="0" lang="nl-NL" altLang="nl-NL" sz="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Unknown risk for radiotherapy location/field </a:t>
            </a: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Unknown risk for radiotherapy type</a:t>
            </a: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Unknown risk for radiotherapy fractionation dose</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after increasing number of colonic segments irradiated</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at younger age at primary cancer diagnosis</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after chemotherapy</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after alkylating agents</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Unclear risk after anthracyclines</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Unknown risk after platinum agents</a:t>
            </a:r>
          </a:p>
        </p:txBody>
      </p:sp>
      <p:sp>
        <p:nvSpPr>
          <p:cNvPr id="8" name="Rechthoek 7"/>
          <p:cNvSpPr/>
          <p:nvPr/>
        </p:nvSpPr>
        <p:spPr>
          <a:xfrm>
            <a:off x="6574284" y="2428666"/>
            <a:ext cx="2300288" cy="34448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HIGH</a:t>
            </a:r>
          </a:p>
        </p:txBody>
      </p:sp>
      <p:sp>
        <p:nvSpPr>
          <p:cNvPr id="10" name="Rechthoek 9"/>
          <p:cNvSpPr/>
          <p:nvPr/>
        </p:nvSpPr>
        <p:spPr>
          <a:xfrm>
            <a:off x="6569522" y="2844594"/>
            <a:ext cx="2298700" cy="34607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11" name="Rechthoek 10"/>
          <p:cNvSpPr/>
          <p:nvPr/>
        </p:nvSpPr>
        <p:spPr>
          <a:xfrm>
            <a:off x="6569522" y="3357357"/>
            <a:ext cx="2298700" cy="78422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mn-cs"/>
              </a:rPr>
              <a:t>No studies</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2" name="Rechthoek 11"/>
          <p:cNvSpPr/>
          <p:nvPr/>
        </p:nvSpPr>
        <p:spPr>
          <a:xfrm>
            <a:off x="6574284" y="4286041"/>
            <a:ext cx="2292350" cy="28733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VERY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13" name="Rechthoek 12"/>
          <p:cNvSpPr/>
          <p:nvPr/>
        </p:nvSpPr>
        <p:spPr>
          <a:xfrm>
            <a:off x="6559997" y="4911516"/>
            <a:ext cx="2290762" cy="28733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14" name="Rechthoek 13"/>
          <p:cNvSpPr/>
          <p:nvPr/>
        </p:nvSpPr>
        <p:spPr>
          <a:xfrm>
            <a:off x="6555237" y="5278232"/>
            <a:ext cx="2290763" cy="28892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15" name="Rechthoek 14"/>
          <p:cNvSpPr/>
          <p:nvPr/>
        </p:nvSpPr>
        <p:spPr>
          <a:xfrm>
            <a:off x="6569525" y="5624307"/>
            <a:ext cx="2276475" cy="338137"/>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17" name="Rechthoek 16"/>
          <p:cNvSpPr/>
          <p:nvPr/>
        </p:nvSpPr>
        <p:spPr>
          <a:xfrm>
            <a:off x="6572697" y="6027532"/>
            <a:ext cx="2292350" cy="28892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VERY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18" name="Rechthoek 17"/>
          <p:cNvSpPr/>
          <p:nvPr/>
        </p:nvSpPr>
        <p:spPr>
          <a:xfrm>
            <a:off x="6586987" y="6387891"/>
            <a:ext cx="2263775" cy="336550"/>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mn-cs"/>
              </a:rPr>
              <a:t>No studies</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6"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Who needs surveillance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subsequent colorectal cancer?</a:t>
            </a:r>
          </a:p>
        </p:txBody>
      </p:sp>
      <p:pic>
        <p:nvPicPr>
          <p:cNvPr id="19"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24493642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C45F95-E214-42A3-8BAB-11C5DBE5AD84}"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6388" name="Rechthoek 1"/>
          <p:cNvSpPr>
            <a:spLocks noChangeArrowheads="1"/>
          </p:cNvSpPr>
          <p:nvPr/>
        </p:nvSpPr>
        <p:spPr bwMode="auto">
          <a:xfrm>
            <a:off x="1279969" y="2076527"/>
            <a:ext cx="75358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Risk of subsequent colorectal cancer in CAYA cancer survivors</a:t>
            </a:r>
          </a:p>
        </p:txBody>
      </p:sp>
      <p:sp>
        <p:nvSpPr>
          <p:cNvPr id="7" name="Rectangle 3"/>
          <p:cNvSpPr>
            <a:spLocks noChangeArrowheads="1"/>
          </p:cNvSpPr>
          <p:nvPr/>
        </p:nvSpPr>
        <p:spPr bwMode="auto">
          <a:xfrm>
            <a:off x="1343472" y="2636912"/>
            <a:ext cx="5578475" cy="36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No significant effect of gender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r>
              <a:rPr kumimoji="0" lang="nl-NL" sz="18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mn-cs"/>
              </a:rPr>
              <a:t>Unknown</a:t>
            </a:r>
            <a:r>
              <a:rPr kumimoji="0" 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risk </a:t>
            </a:r>
            <a:r>
              <a:rPr kumimoji="0" lang="nl-NL" sz="18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mn-cs"/>
              </a:rPr>
              <a:t>for</a:t>
            </a:r>
            <a:r>
              <a:rPr kumimoji="0" 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a:t>
            </a:r>
            <a:r>
              <a:rPr kumimoji="0" lang="nl-NL" sz="18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mn-cs"/>
              </a:rPr>
              <a:t>genetic</a:t>
            </a:r>
            <a:r>
              <a:rPr kumimoji="0" 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a:t>
            </a:r>
            <a:r>
              <a:rPr kumimoji="0" lang="nl-NL" sz="18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mn-cs"/>
              </a:rPr>
              <a:t>predisposition</a:t>
            </a:r>
            <a:endParaRPr kumimoji="0" 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endParaRPr kumimoji="0" lang="nl-NL" altLang="nl-NL" sz="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Unknown risk for lifestyle factors</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5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a:t>
            </a:r>
            <a:r>
              <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prevalence of colorectal adenomas after screening with colonoscopy vs. matched controls</a:t>
            </a:r>
          </a:p>
        </p:txBody>
      </p:sp>
      <p:sp>
        <p:nvSpPr>
          <p:cNvPr id="10" name="Rechthoek 9"/>
          <p:cNvSpPr/>
          <p:nvPr/>
        </p:nvSpPr>
        <p:spPr>
          <a:xfrm>
            <a:off x="6559994" y="2651202"/>
            <a:ext cx="2298700" cy="34607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11" name="Rechthoek 10"/>
          <p:cNvSpPr/>
          <p:nvPr/>
        </p:nvSpPr>
        <p:spPr>
          <a:xfrm>
            <a:off x="6572694" y="3111577"/>
            <a:ext cx="2298700" cy="677863"/>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mn-cs"/>
              </a:rPr>
              <a:t>No studies</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3" name="Rechthoek 12"/>
          <p:cNvSpPr/>
          <p:nvPr/>
        </p:nvSpPr>
        <p:spPr>
          <a:xfrm>
            <a:off x="6572697" y="4005340"/>
            <a:ext cx="2282825" cy="287337"/>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9"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Who needs surveillance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subsequent colorectal cancer?</a:t>
            </a:r>
          </a:p>
        </p:txBody>
      </p:sp>
      <p:pic>
        <p:nvPicPr>
          <p:cNvPr id="12"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32840138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B9BF74-47AE-420F-B720-B23D3160F49F}"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nl-NL" altLang="nl-NL" sz="1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22532" name="Rechthoek 7"/>
          <p:cNvSpPr>
            <a:spLocks noChangeArrowheads="1"/>
          </p:cNvSpPr>
          <p:nvPr/>
        </p:nvSpPr>
        <p:spPr bwMode="auto">
          <a:xfrm>
            <a:off x="1343472" y="1990977"/>
            <a:ext cx="82375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Latency time of subsequent colorectal cancer in CAYA cancer survivors</a:t>
            </a:r>
          </a:p>
        </p:txBody>
      </p:sp>
      <p:sp>
        <p:nvSpPr>
          <p:cNvPr id="22533" name="Rectangle 3"/>
          <p:cNvSpPr>
            <a:spLocks noChangeArrowheads="1"/>
          </p:cNvSpPr>
          <p:nvPr/>
        </p:nvSpPr>
        <p:spPr bwMode="auto">
          <a:xfrm>
            <a:off x="1406972" y="2418011"/>
            <a:ext cx="5768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Latency ranged from median 20.2 to 30 years after primary cancer diagnosis, with a range from minimal 4.7 years to at least 49.4 years</a:t>
            </a:r>
            <a:endParaRPr kumimoji="0" lang="nl-NL" altLang="nl-NL" sz="18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p:txBody>
      </p:sp>
      <p:sp>
        <p:nvSpPr>
          <p:cNvPr id="10" name="Rechthoek 9"/>
          <p:cNvSpPr/>
          <p:nvPr/>
        </p:nvSpPr>
        <p:spPr>
          <a:xfrm>
            <a:off x="7331519" y="2581527"/>
            <a:ext cx="2298700" cy="34607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22535" name="Rechthoek 10"/>
          <p:cNvSpPr>
            <a:spLocks noChangeArrowheads="1"/>
          </p:cNvSpPr>
          <p:nvPr/>
        </p:nvSpPr>
        <p:spPr bwMode="auto">
          <a:xfrm>
            <a:off x="1343472" y="3886452"/>
            <a:ext cx="82375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Risk over time of subsequent colorectal cancer in CAYA cancer survivors</a:t>
            </a:r>
          </a:p>
        </p:txBody>
      </p:sp>
      <p:sp>
        <p:nvSpPr>
          <p:cNvPr id="22536" name="Rectangle 3"/>
          <p:cNvSpPr>
            <a:spLocks noChangeArrowheads="1"/>
          </p:cNvSpPr>
          <p:nvPr/>
        </p:nvSpPr>
        <p:spPr bwMode="auto">
          <a:xfrm>
            <a:off x="1410144" y="4381752"/>
            <a:ext cx="57658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Cumulative incidence ↑ over time, which does not seem to plateau</a:t>
            </a:r>
          </a:p>
          <a:p>
            <a:pPr marL="0" marR="0" lvl="0" indent="0" algn="l" defTabSz="914400" rtl="0" eaLnBrk="0" fontAlgn="base" latinLnBrk="0" hangingPunct="0">
              <a:lnSpc>
                <a:spcPct val="114000"/>
              </a:lnSpc>
              <a:spcBef>
                <a:spcPct val="20000"/>
              </a:spcBef>
              <a:spcAft>
                <a:spcPct val="0"/>
              </a:spcAft>
              <a:buClrTx/>
              <a:buSzTx/>
              <a:buFontTx/>
              <a:buNone/>
              <a:tabLst/>
              <a:defRPr/>
            </a:pPr>
            <a:endParaRPr kumimoji="0" lang="en-US" altLang="nl-NL" sz="5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No specific trends over time in standardized incidence ratio</a:t>
            </a:r>
          </a:p>
          <a:p>
            <a:pPr marL="0" marR="0" lvl="0" indent="0" algn="l" defTabSz="914400" rtl="0" eaLnBrk="0" fontAlgn="base" latinLnBrk="0" hangingPunct="0">
              <a:lnSpc>
                <a:spcPct val="114000"/>
              </a:lnSpc>
              <a:spcBef>
                <a:spcPct val="20000"/>
              </a:spcBef>
              <a:spcAft>
                <a:spcPct val="0"/>
              </a:spcAft>
              <a:buClrTx/>
              <a:buSzTx/>
              <a:buFontTx/>
              <a:buNone/>
              <a:tabLst/>
              <a:defRPr/>
            </a:pPr>
            <a:endParaRPr kumimoji="0" lang="en-US" altLang="nl-NL" sz="5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p:txBody>
      </p:sp>
      <p:sp>
        <p:nvSpPr>
          <p:cNvPr id="13" name="Rechthoek 12"/>
          <p:cNvSpPr/>
          <p:nvPr/>
        </p:nvSpPr>
        <p:spPr>
          <a:xfrm>
            <a:off x="7336281" y="4464302"/>
            <a:ext cx="2298700" cy="34607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a:t>
            </a:r>
          </a:p>
        </p:txBody>
      </p:sp>
      <p:sp>
        <p:nvSpPr>
          <p:cNvPr id="14" name="Rechthoek 13"/>
          <p:cNvSpPr/>
          <p:nvPr/>
        </p:nvSpPr>
        <p:spPr>
          <a:xfrm>
            <a:off x="7326759" y="5208836"/>
            <a:ext cx="2282825" cy="387350"/>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12"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When should surveillance be initiated?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At what frequency should it be performed?</a:t>
            </a:r>
          </a:p>
        </p:txBody>
      </p:sp>
      <p:pic>
        <p:nvPicPr>
          <p:cNvPr id="16"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6522415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FA71B1-C2E5-496A-B062-E2446DDC5F4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0724" name="Rechthoek 7"/>
          <p:cNvSpPr>
            <a:spLocks noChangeArrowheads="1"/>
          </p:cNvSpPr>
          <p:nvPr/>
        </p:nvSpPr>
        <p:spPr bwMode="auto">
          <a:xfrm>
            <a:off x="1343472" y="1970088"/>
            <a:ext cx="9163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100" b="1"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Diagnostic value and harms of surveillance modalities in CAYA cancer survivors</a:t>
            </a:r>
          </a:p>
        </p:txBody>
      </p:sp>
      <p:sp>
        <p:nvSpPr>
          <p:cNvPr id="30725" name="Rectangle 3"/>
          <p:cNvSpPr>
            <a:spLocks noChangeArrowheads="1"/>
          </p:cNvSpPr>
          <p:nvPr/>
        </p:nvSpPr>
        <p:spPr bwMode="auto">
          <a:xfrm>
            <a:off x="1705422" y="2539999"/>
            <a:ext cx="353695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4000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Unknown diagnostic value of</a:t>
            </a:r>
          </a:p>
          <a:p>
            <a:pPr marL="400050" marR="0" lvl="1"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Fecal immunochemical testing </a:t>
            </a:r>
          </a:p>
          <a:p>
            <a:pPr marL="400050" marR="0" lvl="1"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Occult blood testing</a:t>
            </a:r>
            <a:endParaRPr kumimoji="0" lang="nl-NL"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a:p>
            <a:pPr marL="400050" marR="0" lvl="1"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Stool DNA testing</a:t>
            </a:r>
          </a:p>
          <a:p>
            <a:pPr marL="400050" marR="0" lvl="1"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CT </a:t>
            </a:r>
            <a:r>
              <a:rPr kumimoji="0" lang="en-US" altLang="nl-NL" sz="1800" b="1"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mn-cs"/>
              </a:rPr>
              <a:t>colonography</a:t>
            </a:r>
            <a:endPar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a:p>
            <a:pPr marL="400050" marR="0" lvl="1"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Flexible sigmoidoscopy</a:t>
            </a:r>
          </a:p>
          <a:p>
            <a:pPr marL="0" marR="0" lvl="0" indent="0" algn="l" defTabSz="914400" rtl="0" eaLnBrk="0" fontAlgn="base" latinLnBrk="0" hangingPunct="0">
              <a:lnSpc>
                <a:spcPct val="114000"/>
              </a:lnSpc>
              <a:spcBef>
                <a:spcPct val="20000"/>
              </a:spcBef>
              <a:spcAft>
                <a:spcPct val="0"/>
              </a:spcAft>
              <a:buClrTx/>
              <a:buSzTx/>
              <a:buFontTx/>
              <a:buNone/>
              <a:tabLst/>
              <a:defRPr/>
            </a:pPr>
            <a:endParaRPr kumimoji="0" lang="en-US" altLang="nl-NL" sz="22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Unknown harms of screening</a:t>
            </a:r>
          </a:p>
          <a:p>
            <a:pPr marL="0" marR="0" lvl="0" indent="0" algn="l" defTabSz="914400" rtl="0" eaLnBrk="0" fontAlgn="base" latinLnBrk="0" hangingPunct="0">
              <a:lnSpc>
                <a:spcPct val="114000"/>
              </a:lnSpc>
              <a:spcBef>
                <a:spcPct val="20000"/>
              </a:spcBef>
              <a:spcAft>
                <a:spcPct val="0"/>
              </a:spcAft>
              <a:buClrTx/>
              <a:buSzTx/>
              <a:buFontTx/>
              <a:buNone/>
              <a:tabLst/>
              <a:defRPr/>
            </a:pPr>
            <a:endParaRPr kumimoji="0" lang="nl-NL" altLang="nl-NL" sz="22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a:p>
            <a:pPr marL="400050" marR="0" lvl="1" indent="0" algn="l" defTabSz="914400" rtl="0" eaLnBrk="0" fontAlgn="base" latinLnBrk="0" hangingPunct="0">
              <a:lnSpc>
                <a:spcPct val="114000"/>
              </a:lnSpc>
              <a:spcBef>
                <a:spcPct val="20000"/>
              </a:spcBef>
              <a:spcAft>
                <a:spcPct val="0"/>
              </a:spcAft>
              <a:buClrTx/>
              <a:buSzTx/>
              <a:buFontTx/>
              <a:buNone/>
              <a:tabLst/>
              <a:defRPr/>
            </a:pPr>
            <a:endParaRPr kumimoji="0" lang="nl-NL" altLang="nl-NL" sz="1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Times New Roman" panose="02020603050405020304" pitchFamily="18" charset="0"/>
            </a:endParaRPr>
          </a:p>
          <a:p>
            <a:pPr marL="0" marR="0" lvl="0" indent="0" algn="l" defTabSz="914400" rtl="0" eaLnBrk="0" fontAlgn="base" latinLnBrk="0" hangingPunct="0">
              <a:lnSpc>
                <a:spcPct val="114000"/>
              </a:lnSpc>
              <a:spcBef>
                <a:spcPct val="20000"/>
              </a:spcBef>
              <a:spcAft>
                <a:spcPct val="0"/>
              </a:spcAft>
              <a:buClrTx/>
              <a:buSzTx/>
              <a:buFontTx/>
              <a:buNone/>
              <a:tabLst/>
              <a:defRPr/>
            </a:pPr>
            <a:endParaRPr kumimoji="0" lang="nl-NL"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Times New Roman" panose="02020603050405020304" pitchFamily="18" charset="0"/>
            </a:endParaRPr>
          </a:p>
        </p:txBody>
      </p:sp>
      <p:sp>
        <p:nvSpPr>
          <p:cNvPr id="30726" name="Rechthoek 1"/>
          <p:cNvSpPr>
            <a:spLocks noChangeArrowheads="1"/>
          </p:cNvSpPr>
          <p:nvPr/>
        </p:nvSpPr>
        <p:spPr bwMode="auto">
          <a:xfrm>
            <a:off x="5248723" y="3565524"/>
            <a:ext cx="1684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nl-NL" sz="18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vs. colonoscopy</a:t>
            </a:r>
            <a:endParaRPr kumimoji="0" lang="nl-NL" altLang="nl-NL"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0" name="Rechthoek 9"/>
          <p:cNvSpPr/>
          <p:nvPr/>
        </p:nvSpPr>
        <p:spPr>
          <a:xfrm>
            <a:off x="7539485" y="2676524"/>
            <a:ext cx="2298700" cy="202088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mn-cs"/>
              </a:rPr>
              <a:t>No studies</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1" name="Rechthoek 10"/>
          <p:cNvSpPr/>
          <p:nvPr/>
        </p:nvSpPr>
        <p:spPr>
          <a:xfrm>
            <a:off x="7539485" y="5156199"/>
            <a:ext cx="2298700" cy="43338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mn-cs"/>
              </a:rPr>
              <a:t>No studies</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9"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What surveillance modality should be used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for the detection of colorectal cancer?</a:t>
            </a:r>
          </a:p>
        </p:txBody>
      </p:sp>
      <p:pic>
        <p:nvPicPr>
          <p:cNvPr id="12"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148985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buNone/>
            </a:pPr>
            <a:r>
              <a:rPr lang="en-US" dirty="0">
                <a:solidFill>
                  <a:schemeClr val="bg1"/>
                </a:solidFill>
                <a:latin typeface="Calibri" panose="020F0502020204030204" pitchFamily="34" charset="0"/>
              </a:rPr>
              <a:t>Anticipated desirable effects of surveillance</a:t>
            </a:r>
            <a:endParaRPr lang="nl-NL" dirty="0">
              <a:solidFill>
                <a:schemeClr val="bg1"/>
              </a:solidFill>
              <a:latin typeface="Calibri" panose="020F0502020204030204" pitchFamily="34" charset="0"/>
            </a:endParaRPr>
          </a:p>
        </p:txBody>
      </p:sp>
      <p:sp>
        <p:nvSpPr>
          <p:cNvPr id="30723" name="Rectangle 3"/>
          <p:cNvSpPr>
            <a:spLocks noChangeArrowheads="1"/>
          </p:cNvSpPr>
          <p:nvPr/>
        </p:nvSpPr>
        <p:spPr bwMode="auto">
          <a:xfrm>
            <a:off x="1981201" y="1714500"/>
            <a:ext cx="843597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85000"/>
              </a:lnSpc>
              <a:buFontTx/>
              <a:buNone/>
            </a:pPr>
            <a:r>
              <a:rPr lang="en-US" altLang="nl-NL" sz="2200">
                <a:solidFill>
                  <a:srgbClr val="091C5A"/>
                </a:solidFill>
                <a:latin typeface="Calibri" pitchFamily="34" charset="0"/>
                <a:cs typeface="Arial" pitchFamily="34" charset="0"/>
              </a:rPr>
              <a:t> </a:t>
            </a:r>
          </a:p>
        </p:txBody>
      </p:sp>
      <p:sp>
        <p:nvSpPr>
          <p:cNvPr id="2" name="Rechthoek 1"/>
          <p:cNvSpPr/>
          <p:nvPr/>
        </p:nvSpPr>
        <p:spPr>
          <a:xfrm>
            <a:off x="1703512" y="1698198"/>
            <a:ext cx="8784976" cy="5016758"/>
          </a:xfrm>
          <a:prstGeom prst="rect">
            <a:avLst/>
          </a:prstGeom>
        </p:spPr>
        <p:txBody>
          <a:bodyPr wrap="square">
            <a:spAutoFit/>
          </a:bodyPr>
          <a:lstStyle/>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Measurement of serum creatinine, cystatin C, electrolytes and a urine sample is considered as being </a:t>
            </a:r>
            <a:r>
              <a:rPr lang="en-US" sz="1600" b="0" u="sng" dirty="0">
                <a:solidFill>
                  <a:srgbClr val="002060"/>
                </a:solidFill>
                <a:latin typeface="Calibri" panose="020F0502020204030204" pitchFamily="34" charset="0"/>
                <a:cs typeface="Calibri" panose="020F0502020204030204" pitchFamily="34" charset="0"/>
              </a:rPr>
              <a:t>non-invasive</a:t>
            </a:r>
            <a:r>
              <a:rPr lang="en-US" sz="1600" b="0" dirty="0">
                <a:solidFill>
                  <a:srgbClr val="002060"/>
                </a:solidFill>
                <a:latin typeface="Calibri" panose="020F0502020204030204" pitchFamily="34" charset="0"/>
                <a:cs typeface="Calibri" panose="020F0502020204030204" pitchFamily="34" charset="0"/>
              </a:rPr>
              <a:t> (</a:t>
            </a:r>
            <a:r>
              <a:rPr lang="en-US" sz="1600" b="0" i="1" dirty="0">
                <a:solidFill>
                  <a:srgbClr val="002060"/>
                </a:solidFill>
                <a:latin typeface="Calibri" panose="020F0502020204030204" pitchFamily="34" charset="0"/>
                <a:cs typeface="Calibri" panose="020F0502020204030204" pitchFamily="34" charset="0"/>
              </a:rPr>
              <a:t>expert opinion</a:t>
            </a:r>
            <a:r>
              <a:rPr lang="en-US" sz="1600" b="0" dirty="0">
                <a:solidFill>
                  <a:srgbClr val="002060"/>
                </a:solidFill>
                <a:latin typeface="Calibri" panose="020F0502020204030204" pitchFamily="34" charset="0"/>
                <a:cs typeface="Calibri" panose="020F0502020204030204" pitchFamily="34" charset="0"/>
              </a:rPr>
              <a:t>).</a:t>
            </a:r>
          </a:p>
          <a:p>
            <a:pPr lvl="0"/>
            <a:endParaRPr lang="en-US"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CAYA cancer survivors undergoing surveillance are more likely to have </a:t>
            </a:r>
            <a:r>
              <a:rPr lang="en-US" sz="1600" b="0" u="sng" dirty="0">
                <a:solidFill>
                  <a:srgbClr val="002060"/>
                </a:solidFill>
                <a:latin typeface="Calibri" panose="020F0502020204030204" pitchFamily="34" charset="0"/>
                <a:cs typeface="Calibri" panose="020F0502020204030204" pitchFamily="34" charset="0"/>
              </a:rPr>
              <a:t>kidney dysfunction detected at an earlier </a:t>
            </a:r>
            <a:r>
              <a:rPr lang="en-US" sz="1600" b="0" u="sng" dirty="0" err="1">
                <a:solidFill>
                  <a:srgbClr val="002060"/>
                </a:solidFill>
                <a:latin typeface="Calibri" panose="020F0502020204030204" pitchFamily="34" charset="0"/>
                <a:cs typeface="Calibri" panose="020F0502020204030204" pitchFamily="34" charset="0"/>
              </a:rPr>
              <a:t>timepoint</a:t>
            </a:r>
            <a:r>
              <a:rPr lang="en-US" sz="1600" b="0" u="sng" dirty="0">
                <a:solidFill>
                  <a:srgbClr val="002060"/>
                </a:solidFill>
                <a:latin typeface="Calibri" panose="020F0502020204030204" pitchFamily="34" charset="0"/>
                <a:cs typeface="Calibri" panose="020F0502020204030204" pitchFamily="34" charset="0"/>
              </a:rPr>
              <a:t> with the potential for better outcomes </a:t>
            </a:r>
            <a:r>
              <a:rPr lang="en-US" sz="1600" b="0" dirty="0">
                <a:solidFill>
                  <a:srgbClr val="002060"/>
                </a:solidFill>
                <a:latin typeface="Calibri" panose="020F0502020204030204" pitchFamily="34" charset="0"/>
                <a:cs typeface="Calibri" panose="020F0502020204030204" pitchFamily="34" charset="0"/>
              </a:rPr>
              <a:t>(i.e. improved survival and quality of life and decreased mortality and morbidity) than CAYA cancer survivors not undergoing surveillance (</a:t>
            </a:r>
            <a:r>
              <a:rPr lang="en-US" sz="1600" b="0" i="1" dirty="0">
                <a:solidFill>
                  <a:srgbClr val="002060"/>
                </a:solidFill>
                <a:latin typeface="Calibri" panose="020F0502020204030204" pitchFamily="34" charset="0"/>
                <a:cs typeface="Calibri" panose="020F0502020204030204" pitchFamily="34" charset="0"/>
              </a:rPr>
              <a:t>no evidence</a:t>
            </a:r>
            <a:r>
              <a:rPr lang="en-US" sz="1600" b="0" dirty="0">
                <a:solidFill>
                  <a:srgbClr val="002060"/>
                </a:solidFill>
                <a:latin typeface="Calibri" panose="020F0502020204030204" pitchFamily="34" charset="0"/>
                <a:cs typeface="Calibri" panose="020F0502020204030204" pitchFamily="34" charset="0"/>
              </a:rPr>
              <a:t>).</a:t>
            </a:r>
          </a:p>
          <a:p>
            <a:pPr lvl="0"/>
            <a:endParaRPr lang="en-US"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u="sng" dirty="0">
                <a:solidFill>
                  <a:srgbClr val="002060"/>
                </a:solidFill>
                <a:latin typeface="Calibri" panose="020F0502020204030204" pitchFamily="34" charset="0"/>
                <a:cs typeface="Calibri" panose="020F0502020204030204" pitchFamily="34" charset="0"/>
              </a:rPr>
              <a:t>Referral to a nephrologist </a:t>
            </a:r>
            <a:r>
              <a:rPr lang="en-US" sz="1600" b="0" dirty="0">
                <a:solidFill>
                  <a:srgbClr val="002060"/>
                </a:solidFill>
                <a:latin typeface="Calibri" panose="020F0502020204030204" pitchFamily="34" charset="0"/>
                <a:cs typeface="Calibri" panose="020F0502020204030204" pitchFamily="34" charset="0"/>
              </a:rPr>
              <a:t>may be beneficial for further evaluation, interpretation, treatment, and follow-up (</a:t>
            </a:r>
            <a:r>
              <a:rPr lang="en-US" sz="1600" b="0" i="1" dirty="0">
                <a:solidFill>
                  <a:srgbClr val="002060"/>
                </a:solidFill>
                <a:latin typeface="Calibri" panose="020F0502020204030204" pitchFamily="34" charset="0"/>
                <a:cs typeface="Calibri" panose="020F0502020204030204" pitchFamily="34" charset="0"/>
              </a:rPr>
              <a:t>expert opinion</a:t>
            </a:r>
            <a:r>
              <a:rPr lang="en-US" sz="1600" b="0" dirty="0">
                <a:solidFill>
                  <a:srgbClr val="002060"/>
                </a:solidFill>
                <a:latin typeface="Calibri" panose="020F0502020204030204" pitchFamily="34" charset="0"/>
                <a:cs typeface="Calibri" panose="020F0502020204030204" pitchFamily="34" charset="0"/>
              </a:rPr>
              <a:t>).</a:t>
            </a:r>
          </a:p>
          <a:p>
            <a:pPr lvl="0"/>
            <a:endParaRPr lang="en-US"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In children and adults from the general population with hypertension and CKD or hypertension and proteinuria, </a:t>
            </a:r>
            <a:r>
              <a:rPr lang="en-US" sz="1600" b="0" u="sng" dirty="0">
                <a:solidFill>
                  <a:srgbClr val="002060"/>
                </a:solidFill>
                <a:latin typeface="Calibri" panose="020F0502020204030204" pitchFamily="34" charset="0"/>
                <a:cs typeface="Calibri" panose="020F0502020204030204" pitchFamily="34" charset="0"/>
              </a:rPr>
              <a:t>treatment with </a:t>
            </a:r>
            <a:r>
              <a:rPr lang="en-US" sz="1600" b="0" u="sng" dirty="0" err="1">
                <a:solidFill>
                  <a:srgbClr val="002060"/>
                </a:solidFill>
                <a:latin typeface="Calibri" panose="020F0502020204030204" pitchFamily="34" charset="0"/>
                <a:cs typeface="Calibri" panose="020F0502020204030204" pitchFamily="34" charset="0"/>
              </a:rPr>
              <a:t>ACEi</a:t>
            </a:r>
            <a:r>
              <a:rPr lang="en-US" sz="1600" b="0" u="sng" dirty="0">
                <a:solidFill>
                  <a:srgbClr val="002060"/>
                </a:solidFill>
                <a:latin typeface="Calibri" panose="020F0502020204030204" pitchFamily="34" charset="0"/>
                <a:cs typeface="Calibri" panose="020F0502020204030204" pitchFamily="34" charset="0"/>
              </a:rPr>
              <a:t> or ARB and strict blood pressure control </a:t>
            </a:r>
            <a:r>
              <a:rPr lang="en-US" sz="1600" b="0" dirty="0">
                <a:solidFill>
                  <a:srgbClr val="002060"/>
                </a:solidFill>
                <a:latin typeface="Calibri" panose="020F0502020204030204" pitchFamily="34" charset="0"/>
                <a:cs typeface="Calibri" panose="020F0502020204030204" pitchFamily="34" charset="0"/>
              </a:rPr>
              <a:t>slows CKD progression and reduces proteinuria, although in CAYA cancer survivors evidence is lacking to support these benefits (</a:t>
            </a:r>
            <a:r>
              <a:rPr lang="en-US" sz="1600" b="0" i="1" dirty="0">
                <a:solidFill>
                  <a:srgbClr val="002060"/>
                </a:solidFill>
                <a:latin typeface="Calibri" panose="020F0502020204030204" pitchFamily="34" charset="0"/>
                <a:cs typeface="Calibri" panose="020F0502020204030204" pitchFamily="34" charset="0"/>
              </a:rPr>
              <a:t>evidence based guidelines</a:t>
            </a:r>
            <a:r>
              <a:rPr lang="en-US" sz="1600" b="0" dirty="0">
                <a:solidFill>
                  <a:srgbClr val="002060"/>
                </a:solidFill>
                <a:latin typeface="Calibri" panose="020F0502020204030204" pitchFamily="34" charset="0"/>
                <a:cs typeface="Calibri" panose="020F0502020204030204" pitchFamily="34" charset="0"/>
              </a:rPr>
              <a:t>).</a:t>
            </a:r>
          </a:p>
          <a:p>
            <a:pPr lvl="0"/>
            <a:endParaRPr lang="nl-NL"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In children and adults from the general population with CKD </a:t>
            </a:r>
            <a:r>
              <a:rPr lang="en-US" sz="1600" b="0" u="sng" dirty="0">
                <a:solidFill>
                  <a:srgbClr val="002060"/>
                </a:solidFill>
                <a:latin typeface="Calibri" panose="020F0502020204030204" pitchFamily="34" charset="0"/>
                <a:cs typeface="Calibri" panose="020F0502020204030204" pitchFamily="34" charset="0"/>
              </a:rPr>
              <a:t>routine performance of ABPM </a:t>
            </a:r>
            <a:r>
              <a:rPr lang="en-US" sz="1600" b="0" dirty="0">
                <a:solidFill>
                  <a:srgbClr val="002060"/>
                </a:solidFill>
                <a:latin typeface="Calibri" panose="020F0502020204030204" pitchFamily="34" charset="0"/>
                <a:cs typeface="Calibri" panose="020F0502020204030204" pitchFamily="34" charset="0"/>
              </a:rPr>
              <a:t>is of added value to assess hypertension and screen for white coat hypertension and masked hypertension, although in CAYA cancer survivors evidence is lacking to support these benefits (</a:t>
            </a:r>
            <a:r>
              <a:rPr lang="en-US" sz="1600" b="0" i="1" dirty="0">
                <a:solidFill>
                  <a:srgbClr val="002060"/>
                </a:solidFill>
                <a:latin typeface="Calibri" panose="020F0502020204030204" pitchFamily="34" charset="0"/>
                <a:cs typeface="Calibri" panose="020F0502020204030204" pitchFamily="34" charset="0"/>
              </a:rPr>
              <a:t>evidence based guidelines</a:t>
            </a:r>
            <a:r>
              <a:rPr lang="en-US" sz="1600" b="0" dirty="0">
                <a:solidFill>
                  <a:srgbClr val="002060"/>
                </a:solidFill>
                <a:latin typeface="Calibri" panose="020F0502020204030204" pitchFamily="34" charset="0"/>
                <a:cs typeface="Calibri" panose="020F0502020204030204" pitchFamily="34" charset="0"/>
              </a:rPr>
              <a:t>). </a:t>
            </a:r>
            <a:endParaRPr lang="nl-NL" sz="1600" b="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830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0" y="2060848"/>
            <a:ext cx="12192000" cy="2087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000" b="1" i="0" u="none" strike="noStrike" kern="1200" cap="none" spc="0" normalizeH="0" baseline="0" noProof="0" dirty="0">
                <a:ln>
                  <a:noFill/>
                </a:ln>
                <a:solidFill>
                  <a:srgbClr val="FFFFFF"/>
                </a:solidFill>
                <a:effectLst/>
                <a:uLnTx/>
                <a:uFillTx/>
                <a:latin typeface="Calibri" pitchFamily="34" charset="0"/>
                <a:ea typeface="MS PGothic" panose="020B0600070205080204" pitchFamily="34" charset="-128"/>
                <a:cs typeface="+mn-cs"/>
              </a:rPr>
              <a:t>Translating evidence into recommendations</a:t>
            </a:r>
          </a:p>
        </p:txBody>
      </p:sp>
    </p:spTree>
    <p:extLst>
      <p:ext uri="{BB962C8B-B14F-4D97-AF65-F5344CB8AC3E}">
        <p14:creationId xmlns:p14="http://schemas.microsoft.com/office/powerpoint/2010/main" val="36896480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E3F7D1-4F97-4892-91B1-C95CFA13A5C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echthoek 4"/>
          <p:cNvSpPr/>
          <p:nvPr/>
        </p:nvSpPr>
        <p:spPr>
          <a:xfrm>
            <a:off x="1337838" y="2204864"/>
            <a:ext cx="7559675" cy="3139321"/>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Who</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Radiotherapy</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exposure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to</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abdomen, 				pelvis,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spine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or TBI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When</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start?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Beginning</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5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years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after</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radiation</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age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30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years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whichever</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occurs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last)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Modality</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Multitarget stool DNA test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every</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3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years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OR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colonoscopy</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every</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5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years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COG guideline</a:t>
            </a:r>
          </a:p>
        </p:txBody>
      </p:sp>
      <p:pic>
        <p:nvPicPr>
          <p:cNvPr id="7"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35690527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E3F7D1-4F97-4892-91B1-C95CFA13A5C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6" name="Tabel 5"/>
          <p:cNvGraphicFramePr>
            <a:graphicFrameLocks noGrp="1"/>
          </p:cNvGraphicFramePr>
          <p:nvPr/>
        </p:nvGraphicFramePr>
        <p:xfrm>
          <a:off x="1343472" y="1897193"/>
          <a:ext cx="8775699" cy="4700558"/>
        </p:xfrm>
        <a:graphic>
          <a:graphicData uri="http://schemas.openxmlformats.org/drawingml/2006/table">
            <a:tbl>
              <a:tblPr firstRow="1" firstCol="1" bandRow="1" bandCol="1"/>
              <a:tblGrid>
                <a:gridCol w="1944963">
                  <a:extLst>
                    <a:ext uri="{9D8B030D-6E8A-4147-A177-3AD203B41FA5}">
                      <a16:colId xmlns:a16="http://schemas.microsoft.com/office/drawing/2014/main" val="20000"/>
                    </a:ext>
                  </a:extLst>
                </a:gridCol>
                <a:gridCol w="1080148">
                  <a:extLst>
                    <a:ext uri="{9D8B030D-6E8A-4147-A177-3AD203B41FA5}">
                      <a16:colId xmlns:a16="http://schemas.microsoft.com/office/drawing/2014/main" val="20001"/>
                    </a:ext>
                  </a:extLst>
                </a:gridCol>
                <a:gridCol w="2880395">
                  <a:extLst>
                    <a:ext uri="{9D8B030D-6E8A-4147-A177-3AD203B41FA5}">
                      <a16:colId xmlns:a16="http://schemas.microsoft.com/office/drawing/2014/main" val="20002"/>
                    </a:ext>
                  </a:extLst>
                </a:gridCol>
                <a:gridCol w="2870193">
                  <a:extLst>
                    <a:ext uri="{9D8B030D-6E8A-4147-A177-3AD203B41FA5}">
                      <a16:colId xmlns:a16="http://schemas.microsoft.com/office/drawing/2014/main" val="3753545391"/>
                    </a:ext>
                  </a:extLst>
                </a:gridCol>
              </a:tblGrid>
              <a:tr h="155860">
                <a:tc>
                  <a:txBody>
                    <a:bodyPr/>
                    <a:lstStyle/>
                    <a:p>
                      <a:pPr marL="0" algn="l" defTabSz="914400" rtl="0" eaLnBrk="1" latinLnBrk="0" hangingPunct="1">
                        <a:spcAft>
                          <a:spcPts val="0"/>
                        </a:spcAft>
                      </a:pPr>
                      <a:r>
                        <a:rPr lang="nl-NL" sz="1200" b="1" kern="1200" dirty="0">
                          <a:solidFill>
                            <a:schemeClr val="bg1"/>
                          </a:solidFill>
                          <a:effectLst/>
                          <a:latin typeface="Calibri" panose="020F0502020204030204" pitchFamily="34" charset="0"/>
                          <a:ea typeface="MS ??"/>
                          <a:cs typeface="Calibri" panose="020F0502020204030204" pitchFamily="34" charset="0"/>
                        </a:rPr>
                        <a:t>Guideline</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l">
                        <a:spcAft>
                          <a:spcPts val="0"/>
                        </a:spcAft>
                      </a:pPr>
                      <a:r>
                        <a:rPr lang="nl-NL" sz="1200" b="1" kern="1200" dirty="0">
                          <a:solidFill>
                            <a:schemeClr val="bg1"/>
                          </a:solidFill>
                          <a:effectLst/>
                          <a:latin typeface="Calibri" panose="020F0502020204030204" pitchFamily="34" charset="0"/>
                          <a:ea typeface="MS ??"/>
                          <a:cs typeface="Calibri" panose="020F0502020204030204" pitchFamily="34" charset="0"/>
                        </a:rPr>
                        <a:t>Age?</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err="1">
                          <a:solidFill>
                            <a:schemeClr val="bg1"/>
                          </a:solidFill>
                          <a:effectLst/>
                          <a:latin typeface="Calibri" panose="020F0502020204030204" pitchFamily="34" charset="0"/>
                          <a:ea typeface="MS ??"/>
                          <a:cs typeface="Calibri" panose="020F0502020204030204" pitchFamily="34" charset="0"/>
                        </a:rPr>
                        <a:t>Modality</a:t>
                      </a:r>
                      <a:r>
                        <a:rPr lang="nl-NL" sz="1200" b="1" kern="1200" dirty="0">
                          <a:solidFill>
                            <a:schemeClr val="bg1"/>
                          </a:solidFill>
                          <a:effectLst/>
                          <a:latin typeface="Calibri" panose="020F0502020204030204" pitchFamily="34" charset="0"/>
                          <a:ea typeface="MS ??"/>
                          <a:cs typeface="Calibri" panose="020F0502020204030204" pitchFamily="34" charset="0"/>
                        </a:rPr>
                        <a:t>?</a:t>
                      </a: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err="1">
                          <a:solidFill>
                            <a:schemeClr val="bg1"/>
                          </a:solidFill>
                          <a:effectLst/>
                          <a:latin typeface="Calibri" panose="020F0502020204030204" pitchFamily="34" charset="0"/>
                          <a:ea typeface="MS ??"/>
                          <a:cs typeface="Calibri" panose="020F0502020204030204" pitchFamily="34" charset="0"/>
                        </a:rPr>
                        <a:t>Frequency</a:t>
                      </a:r>
                      <a:r>
                        <a:rPr lang="nl-NL" sz="1200" b="1" kern="1200" dirty="0">
                          <a:solidFill>
                            <a:schemeClr val="bg1"/>
                          </a:solidFill>
                          <a:effectLst/>
                          <a:latin typeface="Calibri" panose="020F0502020204030204" pitchFamily="34" charset="0"/>
                          <a:ea typeface="MS ??"/>
                          <a:cs typeface="Calibri" panose="020F0502020204030204" pitchFamily="34" charset="0"/>
                        </a:rPr>
                        <a:t>?</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10004"/>
                  </a:ext>
                </a:extLst>
              </a:tr>
              <a:tr h="124688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U.S. Multi-Society Task Force on Colorectal Cancer (2021)</a:t>
                      </a:r>
                      <a:endParaRPr lang="nl-NL" sz="800" b="1"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45-75</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dirty="0">
                          <a:latin typeface="Calibri" pitchFamily="34" charset="0"/>
                        </a:rPr>
                        <a:t>High-</a:t>
                      </a:r>
                      <a:r>
                        <a:rPr lang="nl-NL" altLang="nl-NL" sz="1200" i="0" dirty="0" err="1">
                          <a:latin typeface="Calibri" pitchFamily="34" charset="0"/>
                        </a:rPr>
                        <a:t>sensitivity</a:t>
                      </a:r>
                      <a:r>
                        <a:rPr lang="nl-NL" altLang="nl-NL" sz="1200" i="0" dirty="0">
                          <a:latin typeface="Calibri" pitchFamily="34" charset="0"/>
                        </a:rPr>
                        <a:t> </a:t>
                      </a:r>
                      <a:r>
                        <a:rPr lang="nl-NL" altLang="nl-NL" sz="1200" i="0" dirty="0" err="1">
                          <a:latin typeface="Calibri" pitchFamily="34" charset="0"/>
                        </a:rPr>
                        <a:t>guaiac</a:t>
                      </a:r>
                      <a:r>
                        <a:rPr lang="nl-NL" altLang="nl-NL" sz="1200" i="0" dirty="0">
                          <a:latin typeface="Calibri" pitchFamily="34" charset="0"/>
                        </a:rPr>
                        <a:t> </a:t>
                      </a:r>
                      <a:r>
                        <a:rPr lang="nl-NL" altLang="nl-NL" sz="1200" i="0" dirty="0" err="1">
                          <a:latin typeface="Calibri" pitchFamily="34" charset="0"/>
                        </a:rPr>
                        <a:t>fecal</a:t>
                      </a:r>
                      <a:r>
                        <a:rPr lang="nl-NL" altLang="nl-NL" sz="1200" i="0" dirty="0">
                          <a:latin typeface="Calibri" pitchFamily="34" charset="0"/>
                        </a:rPr>
                        <a:t> occult </a:t>
                      </a:r>
                      <a:r>
                        <a:rPr lang="nl-NL" altLang="nl-NL" sz="1200" i="0" dirty="0" err="1">
                          <a:latin typeface="Calibri" pitchFamily="34" charset="0"/>
                        </a:rPr>
                        <a:t>blood</a:t>
                      </a:r>
                      <a:r>
                        <a:rPr lang="nl-NL" altLang="nl-NL" sz="1200" i="0" dirty="0">
                          <a:latin typeface="Calibri" pitchFamily="34" charset="0"/>
                        </a:rPr>
                        <a:t> test (</a:t>
                      </a:r>
                      <a:r>
                        <a:rPr lang="nl-NL" altLang="nl-NL" sz="1200" i="0" dirty="0" err="1">
                          <a:latin typeface="Calibri" pitchFamily="34" charset="0"/>
                        </a:rPr>
                        <a:t>HSgFOBT</a:t>
                      </a:r>
                      <a:r>
                        <a:rPr lang="nl-NL" altLang="nl-NL" sz="1200" i="0" dirty="0">
                          <a:latin typeface="Calibri" pitchFamily="34" charset="0"/>
                        </a:rPr>
                        <a:t>) or </a:t>
                      </a:r>
                      <a:r>
                        <a:rPr lang="nl-NL" altLang="nl-NL" sz="1200" i="0" dirty="0" err="1">
                          <a:latin typeface="Calibri" pitchFamily="34" charset="0"/>
                        </a:rPr>
                        <a:t>fecal</a:t>
                      </a:r>
                      <a:r>
                        <a:rPr lang="nl-NL" altLang="nl-NL" sz="1200" i="0" dirty="0">
                          <a:latin typeface="Calibri" pitchFamily="34" charset="0"/>
                        </a:rPr>
                        <a:t> </a:t>
                      </a:r>
                      <a:r>
                        <a:rPr lang="nl-NL" altLang="nl-NL" sz="1200" i="0" dirty="0" err="1">
                          <a:latin typeface="Calibri" pitchFamily="34" charset="0"/>
                        </a:rPr>
                        <a:t>immunochemical</a:t>
                      </a:r>
                      <a:r>
                        <a:rPr lang="nl-NL" altLang="nl-NL" sz="1200" i="0" dirty="0">
                          <a:latin typeface="Calibri" pitchFamily="34" charset="0"/>
                        </a:rPr>
                        <a:t> test (FIT)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dirty="0">
                          <a:latin typeface="Calibri" pitchFamily="34" charset="0"/>
                        </a:rPr>
                        <a:t>Stool DNA-FIT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dirty="0">
                          <a:latin typeface="Calibri" pitchFamily="34" charset="0"/>
                        </a:rPr>
                        <a:t>CT </a:t>
                      </a:r>
                      <a:r>
                        <a:rPr lang="nl-NL" altLang="nl-NL" sz="1200" i="0" dirty="0" err="1">
                          <a:latin typeface="Calibri" pitchFamily="34" charset="0"/>
                        </a:rPr>
                        <a:t>colonography</a:t>
                      </a:r>
                      <a:endParaRPr lang="nl-NL" altLang="nl-NL" sz="1200" i="0" dirty="0">
                        <a:latin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dirty="0" err="1">
                          <a:latin typeface="Calibri" pitchFamily="34" charset="0"/>
                        </a:rPr>
                        <a:t>Flexible</a:t>
                      </a:r>
                      <a:r>
                        <a:rPr lang="nl-NL" altLang="nl-NL" sz="1200" i="0" dirty="0">
                          <a:latin typeface="Calibri" pitchFamily="34" charset="0"/>
                        </a:rPr>
                        <a:t> </a:t>
                      </a:r>
                      <a:r>
                        <a:rPr lang="nl-NL" altLang="nl-NL" sz="1200" i="0" dirty="0" err="1">
                          <a:latin typeface="Calibri" pitchFamily="34" charset="0"/>
                        </a:rPr>
                        <a:t>sigmoidoscopy</a:t>
                      </a:r>
                      <a:endParaRPr lang="nl-NL" altLang="nl-NL" sz="1200" i="0" dirty="0">
                        <a:latin typeface="Calibri"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dirty="0" err="1">
                          <a:latin typeface="Calibri" pitchFamily="34" charset="0"/>
                        </a:rPr>
                        <a:t>Flexible</a:t>
                      </a:r>
                      <a:r>
                        <a:rPr lang="nl-NL" altLang="nl-NL" sz="1200" i="0" dirty="0">
                          <a:latin typeface="Calibri" pitchFamily="34" charset="0"/>
                        </a:rPr>
                        <a:t> </a:t>
                      </a:r>
                      <a:r>
                        <a:rPr lang="nl-NL" altLang="nl-NL" sz="1200" i="0" dirty="0" err="1">
                          <a:latin typeface="Calibri" pitchFamily="34" charset="0"/>
                        </a:rPr>
                        <a:t>sigmoidoscopy</a:t>
                      </a:r>
                      <a:r>
                        <a:rPr lang="nl-NL" altLang="nl-NL" sz="1200" i="0" dirty="0">
                          <a:latin typeface="Calibri" pitchFamily="34" charset="0"/>
                        </a:rPr>
                        <a:t> + FIT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dirty="0" err="1">
                          <a:latin typeface="Calibri" pitchFamily="34" charset="0"/>
                        </a:rPr>
                        <a:t>Colonoscopy</a:t>
                      </a:r>
                      <a:r>
                        <a:rPr lang="nl-NL" altLang="nl-NL" sz="1200" i="0" dirty="0">
                          <a:latin typeface="Calibri" pitchFamily="34" charset="0"/>
                        </a:rPr>
                        <a:t> screening</a:t>
                      </a: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err="1">
                          <a:solidFill>
                            <a:schemeClr val="tx1"/>
                          </a:solidFill>
                          <a:latin typeface="Calibri" pitchFamily="34" charset="0"/>
                          <a:ea typeface="+mn-ea"/>
                          <a:cs typeface="+mn-cs"/>
                        </a:rPr>
                        <a:t>HSgFOBT</a:t>
                      </a:r>
                      <a:r>
                        <a:rPr lang="nl-NL" altLang="nl-NL" sz="1200" i="0" kern="1200" dirty="0">
                          <a:solidFill>
                            <a:schemeClr val="tx1"/>
                          </a:solidFill>
                          <a:latin typeface="Calibri" pitchFamily="34" charset="0"/>
                          <a:ea typeface="+mn-ea"/>
                          <a:cs typeface="+mn-cs"/>
                        </a:rPr>
                        <a:t> or FIT: </a:t>
                      </a:r>
                      <a:r>
                        <a:rPr lang="nl-NL" altLang="nl-NL" sz="1200" i="0" kern="1200" dirty="0" err="1">
                          <a:solidFill>
                            <a:schemeClr val="tx1"/>
                          </a:solidFill>
                          <a:latin typeface="Calibri" pitchFamily="34" charset="0"/>
                          <a:ea typeface="+mn-ea"/>
                          <a:cs typeface="+mn-cs"/>
                        </a:rPr>
                        <a:t>annual</a:t>
                      </a:r>
                      <a:endParaRPr lang="nl-NL" altLang="nl-NL" sz="1200" i="0" kern="1200" dirty="0">
                        <a:solidFill>
                          <a:schemeClr val="tx1"/>
                        </a:solidFill>
                        <a:latin typeface="Calibri"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a:solidFill>
                            <a:schemeClr val="tx1"/>
                          </a:solidFill>
                          <a:latin typeface="Calibri" pitchFamily="34" charset="0"/>
                          <a:ea typeface="+mn-ea"/>
                          <a:cs typeface="+mn-cs"/>
                        </a:rPr>
                        <a:t>Stool DNA-FIT: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1-3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a:solidFill>
                            <a:schemeClr val="tx1"/>
                          </a:solidFill>
                          <a:latin typeface="Calibri" pitchFamily="34" charset="0"/>
                          <a:ea typeface="+mn-ea"/>
                          <a:cs typeface="+mn-cs"/>
                        </a:rPr>
                        <a:t>CT </a:t>
                      </a:r>
                      <a:r>
                        <a:rPr lang="nl-NL" altLang="nl-NL" sz="1200" i="0" kern="1200" dirty="0" err="1">
                          <a:solidFill>
                            <a:schemeClr val="tx1"/>
                          </a:solidFill>
                          <a:latin typeface="Calibri" pitchFamily="34" charset="0"/>
                          <a:ea typeface="+mn-ea"/>
                          <a:cs typeface="+mn-cs"/>
                        </a:rPr>
                        <a:t>colonography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5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err="1">
                          <a:solidFill>
                            <a:schemeClr val="tx1"/>
                          </a:solidFill>
                          <a:latin typeface="Calibri" pitchFamily="34" charset="0"/>
                          <a:ea typeface="+mn-ea"/>
                          <a:cs typeface="+mn-cs"/>
                        </a:rPr>
                        <a:t>Flexible</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sigmoidoscopy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5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err="1">
                          <a:solidFill>
                            <a:schemeClr val="tx1"/>
                          </a:solidFill>
                          <a:latin typeface="Calibri" pitchFamily="34" charset="0"/>
                          <a:ea typeface="+mn-ea"/>
                          <a:cs typeface="+mn-cs"/>
                        </a:rPr>
                        <a:t>Flexible</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sigmoidoscopy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10 y + FIT </a:t>
                      </a:r>
                      <a:r>
                        <a:rPr lang="nl-NL" altLang="nl-NL" sz="1200" i="0" kern="1200" dirty="0" err="1">
                          <a:solidFill>
                            <a:schemeClr val="tx1"/>
                          </a:solidFill>
                          <a:latin typeface="Calibri" pitchFamily="34" charset="0"/>
                          <a:ea typeface="+mn-ea"/>
                          <a:cs typeface="+mn-cs"/>
                        </a:rPr>
                        <a:t>annual</a:t>
                      </a:r>
                      <a:endParaRPr lang="nl-NL" altLang="nl-NL" sz="1200" i="0" kern="1200" dirty="0">
                        <a:solidFill>
                          <a:schemeClr val="tx1"/>
                        </a:solidFill>
                        <a:latin typeface="Calibri"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err="1">
                          <a:solidFill>
                            <a:schemeClr val="tx1"/>
                          </a:solidFill>
                          <a:latin typeface="Calibri" pitchFamily="34" charset="0"/>
                          <a:ea typeface="+mn-ea"/>
                          <a:cs typeface="+mn-cs"/>
                        </a:rPr>
                        <a:t>Colonoscopy</a:t>
                      </a:r>
                      <a:r>
                        <a:rPr lang="nl-NL" altLang="nl-NL" sz="1200" i="0" kern="1200" dirty="0">
                          <a:solidFill>
                            <a:schemeClr val="tx1"/>
                          </a:solidFill>
                          <a:latin typeface="Calibri" pitchFamily="34" charset="0"/>
                          <a:ea typeface="+mn-ea"/>
                          <a:cs typeface="+mn-cs"/>
                        </a:rPr>
                        <a:t> screening: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10 y</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9102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Calibri" panose="020F0502020204030204" pitchFamily="34" charset="0"/>
                          <a:ea typeface="+mn-ea"/>
                          <a:cs typeface="+mn-cs"/>
                        </a:rPr>
                        <a:t>American Cancer Society (2018)</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45-75</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High-</a:t>
                      </a:r>
                      <a:r>
                        <a:rPr lang="nl-NL" sz="1200" b="0" kern="1200" dirty="0" err="1">
                          <a:solidFill>
                            <a:schemeClr val="tx1"/>
                          </a:solidFill>
                          <a:effectLst/>
                          <a:latin typeface="Calibri" panose="020F0502020204030204" pitchFamily="34" charset="0"/>
                          <a:ea typeface="+mn-ea"/>
                          <a:cs typeface="+mn-cs"/>
                        </a:rPr>
                        <a:t>sensitivity</a:t>
                      </a:r>
                      <a:r>
                        <a:rPr lang="nl-NL" sz="1200" b="0" kern="1200" baseline="0" dirty="0">
                          <a:solidFill>
                            <a:schemeClr val="tx1"/>
                          </a:solidFill>
                          <a:effectLst/>
                          <a:latin typeface="Calibri" panose="020F0502020204030204" pitchFamily="34" charset="0"/>
                          <a:ea typeface="+mn-ea"/>
                          <a:cs typeface="+mn-cs"/>
                        </a:rPr>
                        <a:t> stool-</a:t>
                      </a:r>
                      <a:r>
                        <a:rPr lang="nl-NL" sz="1200" b="0" kern="1200" baseline="0" dirty="0" err="1">
                          <a:solidFill>
                            <a:schemeClr val="tx1"/>
                          </a:solidFill>
                          <a:effectLst/>
                          <a:latin typeface="Calibri" panose="020F0502020204030204" pitchFamily="34" charset="0"/>
                          <a:ea typeface="+mn-ea"/>
                          <a:cs typeface="+mn-cs"/>
                        </a:rPr>
                        <a:t>based</a:t>
                      </a:r>
                      <a:r>
                        <a:rPr lang="nl-NL" sz="1200" b="0" kern="1200" baseline="0" dirty="0">
                          <a:solidFill>
                            <a:schemeClr val="tx1"/>
                          </a:solidFill>
                          <a:effectLst/>
                          <a:latin typeface="Calibri" panose="020F0502020204030204" pitchFamily="34" charset="0"/>
                          <a:ea typeface="+mn-ea"/>
                          <a:cs typeface="+mn-cs"/>
                        </a:rPr>
                        <a:t> test or a </a:t>
                      </a:r>
                      <a:r>
                        <a:rPr lang="nl-NL" sz="1200" b="0" kern="1200" baseline="0" dirty="0" err="1">
                          <a:solidFill>
                            <a:schemeClr val="tx1"/>
                          </a:solidFill>
                          <a:effectLst/>
                          <a:latin typeface="Calibri" panose="020F0502020204030204" pitchFamily="34" charset="0"/>
                          <a:ea typeface="+mn-ea"/>
                          <a:cs typeface="+mn-cs"/>
                        </a:rPr>
                        <a:t>structual</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visual</a:t>
                      </a:r>
                      <a:r>
                        <a:rPr lang="nl-NL" sz="1200" b="0" kern="1200" baseline="0" dirty="0">
                          <a:solidFill>
                            <a:schemeClr val="tx1"/>
                          </a:solidFill>
                          <a:effectLst/>
                          <a:latin typeface="Calibri" panose="020F0502020204030204" pitchFamily="34" charset="0"/>
                          <a:ea typeface="+mn-ea"/>
                          <a:cs typeface="+mn-cs"/>
                        </a:rPr>
                        <a:t>) examination, </a:t>
                      </a:r>
                      <a:r>
                        <a:rPr lang="nl-NL" sz="1200" b="0" kern="1200" baseline="0" dirty="0" err="1">
                          <a:solidFill>
                            <a:schemeClr val="tx1"/>
                          </a:solidFill>
                          <a:effectLst/>
                          <a:latin typeface="Calibri" panose="020F0502020204030204" pitchFamily="34" charset="0"/>
                          <a:ea typeface="+mn-ea"/>
                          <a:cs typeface="+mn-cs"/>
                        </a:rPr>
                        <a:t>depending</a:t>
                      </a:r>
                      <a:r>
                        <a:rPr lang="nl-NL" sz="1200" b="0" kern="1200" baseline="0" dirty="0">
                          <a:solidFill>
                            <a:schemeClr val="tx1"/>
                          </a:solidFill>
                          <a:effectLst/>
                          <a:latin typeface="Calibri" panose="020F0502020204030204" pitchFamily="34" charset="0"/>
                          <a:ea typeface="+mn-ea"/>
                          <a:cs typeface="+mn-cs"/>
                        </a:rPr>
                        <a:t> on </a:t>
                      </a:r>
                      <a:r>
                        <a:rPr lang="nl-NL" sz="1200" b="0" kern="1200" baseline="0" dirty="0" err="1">
                          <a:solidFill>
                            <a:schemeClr val="tx1"/>
                          </a:solidFill>
                          <a:effectLst/>
                          <a:latin typeface="Calibri" panose="020F0502020204030204" pitchFamily="34" charset="0"/>
                          <a:ea typeface="+mn-ea"/>
                          <a:cs typeface="+mn-cs"/>
                        </a:rPr>
                        <a:t>patient</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preference</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and</a:t>
                      </a:r>
                      <a:r>
                        <a:rPr lang="nl-NL" sz="1200" b="0" kern="1200" baseline="0" dirty="0">
                          <a:solidFill>
                            <a:schemeClr val="tx1"/>
                          </a:solidFill>
                          <a:effectLst/>
                          <a:latin typeface="Calibri" panose="020F0502020204030204" pitchFamily="34" charset="0"/>
                          <a:ea typeface="+mn-ea"/>
                          <a:cs typeface="+mn-cs"/>
                        </a:rPr>
                        <a:t> availability</a:t>
                      </a:r>
                      <a:endParaRPr 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err="1">
                          <a:solidFill>
                            <a:schemeClr val="tx1"/>
                          </a:solidFill>
                          <a:latin typeface="Calibri" pitchFamily="34" charset="0"/>
                          <a:ea typeface="+mn-ea"/>
                          <a:cs typeface="+mn-cs"/>
                        </a:rPr>
                        <a:t>Colonoscopy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10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a:solidFill>
                            <a:schemeClr val="tx1"/>
                          </a:solidFill>
                          <a:latin typeface="Calibri" pitchFamily="34" charset="0"/>
                          <a:ea typeface="+mn-ea"/>
                          <a:cs typeface="+mn-cs"/>
                        </a:rPr>
                        <a:t>FIT: </a:t>
                      </a:r>
                      <a:r>
                        <a:rPr lang="nl-NL" altLang="nl-NL" sz="1200" i="0" kern="1200" dirty="0" err="1">
                          <a:solidFill>
                            <a:schemeClr val="tx1"/>
                          </a:solidFill>
                          <a:latin typeface="Calibri" pitchFamily="34" charset="0"/>
                          <a:ea typeface="+mn-ea"/>
                          <a:cs typeface="+mn-cs"/>
                        </a:rPr>
                        <a:t>annual</a:t>
                      </a:r>
                      <a:endParaRPr lang="nl-NL" altLang="nl-NL" sz="1200" i="0" kern="1200" dirty="0">
                        <a:solidFill>
                          <a:schemeClr val="tx1"/>
                        </a:solidFill>
                        <a:latin typeface="Calibri"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a:solidFill>
                            <a:schemeClr val="tx1"/>
                          </a:solidFill>
                          <a:latin typeface="Calibri" pitchFamily="34" charset="0"/>
                          <a:ea typeface="+mn-ea"/>
                          <a:cs typeface="+mn-cs"/>
                        </a:rPr>
                        <a:t>High-</a:t>
                      </a:r>
                      <a:r>
                        <a:rPr lang="nl-NL" altLang="nl-NL" sz="1200" i="0" kern="1200" dirty="0" err="1">
                          <a:solidFill>
                            <a:schemeClr val="tx1"/>
                          </a:solidFill>
                          <a:latin typeface="Calibri" pitchFamily="34" charset="0"/>
                          <a:ea typeface="+mn-ea"/>
                          <a:cs typeface="+mn-cs"/>
                        </a:rPr>
                        <a:t>sensitivity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guaiac-based</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fecal</a:t>
                      </a:r>
                      <a:r>
                        <a:rPr lang="nl-NL" altLang="nl-NL" sz="1200" i="0" kern="1200" dirty="0">
                          <a:solidFill>
                            <a:schemeClr val="tx1"/>
                          </a:solidFill>
                          <a:latin typeface="Calibri" pitchFamily="34" charset="0"/>
                          <a:ea typeface="+mn-ea"/>
                          <a:cs typeface="+mn-cs"/>
                        </a:rPr>
                        <a:t> occult </a:t>
                      </a:r>
                      <a:r>
                        <a:rPr lang="nl-NL" altLang="nl-NL" sz="1200" i="0" kern="1200" dirty="0" err="1">
                          <a:solidFill>
                            <a:schemeClr val="tx1"/>
                          </a:solidFill>
                          <a:latin typeface="Calibri" pitchFamily="34" charset="0"/>
                          <a:ea typeface="+mn-ea"/>
                          <a:cs typeface="+mn-cs"/>
                        </a:rPr>
                        <a:t>blood</a:t>
                      </a:r>
                      <a:r>
                        <a:rPr lang="nl-NL" altLang="nl-NL" sz="1200" i="0" kern="1200" dirty="0">
                          <a:solidFill>
                            <a:schemeClr val="tx1"/>
                          </a:solidFill>
                          <a:latin typeface="Calibri" pitchFamily="34" charset="0"/>
                          <a:ea typeface="+mn-ea"/>
                          <a:cs typeface="+mn-cs"/>
                        </a:rPr>
                        <a:t> test: </a:t>
                      </a:r>
                      <a:r>
                        <a:rPr lang="nl-NL" altLang="nl-NL" sz="1200" i="0" kern="1200" dirty="0" err="1">
                          <a:solidFill>
                            <a:schemeClr val="tx1"/>
                          </a:solidFill>
                          <a:latin typeface="Calibri" pitchFamily="34" charset="0"/>
                          <a:ea typeface="+mn-ea"/>
                          <a:cs typeface="+mn-cs"/>
                        </a:rPr>
                        <a:t>annual</a:t>
                      </a:r>
                      <a:endParaRPr lang="nl-NL" altLang="nl-NL" sz="1200" i="0" kern="1200" dirty="0">
                        <a:solidFill>
                          <a:schemeClr val="tx1"/>
                        </a:solidFill>
                        <a:latin typeface="Calibri"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a:solidFill>
                            <a:schemeClr val="tx1"/>
                          </a:solidFill>
                          <a:latin typeface="Calibri" pitchFamily="34" charset="0"/>
                          <a:ea typeface="+mn-ea"/>
                          <a:cs typeface="+mn-cs"/>
                        </a:rPr>
                        <a:t>Multitarget stool DNA test: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3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a:solidFill>
                            <a:schemeClr val="tx1"/>
                          </a:solidFill>
                          <a:latin typeface="Calibri" pitchFamily="34" charset="0"/>
                          <a:ea typeface="+mn-ea"/>
                          <a:cs typeface="+mn-cs"/>
                        </a:rPr>
                        <a:t>CT </a:t>
                      </a:r>
                      <a:r>
                        <a:rPr lang="nl-NL" altLang="nl-NL" sz="1200" i="0" kern="1200" dirty="0" err="1">
                          <a:solidFill>
                            <a:schemeClr val="tx1"/>
                          </a:solidFill>
                          <a:latin typeface="Calibri" pitchFamily="34" charset="0"/>
                          <a:ea typeface="+mn-ea"/>
                          <a:cs typeface="+mn-cs"/>
                        </a:rPr>
                        <a:t>colonography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5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altLang="nl-NL" sz="1200" i="0" kern="1200" dirty="0" err="1">
                          <a:solidFill>
                            <a:schemeClr val="tx1"/>
                          </a:solidFill>
                          <a:latin typeface="Calibri" pitchFamily="34" charset="0"/>
                          <a:ea typeface="+mn-ea"/>
                          <a:cs typeface="+mn-cs"/>
                        </a:rPr>
                        <a:t>Flexible</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sigmoidoscopy</a:t>
                      </a:r>
                      <a:r>
                        <a:rPr lang="nl-NL" altLang="nl-NL" sz="1200" i="0" kern="1200" dirty="0">
                          <a:solidFill>
                            <a:schemeClr val="tx1"/>
                          </a:solidFill>
                          <a:latin typeface="Calibri" pitchFamily="34" charset="0"/>
                          <a:ea typeface="+mn-ea"/>
                          <a:cs typeface="+mn-cs"/>
                        </a:rPr>
                        <a:t>: </a:t>
                      </a:r>
                      <a:r>
                        <a:rPr lang="nl-NL" altLang="nl-NL" sz="1200" i="0" kern="1200" dirty="0" err="1">
                          <a:solidFill>
                            <a:schemeClr val="tx1"/>
                          </a:solidFill>
                          <a:latin typeface="Calibri" pitchFamily="34" charset="0"/>
                          <a:ea typeface="+mn-ea"/>
                          <a:cs typeface="+mn-cs"/>
                        </a:rPr>
                        <a:t>every</a:t>
                      </a:r>
                      <a:r>
                        <a:rPr lang="nl-NL" altLang="nl-NL" sz="1200" i="0" kern="1200" dirty="0">
                          <a:solidFill>
                            <a:schemeClr val="tx1"/>
                          </a:solidFill>
                          <a:latin typeface="Calibri" pitchFamily="34" charset="0"/>
                          <a:ea typeface="+mn-ea"/>
                          <a:cs typeface="+mn-cs"/>
                        </a:rPr>
                        <a:t> 5 y</a:t>
                      </a:r>
                      <a:endParaRPr lang="nl-NL" sz="1200" i="0" kern="1200" dirty="0">
                        <a:solidFill>
                          <a:schemeClr val="tx1"/>
                        </a:solidFill>
                        <a:latin typeface="Calibri" pitchFamily="34" charset="0"/>
                        <a:ea typeface="+mn-ea"/>
                        <a:cs typeface="+mn-cs"/>
                      </a:endParaRP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34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Canadian Task Force 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Preventive Health</a:t>
                      </a:r>
                      <a:endParaRPr lang="nl-NL" sz="1200" b="1"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nl-NL" sz="1200" dirty="0">
                          <a:effectLst/>
                          <a:latin typeface="Calibri" panose="020F0502020204030204" pitchFamily="34" charset="0"/>
                          <a:ea typeface="MS ??"/>
                          <a:cs typeface="Calibri" panose="020F0502020204030204" pitchFamily="34" charset="0"/>
                        </a:rPr>
                        <a:t>50-74</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sz="1200" i="0" kern="1200" dirty="0">
                          <a:solidFill>
                            <a:schemeClr val="tx1"/>
                          </a:solidFill>
                          <a:latin typeface="Calibri" pitchFamily="34" charset="0"/>
                          <a:ea typeface="+mn-ea"/>
                          <a:cs typeface="+mn-cs"/>
                        </a:rPr>
                        <a:t>FIT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sz="1200" i="0" kern="1200" dirty="0">
                          <a:solidFill>
                            <a:schemeClr val="tx1"/>
                          </a:solidFill>
                          <a:latin typeface="Calibri" pitchFamily="34" charset="0"/>
                          <a:ea typeface="+mn-ea"/>
                          <a:cs typeface="+mn-cs"/>
                        </a:rPr>
                        <a:t>g</a:t>
                      </a:r>
                      <a:r>
                        <a:rPr lang="en-US" sz="1200" i="0" kern="1200" dirty="0" err="1">
                          <a:solidFill>
                            <a:schemeClr val="tx1"/>
                          </a:solidFill>
                          <a:latin typeface="Calibri" pitchFamily="34" charset="0"/>
                          <a:ea typeface="+mn-ea"/>
                          <a:cs typeface="+mn-cs"/>
                        </a:rPr>
                        <a:t>uaiac</a:t>
                      </a:r>
                      <a:r>
                        <a:rPr lang="en-US" sz="1200" i="0" kern="1200" dirty="0">
                          <a:solidFill>
                            <a:schemeClr val="tx1"/>
                          </a:solidFill>
                          <a:latin typeface="Calibri" pitchFamily="34" charset="0"/>
                          <a:ea typeface="+mn-ea"/>
                          <a:cs typeface="+mn-cs"/>
                        </a:rPr>
                        <a:t> fecal occult blood testing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latin typeface="Calibri" pitchFamily="34" charset="0"/>
                          <a:ea typeface="+mn-ea"/>
                          <a:cs typeface="+mn-cs"/>
                        </a:rPr>
                        <a:t>Flexible sigmoidoscopy</a:t>
                      </a:r>
                      <a:endParaRPr lang="nl-NL" sz="1200" i="0" kern="1200" dirty="0">
                        <a:solidFill>
                          <a:schemeClr val="tx1"/>
                        </a:solidFill>
                        <a:latin typeface="Calibri"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sz="1200" i="0" kern="1200" dirty="0">
                          <a:solidFill>
                            <a:schemeClr val="tx1"/>
                          </a:solidFill>
                          <a:latin typeface="Calibri" pitchFamily="34" charset="0"/>
                          <a:ea typeface="+mn-ea"/>
                          <a:cs typeface="+mn-cs"/>
                        </a:rPr>
                        <a:t>FIT: </a:t>
                      </a:r>
                      <a:r>
                        <a:rPr lang="nl-NL" sz="1200" i="0" kern="1200" dirty="0" err="1">
                          <a:solidFill>
                            <a:schemeClr val="tx1"/>
                          </a:solidFill>
                          <a:latin typeface="Calibri" pitchFamily="34" charset="0"/>
                          <a:ea typeface="+mn-ea"/>
                          <a:cs typeface="+mn-cs"/>
                        </a:rPr>
                        <a:t>every</a:t>
                      </a:r>
                      <a:r>
                        <a:rPr lang="nl-NL" sz="1200" i="0" kern="1200" dirty="0">
                          <a:solidFill>
                            <a:schemeClr val="tx1"/>
                          </a:solidFill>
                          <a:latin typeface="Calibri" pitchFamily="34" charset="0"/>
                          <a:ea typeface="+mn-ea"/>
                          <a:cs typeface="+mn-cs"/>
                        </a:rPr>
                        <a:t> 2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NL" sz="1200" i="0" kern="1200" dirty="0">
                          <a:solidFill>
                            <a:schemeClr val="tx1"/>
                          </a:solidFill>
                          <a:latin typeface="Calibri" pitchFamily="34" charset="0"/>
                          <a:ea typeface="+mn-ea"/>
                          <a:cs typeface="+mn-cs"/>
                        </a:rPr>
                        <a:t>g</a:t>
                      </a:r>
                      <a:r>
                        <a:rPr lang="en-US" sz="1200" i="0" kern="1200" dirty="0" err="1">
                          <a:solidFill>
                            <a:schemeClr val="tx1"/>
                          </a:solidFill>
                          <a:latin typeface="Calibri" pitchFamily="34" charset="0"/>
                          <a:ea typeface="+mn-ea"/>
                          <a:cs typeface="+mn-cs"/>
                        </a:rPr>
                        <a:t>uaiac</a:t>
                      </a:r>
                      <a:r>
                        <a:rPr lang="en-US" sz="1200" i="0" kern="1200" dirty="0">
                          <a:solidFill>
                            <a:schemeClr val="tx1"/>
                          </a:solidFill>
                          <a:latin typeface="Calibri" pitchFamily="34" charset="0"/>
                          <a:ea typeface="+mn-ea"/>
                          <a:cs typeface="+mn-cs"/>
                        </a:rPr>
                        <a:t> fecal occult blood testing: every 2 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i="0" kern="1200" dirty="0">
                          <a:solidFill>
                            <a:schemeClr val="tx1"/>
                          </a:solidFill>
                          <a:latin typeface="Calibri" pitchFamily="34" charset="0"/>
                          <a:ea typeface="+mn-ea"/>
                          <a:cs typeface="+mn-cs"/>
                        </a:rPr>
                        <a:t>Flexible sigmoidoscopy: every 10 y</a:t>
                      </a:r>
                      <a:endParaRPr lang="nl-NL" sz="1200" i="0" kern="1200" dirty="0">
                        <a:solidFill>
                          <a:schemeClr val="tx1"/>
                        </a:solidFill>
                        <a:latin typeface="Calibri" pitchFamily="34" charset="0"/>
                        <a:ea typeface="+mn-ea"/>
                        <a:cs typeface="+mn-cs"/>
                      </a:endParaRP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172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Cancer Council Australia (2018)</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50-74</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FIT</a:t>
                      </a:r>
                      <a:endParaRPr lang="nl-NL" alt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Every 2 y</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748294"/>
                  </a:ext>
                </a:extLst>
              </a:tr>
              <a:tr h="31172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Calibri" panose="020F0502020204030204" pitchFamily="34" charset="0"/>
                          <a:ea typeface="+mn-ea"/>
                          <a:cs typeface="+mn-cs"/>
                        </a:rPr>
                        <a:t>UK National Screening </a:t>
                      </a:r>
                      <a:r>
                        <a:rPr lang="nl-NL" sz="1200" b="1" kern="1200" dirty="0" err="1">
                          <a:solidFill>
                            <a:schemeClr val="tx1"/>
                          </a:solidFill>
                          <a:effectLst/>
                          <a:latin typeface="Calibri" panose="020F0502020204030204" pitchFamily="34" charset="0"/>
                          <a:ea typeface="+mn-ea"/>
                          <a:cs typeface="+mn-cs"/>
                        </a:rPr>
                        <a:t>Committee</a:t>
                      </a:r>
                      <a:endParaRPr lang="nl-NL" sz="1200" b="1"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6</a:t>
                      </a:r>
                      <a:r>
                        <a:rPr lang="nl-NL" sz="1200" b="0" kern="1200">
                          <a:solidFill>
                            <a:schemeClr val="tx1"/>
                          </a:solidFill>
                          <a:effectLst/>
                          <a:latin typeface="Calibri" panose="020F0502020204030204" pitchFamily="34" charset="0"/>
                          <a:ea typeface="+mn-ea"/>
                          <a:cs typeface="+mn-cs"/>
                        </a:rPr>
                        <a:t>0-74</a:t>
                      </a:r>
                      <a:endParaRPr 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FIT</a:t>
                      </a:r>
                      <a:endParaRPr lang="nl-NL" alt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Every 2 y</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938462"/>
                  </a:ext>
                </a:extLst>
              </a:tr>
              <a:tr h="31143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Calibri" panose="020F0502020204030204" pitchFamily="34" charset="0"/>
                          <a:ea typeface="+mn-ea"/>
                          <a:cs typeface="+mn-cs"/>
                        </a:rPr>
                        <a:t>Netherlands</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a:solidFill>
                            <a:schemeClr val="tx1"/>
                          </a:solidFill>
                          <a:effectLst/>
                          <a:latin typeface="Calibri" panose="020F0502020204030204" pitchFamily="34" charset="0"/>
                          <a:ea typeface="+mn-ea"/>
                          <a:cs typeface="+mn-cs"/>
                        </a:rPr>
                        <a:t>55-75</a:t>
                      </a:r>
                      <a:endParaRPr 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FIT</a:t>
                      </a:r>
                      <a:endParaRPr lang="nl-NL" alt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Calibri" panose="020F0502020204030204" pitchFamily="34" charset="0"/>
                          <a:ea typeface="+mn-ea"/>
                          <a:cs typeface="+mn-cs"/>
                        </a:rPr>
                        <a:t>Every 2 y</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541542"/>
                  </a:ext>
                </a:extLst>
              </a:tr>
            </a:tbl>
          </a:graphicData>
        </a:graphic>
      </p:graphicFrame>
      <p:sp>
        <p:nvSpPr>
          <p:cNvPr id="5"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General population recommendations</a:t>
            </a:r>
          </a:p>
        </p:txBody>
      </p:sp>
      <p:pic>
        <p:nvPicPr>
          <p:cNvPr id="7"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2395155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69DA91-999F-428F-8FA5-4A75580EF6AA}"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6" name="Tabel 5"/>
          <p:cNvGraphicFramePr>
            <a:graphicFrameLocks noGrp="1"/>
          </p:cNvGraphicFramePr>
          <p:nvPr/>
        </p:nvGraphicFramePr>
        <p:xfrm>
          <a:off x="1343472" y="1916833"/>
          <a:ext cx="9865097" cy="4757207"/>
        </p:xfrm>
        <a:graphic>
          <a:graphicData uri="http://schemas.openxmlformats.org/drawingml/2006/table">
            <a:tbl>
              <a:tblPr firstRow="1" firstCol="1" bandRow="1" bandCol="1"/>
              <a:tblGrid>
                <a:gridCol w="1781662">
                  <a:extLst>
                    <a:ext uri="{9D8B030D-6E8A-4147-A177-3AD203B41FA5}">
                      <a16:colId xmlns:a16="http://schemas.microsoft.com/office/drawing/2014/main" val="20000"/>
                    </a:ext>
                  </a:extLst>
                </a:gridCol>
                <a:gridCol w="2914165">
                  <a:extLst>
                    <a:ext uri="{9D8B030D-6E8A-4147-A177-3AD203B41FA5}">
                      <a16:colId xmlns:a16="http://schemas.microsoft.com/office/drawing/2014/main" val="3263468790"/>
                    </a:ext>
                  </a:extLst>
                </a:gridCol>
                <a:gridCol w="1780879">
                  <a:extLst>
                    <a:ext uri="{9D8B030D-6E8A-4147-A177-3AD203B41FA5}">
                      <a16:colId xmlns:a16="http://schemas.microsoft.com/office/drawing/2014/main" val="20001"/>
                    </a:ext>
                  </a:extLst>
                </a:gridCol>
                <a:gridCol w="1538032">
                  <a:extLst>
                    <a:ext uri="{9D8B030D-6E8A-4147-A177-3AD203B41FA5}">
                      <a16:colId xmlns:a16="http://schemas.microsoft.com/office/drawing/2014/main" val="20002"/>
                    </a:ext>
                  </a:extLst>
                </a:gridCol>
                <a:gridCol w="1850359">
                  <a:extLst>
                    <a:ext uri="{9D8B030D-6E8A-4147-A177-3AD203B41FA5}">
                      <a16:colId xmlns:a16="http://schemas.microsoft.com/office/drawing/2014/main" val="3753545391"/>
                    </a:ext>
                  </a:extLst>
                </a:gridCol>
              </a:tblGrid>
              <a:tr h="160311">
                <a:tc>
                  <a:txBody>
                    <a:bodyPr/>
                    <a:lstStyle/>
                    <a:p>
                      <a:pPr marL="0" algn="l" defTabSz="914400" rtl="0" eaLnBrk="1" latinLnBrk="0" hangingPunct="1">
                        <a:spcAft>
                          <a:spcPts val="0"/>
                        </a:spcAft>
                      </a:pPr>
                      <a:r>
                        <a:rPr lang="nl-NL" sz="1200" b="1" kern="1200" dirty="0">
                          <a:solidFill>
                            <a:schemeClr val="bg1"/>
                          </a:solidFill>
                          <a:effectLst/>
                          <a:latin typeface="Calibri" panose="020F0502020204030204" pitchFamily="34" charset="0"/>
                          <a:ea typeface="MS ??"/>
                          <a:cs typeface="Calibri" panose="020F0502020204030204" pitchFamily="34" charset="0"/>
                        </a:rPr>
                        <a:t>Guideline</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l">
                        <a:spcAft>
                          <a:spcPts val="0"/>
                        </a:spcAft>
                      </a:pPr>
                      <a:r>
                        <a:rPr lang="nl-NL" sz="1200" b="1" kern="1200" dirty="0" err="1">
                          <a:solidFill>
                            <a:schemeClr val="bg1"/>
                          </a:solidFill>
                          <a:effectLst/>
                          <a:latin typeface="Calibri" panose="020F0502020204030204" pitchFamily="34" charset="0"/>
                          <a:ea typeface="MS ??"/>
                          <a:cs typeface="Calibri" panose="020F0502020204030204" pitchFamily="34" charset="0"/>
                        </a:rPr>
                        <a:t>Who</a:t>
                      </a:r>
                      <a:r>
                        <a:rPr lang="nl-NL" sz="1200" b="1" kern="1200" dirty="0">
                          <a:solidFill>
                            <a:schemeClr val="bg1"/>
                          </a:solidFill>
                          <a:effectLst/>
                          <a:latin typeface="Calibri" panose="020F0502020204030204" pitchFamily="34" charset="0"/>
                          <a:ea typeface="MS ??"/>
                          <a:cs typeface="Calibri" panose="020F0502020204030204" pitchFamily="34" charset="0"/>
                        </a:rPr>
                        <a:t>?</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l">
                        <a:spcAft>
                          <a:spcPts val="0"/>
                        </a:spcAft>
                      </a:pPr>
                      <a:r>
                        <a:rPr lang="nl-NL" sz="1200" b="1" kern="1200" dirty="0">
                          <a:solidFill>
                            <a:schemeClr val="bg1"/>
                          </a:solidFill>
                          <a:effectLst/>
                          <a:latin typeface="Calibri" panose="020F0502020204030204" pitchFamily="34" charset="0"/>
                          <a:ea typeface="MS ??"/>
                          <a:cs typeface="Calibri" panose="020F0502020204030204" pitchFamily="34" charset="0"/>
                        </a:rPr>
                        <a:t>Age?</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err="1">
                          <a:solidFill>
                            <a:schemeClr val="bg1"/>
                          </a:solidFill>
                          <a:effectLst/>
                          <a:latin typeface="Calibri" panose="020F0502020204030204" pitchFamily="34" charset="0"/>
                          <a:ea typeface="MS ??"/>
                          <a:cs typeface="Calibri" panose="020F0502020204030204" pitchFamily="34" charset="0"/>
                        </a:rPr>
                        <a:t>Modality</a:t>
                      </a:r>
                      <a:r>
                        <a:rPr lang="nl-NL" sz="1200" b="1" kern="1200" dirty="0">
                          <a:solidFill>
                            <a:schemeClr val="bg1"/>
                          </a:solidFill>
                          <a:effectLst/>
                          <a:latin typeface="Calibri" panose="020F0502020204030204" pitchFamily="34" charset="0"/>
                          <a:ea typeface="MS ??"/>
                          <a:cs typeface="Calibri" panose="020F0502020204030204" pitchFamily="34" charset="0"/>
                        </a:rPr>
                        <a:t>?</a:t>
                      </a: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err="1">
                          <a:solidFill>
                            <a:schemeClr val="bg1"/>
                          </a:solidFill>
                          <a:effectLst/>
                          <a:latin typeface="Calibri" panose="020F0502020204030204" pitchFamily="34" charset="0"/>
                          <a:ea typeface="MS ??"/>
                          <a:cs typeface="Calibri" panose="020F0502020204030204" pitchFamily="34" charset="0"/>
                        </a:rPr>
                        <a:t>Frequency</a:t>
                      </a:r>
                      <a:r>
                        <a:rPr lang="nl-NL" sz="1200" b="1" kern="1200" dirty="0">
                          <a:solidFill>
                            <a:schemeClr val="bg1"/>
                          </a:solidFill>
                          <a:effectLst/>
                          <a:latin typeface="Calibri" panose="020F0502020204030204" pitchFamily="34" charset="0"/>
                          <a:ea typeface="MS ??"/>
                          <a:cs typeface="Calibri" panose="020F0502020204030204" pitchFamily="34" charset="0"/>
                        </a:rPr>
                        <a:t>?</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extLst>
                  <a:ext uri="{0D108BD9-81ED-4DB2-BD59-A6C34878D82A}">
                    <a16:rowId xmlns:a16="http://schemas.microsoft.com/office/drawing/2014/main" val="10004"/>
                  </a:ext>
                </a:extLst>
              </a:tr>
              <a:tr h="176341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U.S. Multi-Society Task Force on Colorectal Cancer (2018) /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(1)</a:t>
                      </a:r>
                      <a:r>
                        <a:rPr lang="en-US" sz="1200" b="1" kern="1200" baseline="0" dirty="0">
                          <a:solidFill>
                            <a:schemeClr val="tx1"/>
                          </a:solidFill>
                          <a:effectLst/>
                          <a:latin typeface="Calibri" panose="020F0502020204030204" pitchFamily="34" charset="0"/>
                          <a:ea typeface="+mn-ea"/>
                          <a:cs typeface="+mn-cs"/>
                        </a:rPr>
                        <a:t> STRONG RECOMMENDATION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Calibri" panose="020F0502020204030204" pitchFamily="34" charset="0"/>
                          <a:ea typeface="+mn-ea"/>
                          <a:cs typeface="+mn-cs"/>
                        </a:rPr>
                        <a:t>(2) NO STRENGTH MENTIONED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Calibri" panose="020F0502020204030204" pitchFamily="34" charset="0"/>
                          <a:ea typeface="+mn-ea"/>
                          <a:cs typeface="+mn-cs"/>
                        </a:rPr>
                        <a:t>(3) AND (4) WEAK RECOMMENDATION</a:t>
                      </a:r>
                      <a:endParaRPr lang="nl-NL" sz="800" b="1"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Lynch </a:t>
                      </a:r>
                      <a:r>
                        <a:rPr lang="nl-NL" sz="1200" b="0" kern="1200" baseline="0" dirty="0" err="1">
                          <a:solidFill>
                            <a:schemeClr val="tx1"/>
                          </a:solidFill>
                          <a:effectLst/>
                          <a:latin typeface="Calibri" panose="020F0502020204030204" pitchFamily="34" charset="0"/>
                          <a:ea typeface="+mn-ea"/>
                          <a:cs typeface="+mn-cs"/>
                        </a:rPr>
                        <a:t>syndrome</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Family Colon Cancer </a:t>
                      </a:r>
                      <a:r>
                        <a:rPr lang="nl-NL" sz="1200" b="0" kern="1200" baseline="0" dirty="0" err="1">
                          <a:solidFill>
                            <a:schemeClr val="tx1"/>
                          </a:solidFill>
                          <a:effectLst/>
                          <a:latin typeface="Calibri" panose="020F0502020204030204" pitchFamily="34" charset="0"/>
                          <a:ea typeface="+mn-ea"/>
                          <a:cs typeface="+mn-cs"/>
                        </a:rPr>
                        <a:t>Syndrome</a:t>
                      </a:r>
                      <a:r>
                        <a:rPr lang="nl-NL" sz="1200" b="0" kern="1200" baseline="0" dirty="0">
                          <a:solidFill>
                            <a:schemeClr val="tx1"/>
                          </a:solidFill>
                          <a:effectLst/>
                          <a:latin typeface="Calibri" panose="020F0502020204030204" pitchFamily="34" charset="0"/>
                          <a:ea typeface="+mn-ea"/>
                          <a:cs typeface="+mn-cs"/>
                        </a:rPr>
                        <a:t> X</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CRC or </a:t>
                      </a:r>
                      <a:r>
                        <a:rPr lang="nl-NL" sz="1200" b="0" kern="1200" baseline="0" dirty="0" err="1">
                          <a:solidFill>
                            <a:schemeClr val="tx1"/>
                          </a:solidFill>
                          <a:effectLst/>
                          <a:latin typeface="Calibri" panose="020F0502020204030204" pitchFamily="34" charset="0"/>
                          <a:ea typeface="+mn-ea"/>
                          <a:cs typeface="+mn-cs"/>
                        </a:rPr>
                        <a:t>advanced</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adenoma</a:t>
                      </a:r>
                      <a:r>
                        <a:rPr lang="nl-NL" sz="1200" b="0" kern="1200" baseline="0" dirty="0">
                          <a:solidFill>
                            <a:schemeClr val="tx1"/>
                          </a:solidFill>
                          <a:effectLst/>
                          <a:latin typeface="Calibri" panose="020F0502020204030204" pitchFamily="34" charset="0"/>
                          <a:ea typeface="+mn-ea"/>
                          <a:cs typeface="+mn-cs"/>
                        </a:rPr>
                        <a:t> in 2 FDR at </a:t>
                      </a:r>
                      <a:r>
                        <a:rPr lang="nl-NL" sz="1200" b="0" kern="1200" baseline="0" dirty="0" err="1">
                          <a:solidFill>
                            <a:schemeClr val="tx1"/>
                          </a:solidFill>
                          <a:effectLst/>
                          <a:latin typeface="Calibri" panose="020F0502020204030204" pitchFamily="34" charset="0"/>
                          <a:ea typeface="+mn-ea"/>
                          <a:cs typeface="+mn-cs"/>
                        </a:rPr>
                        <a:t>any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or 1 FDR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&lt;60</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CRC or </a:t>
                      </a:r>
                      <a:r>
                        <a:rPr lang="nl-NL" sz="1200" b="0" kern="1200" baseline="0" dirty="0" err="1">
                          <a:solidFill>
                            <a:schemeClr val="tx1"/>
                          </a:solidFill>
                          <a:effectLst/>
                          <a:latin typeface="Calibri" panose="020F0502020204030204" pitchFamily="34" charset="0"/>
                          <a:ea typeface="+mn-ea"/>
                          <a:cs typeface="+mn-cs"/>
                        </a:rPr>
                        <a:t>advanced</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adenoma</a:t>
                      </a:r>
                      <a:r>
                        <a:rPr lang="nl-NL" sz="1200" b="0" kern="1200" baseline="0" dirty="0">
                          <a:solidFill>
                            <a:schemeClr val="tx1"/>
                          </a:solidFill>
                          <a:effectLst/>
                          <a:latin typeface="Calibri" panose="020F0502020204030204" pitchFamily="34" charset="0"/>
                          <a:ea typeface="+mn-ea"/>
                          <a:cs typeface="+mn-cs"/>
                        </a:rPr>
                        <a:t> in 1 FDR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≥60</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20-25 or 2-5 y </a:t>
                      </a:r>
                      <a:r>
                        <a:rPr lang="nl-NL" altLang="nl-NL" sz="1200" b="0" kern="1200" baseline="0" dirty="0" err="1">
                          <a:solidFill>
                            <a:schemeClr val="tx1"/>
                          </a:solidFill>
                          <a:effectLst/>
                          <a:latin typeface="Calibri" panose="020F0502020204030204" pitchFamily="34" charset="0"/>
                          <a:ea typeface="+mn-ea"/>
                          <a:cs typeface="+mn-cs"/>
                        </a:rPr>
                        <a:t>younger</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than</a:t>
                      </a:r>
                      <a:r>
                        <a:rPr lang="nl-NL" altLang="nl-NL" sz="1200" b="0" kern="1200" baseline="0" dirty="0">
                          <a:solidFill>
                            <a:schemeClr val="tx1"/>
                          </a:solidFill>
                          <a:effectLst/>
                          <a:latin typeface="Calibri" panose="020F0502020204030204" pitchFamily="34" charset="0"/>
                          <a:ea typeface="+mn-ea"/>
                          <a:cs typeface="+mn-cs"/>
                        </a:rPr>
                        <a:t> diagnosis of CRC in family </a:t>
                      </a:r>
                      <a:r>
                        <a:rPr lang="nl-NL" altLang="nl-NL" sz="1200" b="0" kern="1200" baseline="0" dirty="0" err="1">
                          <a:solidFill>
                            <a:schemeClr val="tx1"/>
                          </a:solidFill>
                          <a:effectLst/>
                          <a:latin typeface="Calibri" panose="020F0502020204030204" pitchFamily="34" charset="0"/>
                          <a:ea typeface="+mn-ea"/>
                          <a:cs typeface="+mn-cs"/>
                        </a:rPr>
                        <a:t>if</a:t>
                      </a:r>
                      <a:r>
                        <a:rPr lang="nl-NL" altLang="nl-NL" sz="1200" b="0" kern="1200" baseline="0" dirty="0">
                          <a:solidFill>
                            <a:schemeClr val="tx1"/>
                          </a:solidFill>
                          <a:effectLst/>
                          <a:latin typeface="Calibri" panose="020F0502020204030204" pitchFamily="34" charset="0"/>
                          <a:ea typeface="+mn-ea"/>
                          <a:cs typeface="+mn-cs"/>
                        </a:rPr>
                        <a:t> diagnosis &lt;</a:t>
                      </a:r>
                      <a:r>
                        <a:rPr lang="nl-NL" altLang="nl-NL" sz="1200" b="0" kern="1200" baseline="0" dirty="0" err="1">
                          <a:solidFill>
                            <a:schemeClr val="tx1"/>
                          </a:solidFill>
                          <a:effectLst/>
                          <a:latin typeface="Calibri" panose="020F0502020204030204" pitchFamily="34" charset="0"/>
                          <a:ea typeface="+mn-ea"/>
                          <a:cs typeface="+mn-cs"/>
                        </a:rPr>
                        <a:t>age</a:t>
                      </a:r>
                      <a:r>
                        <a:rPr lang="nl-NL" altLang="nl-NL" sz="1200" b="0" kern="1200" baseline="0" dirty="0">
                          <a:solidFill>
                            <a:schemeClr val="tx1"/>
                          </a:solidFill>
                          <a:effectLst/>
                          <a:latin typeface="Calibri" panose="020F0502020204030204" pitchFamily="34" charset="0"/>
                          <a:ea typeface="+mn-ea"/>
                          <a:cs typeface="+mn-cs"/>
                        </a:rPr>
                        <a:t> 25</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10 y </a:t>
                      </a:r>
                      <a:r>
                        <a:rPr lang="nl-NL" altLang="nl-NL" sz="1200" b="0" kern="1200" baseline="0" dirty="0" err="1">
                          <a:solidFill>
                            <a:schemeClr val="tx1"/>
                          </a:solidFill>
                          <a:effectLst/>
                          <a:latin typeface="Calibri" panose="020F0502020204030204" pitchFamily="34" charset="0"/>
                          <a:ea typeface="+mn-ea"/>
                          <a:cs typeface="+mn-cs"/>
                        </a:rPr>
                        <a:t>before</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age</a:t>
                      </a:r>
                      <a:r>
                        <a:rPr lang="nl-NL" altLang="nl-NL" sz="1200" b="0" kern="1200" baseline="0" dirty="0">
                          <a:solidFill>
                            <a:schemeClr val="tx1"/>
                          </a:solidFill>
                          <a:effectLst/>
                          <a:latin typeface="Calibri" panose="020F0502020204030204" pitchFamily="34" charset="0"/>
                          <a:ea typeface="+mn-ea"/>
                          <a:cs typeface="+mn-cs"/>
                        </a:rPr>
                        <a:t> of diagnosis of </a:t>
                      </a:r>
                      <a:r>
                        <a:rPr lang="nl-NL" altLang="nl-NL" sz="1200" b="0" kern="1200" baseline="0" dirty="0" err="1">
                          <a:solidFill>
                            <a:schemeClr val="tx1"/>
                          </a:solidFill>
                          <a:effectLst/>
                          <a:latin typeface="Calibri" panose="020F0502020204030204" pitchFamily="34" charset="0"/>
                          <a:ea typeface="+mn-ea"/>
                          <a:cs typeface="+mn-cs"/>
                        </a:rPr>
                        <a:t>youngest</a:t>
                      </a:r>
                      <a:r>
                        <a:rPr lang="nl-NL" altLang="nl-NL" sz="1200" b="0" kern="1200" baseline="0" dirty="0">
                          <a:solidFill>
                            <a:schemeClr val="tx1"/>
                          </a:solidFill>
                          <a:effectLst/>
                          <a:latin typeface="Calibri" panose="020F0502020204030204" pitchFamily="34" charset="0"/>
                          <a:ea typeface="+mn-ea"/>
                          <a:cs typeface="+mn-cs"/>
                        </a:rPr>
                        <a:t> FDR </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10 y </a:t>
                      </a:r>
                      <a:r>
                        <a:rPr lang="nl-NL" altLang="nl-NL" sz="1200" b="0" kern="1200" baseline="0" dirty="0" err="1">
                          <a:solidFill>
                            <a:schemeClr val="tx1"/>
                          </a:solidFill>
                          <a:effectLst/>
                          <a:latin typeface="Calibri" panose="020F0502020204030204" pitchFamily="34" charset="0"/>
                          <a:ea typeface="+mn-ea"/>
                          <a:cs typeface="+mn-cs"/>
                        </a:rPr>
                        <a:t>before</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age</a:t>
                      </a:r>
                      <a:r>
                        <a:rPr lang="nl-NL" altLang="nl-NL" sz="1200" b="0" kern="1200" baseline="0" dirty="0">
                          <a:solidFill>
                            <a:schemeClr val="tx1"/>
                          </a:solidFill>
                          <a:effectLst/>
                          <a:latin typeface="Calibri" panose="020F0502020204030204" pitchFamily="34" charset="0"/>
                          <a:ea typeface="+mn-ea"/>
                          <a:cs typeface="+mn-cs"/>
                        </a:rPr>
                        <a:t> of diagnosis of </a:t>
                      </a:r>
                      <a:r>
                        <a:rPr lang="nl-NL" altLang="nl-NL" sz="1200" b="0" kern="1200" baseline="0" dirty="0" err="1">
                          <a:solidFill>
                            <a:schemeClr val="tx1"/>
                          </a:solidFill>
                          <a:effectLst/>
                          <a:latin typeface="Calibri" panose="020F0502020204030204" pitchFamily="34" charset="0"/>
                          <a:ea typeface="+mn-ea"/>
                          <a:cs typeface="+mn-cs"/>
                        </a:rPr>
                        <a:t>youngest</a:t>
                      </a:r>
                      <a:r>
                        <a:rPr lang="nl-NL" altLang="nl-NL" sz="1200" b="0" kern="1200" baseline="0" dirty="0">
                          <a:solidFill>
                            <a:schemeClr val="tx1"/>
                          </a:solidFill>
                          <a:effectLst/>
                          <a:latin typeface="Calibri" panose="020F0502020204030204" pitchFamily="34" charset="0"/>
                          <a:ea typeface="+mn-ea"/>
                          <a:cs typeface="+mn-cs"/>
                        </a:rPr>
                        <a:t> FDR or </a:t>
                      </a:r>
                      <a:r>
                        <a:rPr lang="nl-NL" altLang="nl-NL" sz="1200" b="0" kern="1200" baseline="0" dirty="0" err="1">
                          <a:solidFill>
                            <a:schemeClr val="tx1"/>
                          </a:solidFill>
                          <a:effectLst/>
                          <a:latin typeface="Calibri" panose="020F0502020204030204" pitchFamily="34" charset="0"/>
                          <a:ea typeface="+mn-ea"/>
                          <a:cs typeface="+mn-cs"/>
                        </a:rPr>
                        <a:t>age</a:t>
                      </a:r>
                      <a:r>
                        <a:rPr lang="nl-NL" altLang="nl-NL" sz="1200" b="0" kern="1200" baseline="0" dirty="0">
                          <a:solidFill>
                            <a:schemeClr val="tx1"/>
                          </a:solidFill>
                          <a:effectLst/>
                          <a:latin typeface="Calibri" panose="020F0502020204030204" pitchFamily="34" charset="0"/>
                          <a:ea typeface="+mn-ea"/>
                          <a:cs typeface="+mn-cs"/>
                        </a:rPr>
                        <a:t> 40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40 y</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err="1">
                          <a:solidFill>
                            <a:schemeClr val="tx1"/>
                          </a:solidFill>
                          <a:effectLst/>
                          <a:latin typeface="Calibri" panose="020F0502020204030204" pitchFamily="34" charset="0"/>
                          <a:ea typeface="+mn-ea"/>
                          <a:cs typeface="+mn-cs"/>
                        </a:rPr>
                        <a:t>colonoscopy</a:t>
                      </a:r>
                      <a:endParaRPr lang="nl-NL" alt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err="1">
                          <a:solidFill>
                            <a:schemeClr val="tx1"/>
                          </a:solidFill>
                          <a:effectLst/>
                          <a:latin typeface="Calibri" panose="020F0502020204030204" pitchFamily="34" charset="0"/>
                          <a:ea typeface="+mn-ea"/>
                          <a:cs typeface="+mn-cs"/>
                        </a:rPr>
                        <a:t>colonoscopy</a:t>
                      </a:r>
                      <a:endParaRPr lang="nl-NL" alt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err="1">
                          <a:solidFill>
                            <a:schemeClr val="tx1"/>
                          </a:solidFill>
                          <a:effectLst/>
                          <a:latin typeface="Calibri" panose="020F0502020204030204" pitchFamily="34" charset="0"/>
                          <a:ea typeface="+mn-ea"/>
                          <a:cs typeface="+mn-cs"/>
                        </a:rPr>
                        <a:t>colonoscopy</a:t>
                      </a:r>
                      <a:endParaRPr lang="nl-NL" alt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as in </a:t>
                      </a:r>
                      <a:r>
                        <a:rPr lang="nl-NL" altLang="nl-NL" sz="1200" b="0" kern="1200" baseline="0" dirty="0" err="1">
                          <a:solidFill>
                            <a:schemeClr val="tx1"/>
                          </a:solidFill>
                          <a:effectLst/>
                          <a:latin typeface="Calibri" panose="020F0502020204030204" pitchFamily="34" charset="0"/>
                          <a:ea typeface="+mn-ea"/>
                          <a:cs typeface="+mn-cs"/>
                        </a:rPr>
                        <a:t>general</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population</a:t>
                      </a:r>
                      <a:endParaRPr lang="nl-NL" altLang="nl-NL" sz="1200" b="0" kern="1200" baseline="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Every 1-2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Every 3-5 y </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Every 5 y </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as in </a:t>
                      </a:r>
                      <a:r>
                        <a:rPr lang="nl-NL" altLang="nl-NL" sz="1200" b="0" kern="1200" baseline="0" dirty="0" err="1">
                          <a:solidFill>
                            <a:schemeClr val="tx1"/>
                          </a:solidFill>
                          <a:effectLst/>
                          <a:latin typeface="Calibri" panose="020F0502020204030204" pitchFamily="34" charset="0"/>
                          <a:ea typeface="+mn-ea"/>
                          <a:cs typeface="+mn-cs"/>
                        </a:rPr>
                        <a:t>general</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population</a:t>
                      </a:r>
                      <a:endParaRPr lang="nl-NL" altLang="nl-NL" sz="1200" b="0" kern="1200" baseline="0" dirty="0">
                        <a:solidFill>
                          <a:schemeClr val="tx1"/>
                        </a:solidFill>
                        <a:effectLst/>
                        <a:latin typeface="Calibri" panose="020F0502020204030204" pitchFamily="34" charset="0"/>
                        <a:ea typeface="+mn-ea"/>
                        <a:cs typeface="+mn-cs"/>
                      </a:endParaRP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2217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mn-cs"/>
                        </a:rPr>
                        <a:t>Cancer Council Australia (2018) </a:t>
                      </a:r>
                      <a:r>
                        <a:rPr lang="en-US" sz="1200" b="1" i="1" kern="1200" dirty="0">
                          <a:solidFill>
                            <a:schemeClr val="tx1"/>
                          </a:solidFill>
                          <a:effectLst/>
                          <a:latin typeface="Calibri" panose="020F0502020204030204" pitchFamily="34" charset="0"/>
                          <a:ea typeface="+mn-ea"/>
                          <a:cs typeface="+mn-cs"/>
                        </a:rPr>
                        <a:t>I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Calibri" panose="020F0502020204030204" pitchFamily="34" charset="0"/>
                          <a:ea typeface="+mn-ea"/>
                          <a:cs typeface="+mn-cs"/>
                        </a:rPr>
                        <a:t>AL</a:t>
                      </a:r>
                      <a:r>
                        <a:rPr lang="en-US" sz="1200" b="1" i="1" kern="1200" baseline="0" dirty="0">
                          <a:solidFill>
                            <a:schemeClr val="tx1"/>
                          </a:solidFill>
                          <a:effectLst/>
                          <a:latin typeface="Calibri" panose="020F0502020204030204" pitchFamily="34" charset="0"/>
                          <a:ea typeface="+mn-ea"/>
                          <a:cs typeface="+mn-cs"/>
                        </a:rPr>
                        <a:t>L E</a:t>
                      </a:r>
                      <a:r>
                        <a:rPr lang="en-US" sz="1200" b="1" i="1" kern="1200" dirty="0">
                          <a:solidFill>
                            <a:schemeClr val="tx1"/>
                          </a:solidFill>
                          <a:effectLst/>
                          <a:latin typeface="Calibri" panose="020F0502020204030204" pitchFamily="34" charset="0"/>
                          <a:ea typeface="+mn-ea"/>
                          <a:cs typeface="+mn-cs"/>
                        </a:rPr>
                        <a:t>XPERT OPINION</a:t>
                      </a:r>
                      <a:endParaRPr lang="en-US" sz="1200" b="1"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dirty="0">
                          <a:solidFill>
                            <a:schemeClr val="tx1"/>
                          </a:solidFill>
                          <a:effectLst/>
                          <a:latin typeface="Calibri" panose="020F0502020204030204" pitchFamily="34" charset="0"/>
                          <a:ea typeface="+mn-ea"/>
                          <a:cs typeface="+mn-cs"/>
                        </a:rPr>
                        <a:t>1 </a:t>
                      </a:r>
                      <a:r>
                        <a:rPr lang="nl-NL" sz="1200" b="0" kern="1200" dirty="0" err="1">
                          <a:solidFill>
                            <a:schemeClr val="tx1"/>
                          </a:solidFill>
                          <a:effectLst/>
                          <a:latin typeface="Calibri" panose="020F0502020204030204" pitchFamily="34" charset="0"/>
                          <a:ea typeface="+mn-ea"/>
                          <a:cs typeface="+mn-cs"/>
                        </a:rPr>
                        <a:t>relative</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CRC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55+</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1 FDR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CRC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&lt;55 OR 2 FDR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CRC at </a:t>
                      </a:r>
                      <a:r>
                        <a:rPr lang="nl-NL" sz="1200" b="0" kern="1200" baseline="0" dirty="0" err="1">
                          <a:solidFill>
                            <a:schemeClr val="tx1"/>
                          </a:solidFill>
                          <a:effectLst/>
                          <a:latin typeface="Calibri" panose="020F0502020204030204" pitchFamily="34" charset="0"/>
                          <a:ea typeface="+mn-ea"/>
                          <a:cs typeface="+mn-cs"/>
                        </a:rPr>
                        <a:t>any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OR 1 FDR </a:t>
                      </a:r>
                      <a:r>
                        <a:rPr lang="nl-NL" sz="1200" b="0" kern="1200" baseline="0" dirty="0" err="1">
                          <a:solidFill>
                            <a:schemeClr val="tx1"/>
                          </a:solidFill>
                          <a:effectLst/>
                          <a:latin typeface="Calibri" panose="020F0502020204030204" pitchFamily="34" charset="0"/>
                          <a:ea typeface="+mn-ea"/>
                          <a:cs typeface="+mn-cs"/>
                        </a:rPr>
                        <a:t>and</a:t>
                      </a:r>
                      <a:r>
                        <a:rPr lang="nl-NL" sz="1200" b="0" kern="1200" baseline="0" dirty="0">
                          <a:solidFill>
                            <a:schemeClr val="tx1"/>
                          </a:solidFill>
                          <a:effectLst/>
                          <a:latin typeface="Calibri" panose="020F0502020204030204" pitchFamily="34" charset="0"/>
                          <a:ea typeface="+mn-ea"/>
                          <a:cs typeface="+mn-cs"/>
                        </a:rPr>
                        <a:t> 2 SDR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CRC at </a:t>
                      </a:r>
                      <a:r>
                        <a:rPr lang="nl-NL" sz="1200" b="0" kern="1200" baseline="0" dirty="0" err="1">
                          <a:solidFill>
                            <a:schemeClr val="tx1"/>
                          </a:solidFill>
                          <a:effectLst/>
                          <a:latin typeface="Calibri" panose="020F0502020204030204" pitchFamily="34" charset="0"/>
                          <a:ea typeface="+mn-ea"/>
                          <a:cs typeface="+mn-cs"/>
                        </a:rPr>
                        <a:t>any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3 FDR or SDR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CRC,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at </a:t>
                      </a:r>
                      <a:r>
                        <a:rPr lang="nl-NL" sz="1200" b="0" kern="1200" baseline="0" dirty="0" err="1">
                          <a:solidFill>
                            <a:schemeClr val="tx1"/>
                          </a:solidFill>
                          <a:effectLst/>
                          <a:latin typeface="Calibri" panose="020F0502020204030204" pitchFamily="34" charset="0"/>
                          <a:ea typeface="+mn-ea"/>
                          <a:cs typeface="+mn-cs"/>
                        </a:rPr>
                        <a:t>least</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one</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diagnosed</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&lt;55 OR 3 FDR at </a:t>
                      </a:r>
                      <a:r>
                        <a:rPr lang="nl-NL" sz="1200" b="0" kern="1200" baseline="0" dirty="0" err="1">
                          <a:solidFill>
                            <a:schemeClr val="tx1"/>
                          </a:solidFill>
                          <a:effectLst/>
                          <a:latin typeface="Calibri" panose="020F0502020204030204" pitchFamily="34" charset="0"/>
                          <a:ea typeface="+mn-ea"/>
                          <a:cs typeface="+mn-cs"/>
                        </a:rPr>
                        <a:t>any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endParaRPr lang="nl-NL" sz="1200" b="0" kern="120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45-74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40-74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35-74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endParaRPr lang="nl-NL" sz="1200" b="0" kern="1200" baseline="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FIT</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FIT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40-50, </a:t>
                      </a:r>
                      <a:r>
                        <a:rPr lang="nl-NL" sz="1200" b="0" kern="1200" baseline="0" dirty="0" err="1">
                          <a:solidFill>
                            <a:schemeClr val="tx1"/>
                          </a:solidFill>
                          <a:effectLst/>
                          <a:latin typeface="Calibri" panose="020F0502020204030204" pitchFamily="34" charset="0"/>
                          <a:ea typeface="+mn-ea"/>
                          <a:cs typeface="+mn-cs"/>
                        </a:rPr>
                        <a:t>colonoscopy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50-74</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FIT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35-45, </a:t>
                      </a:r>
                      <a:r>
                        <a:rPr lang="nl-NL" sz="1200" b="0" kern="1200" baseline="0" dirty="0" err="1">
                          <a:solidFill>
                            <a:schemeClr val="tx1"/>
                          </a:solidFill>
                          <a:effectLst/>
                          <a:latin typeface="Calibri" panose="020F0502020204030204" pitchFamily="34" charset="0"/>
                          <a:ea typeface="+mn-ea"/>
                          <a:cs typeface="+mn-cs"/>
                        </a:rPr>
                        <a:t>colonoscopy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45-74</a:t>
                      </a: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Every 2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FIT </a:t>
                      </a:r>
                      <a:r>
                        <a:rPr lang="nl-NL" altLang="nl-NL" sz="1200" b="0" kern="1200" baseline="0" dirty="0" err="1">
                          <a:solidFill>
                            <a:schemeClr val="tx1"/>
                          </a:solidFill>
                          <a:effectLst/>
                          <a:latin typeface="Calibri" panose="020F0502020204030204" pitchFamily="34" charset="0"/>
                          <a:ea typeface="+mn-ea"/>
                          <a:cs typeface="+mn-cs"/>
                        </a:rPr>
                        <a:t>every</a:t>
                      </a:r>
                      <a:r>
                        <a:rPr lang="nl-NL" altLang="nl-NL" sz="1200" b="0" kern="1200" baseline="0" dirty="0">
                          <a:solidFill>
                            <a:schemeClr val="tx1"/>
                          </a:solidFill>
                          <a:effectLst/>
                          <a:latin typeface="Calibri" panose="020F0502020204030204" pitchFamily="34" charset="0"/>
                          <a:ea typeface="+mn-ea"/>
                          <a:cs typeface="+mn-cs"/>
                        </a:rPr>
                        <a:t> 2 y, </a:t>
                      </a:r>
                      <a:r>
                        <a:rPr lang="nl-NL" altLang="nl-NL" sz="1200" b="0" kern="1200" baseline="0" dirty="0" err="1">
                          <a:solidFill>
                            <a:schemeClr val="tx1"/>
                          </a:solidFill>
                          <a:effectLst/>
                          <a:latin typeface="Calibri" panose="020F0502020204030204" pitchFamily="34" charset="0"/>
                          <a:ea typeface="+mn-ea"/>
                          <a:cs typeface="+mn-cs"/>
                        </a:rPr>
                        <a:t>colonoscopy</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every</a:t>
                      </a:r>
                      <a:r>
                        <a:rPr lang="nl-NL" altLang="nl-NL" sz="1200" b="0" kern="1200" baseline="0" dirty="0">
                          <a:solidFill>
                            <a:schemeClr val="tx1"/>
                          </a:solidFill>
                          <a:effectLst/>
                          <a:latin typeface="Calibri" panose="020F0502020204030204" pitchFamily="34" charset="0"/>
                          <a:ea typeface="+mn-ea"/>
                          <a:cs typeface="+mn-cs"/>
                        </a:rPr>
                        <a:t> 5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altLang="nl-NL" sz="1200" b="0" kern="1200" baseline="0" dirty="0">
                          <a:solidFill>
                            <a:schemeClr val="tx1"/>
                          </a:solidFill>
                          <a:effectLst/>
                          <a:latin typeface="Calibri" panose="020F0502020204030204" pitchFamily="34" charset="0"/>
                          <a:ea typeface="+mn-ea"/>
                          <a:cs typeface="+mn-cs"/>
                        </a:rPr>
                        <a:t>FIT </a:t>
                      </a:r>
                      <a:r>
                        <a:rPr lang="nl-NL" altLang="nl-NL" sz="1200" b="0" kern="1200" baseline="0" dirty="0" err="1">
                          <a:solidFill>
                            <a:schemeClr val="tx1"/>
                          </a:solidFill>
                          <a:effectLst/>
                          <a:latin typeface="Calibri" panose="020F0502020204030204" pitchFamily="34" charset="0"/>
                          <a:ea typeface="+mn-ea"/>
                          <a:cs typeface="+mn-cs"/>
                        </a:rPr>
                        <a:t>every</a:t>
                      </a:r>
                      <a:r>
                        <a:rPr lang="nl-NL" altLang="nl-NL" sz="1200" b="0" kern="1200" baseline="0" dirty="0">
                          <a:solidFill>
                            <a:schemeClr val="tx1"/>
                          </a:solidFill>
                          <a:effectLst/>
                          <a:latin typeface="Calibri" panose="020F0502020204030204" pitchFamily="34" charset="0"/>
                          <a:ea typeface="+mn-ea"/>
                          <a:cs typeface="+mn-cs"/>
                        </a:rPr>
                        <a:t> 2 y, </a:t>
                      </a:r>
                      <a:r>
                        <a:rPr lang="nl-NL" altLang="nl-NL" sz="1200" b="0" kern="1200" baseline="0" dirty="0" err="1">
                          <a:solidFill>
                            <a:schemeClr val="tx1"/>
                          </a:solidFill>
                          <a:effectLst/>
                          <a:latin typeface="Calibri" panose="020F0502020204030204" pitchFamily="34" charset="0"/>
                          <a:ea typeface="+mn-ea"/>
                          <a:cs typeface="+mn-cs"/>
                        </a:rPr>
                        <a:t>colonoscopy</a:t>
                      </a:r>
                      <a:r>
                        <a:rPr lang="nl-NL" altLang="nl-NL" sz="1200" b="0" kern="1200" baseline="0" dirty="0">
                          <a:solidFill>
                            <a:schemeClr val="tx1"/>
                          </a:solidFill>
                          <a:effectLst/>
                          <a:latin typeface="Calibri" panose="020F0502020204030204" pitchFamily="34" charset="0"/>
                          <a:ea typeface="+mn-ea"/>
                          <a:cs typeface="+mn-cs"/>
                        </a:rPr>
                        <a:t> </a:t>
                      </a:r>
                      <a:r>
                        <a:rPr lang="nl-NL" altLang="nl-NL" sz="1200" b="0" kern="1200" baseline="0" dirty="0" err="1">
                          <a:solidFill>
                            <a:schemeClr val="tx1"/>
                          </a:solidFill>
                          <a:effectLst/>
                          <a:latin typeface="Calibri" panose="020F0502020204030204" pitchFamily="34" charset="0"/>
                          <a:ea typeface="+mn-ea"/>
                          <a:cs typeface="+mn-cs"/>
                        </a:rPr>
                        <a:t>every</a:t>
                      </a:r>
                      <a:r>
                        <a:rPr lang="nl-NL" altLang="nl-NL" sz="1200" b="0" kern="1200" baseline="0" dirty="0">
                          <a:solidFill>
                            <a:schemeClr val="tx1"/>
                          </a:solidFill>
                          <a:effectLst/>
                          <a:latin typeface="Calibri" panose="020F0502020204030204" pitchFamily="34" charset="0"/>
                          <a:ea typeface="+mn-ea"/>
                          <a:cs typeface="+mn-cs"/>
                        </a:rPr>
                        <a:t> 5 y</a:t>
                      </a: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748294"/>
                  </a:ext>
                </a:extLst>
              </a:tr>
              <a:tr h="128248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Calibri" panose="020F0502020204030204" pitchFamily="34" charset="0"/>
                          <a:ea typeface="+mn-ea"/>
                          <a:cs typeface="+mn-cs"/>
                        </a:rPr>
                        <a:t>UK National Screening </a:t>
                      </a:r>
                      <a:r>
                        <a:rPr lang="nl-NL" sz="1200" b="1" kern="1200" dirty="0" err="1">
                          <a:solidFill>
                            <a:schemeClr val="tx1"/>
                          </a:solidFill>
                          <a:effectLst/>
                          <a:latin typeface="Calibri" panose="020F0502020204030204" pitchFamily="34" charset="0"/>
                          <a:ea typeface="+mn-ea"/>
                          <a:cs typeface="+mn-cs"/>
                        </a:rPr>
                        <a:t>Committee</a:t>
                      </a:r>
                      <a:endParaRPr lang="nl-NL" sz="1200" b="1" kern="1200" dirty="0">
                        <a:solidFill>
                          <a:schemeClr val="tx1"/>
                        </a:solidFill>
                        <a:effectLst/>
                        <a:latin typeface="Calibri" panose="020F050202020403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Calibri" panose="020F0502020204030204" pitchFamily="34" charset="0"/>
                          <a:ea typeface="+mn-ea"/>
                          <a:cs typeface="+mn-cs"/>
                        </a:rPr>
                        <a:t>(1) AND (5) WEAK</a:t>
                      </a:r>
                      <a:r>
                        <a:rPr lang="nl-NL" sz="1200" b="1" kern="1200" baseline="0" dirty="0">
                          <a:solidFill>
                            <a:schemeClr val="tx1"/>
                          </a:solidFill>
                          <a:effectLst/>
                          <a:latin typeface="Calibri" panose="020F0502020204030204" pitchFamily="34" charset="0"/>
                          <a:ea typeface="+mn-ea"/>
                          <a:cs typeface="+mn-cs"/>
                        </a:rPr>
                        <a:t> RECOMMENDATION</a:t>
                      </a:r>
                      <a:endParaRPr lang="nl-NL" sz="1200" b="1" kern="1200" dirty="0">
                        <a:solidFill>
                          <a:schemeClr val="tx1"/>
                        </a:solidFill>
                        <a:effectLst/>
                        <a:latin typeface="Calibri" panose="020F0502020204030204" pitchFamily="34"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Calibri" panose="020F0502020204030204" pitchFamily="34" charset="0"/>
                          <a:ea typeface="+mn-ea"/>
                          <a:cs typeface="+mn-cs"/>
                        </a:rPr>
                        <a:t>(2) AND</a:t>
                      </a:r>
                      <a:r>
                        <a:rPr lang="nl-NL" sz="1200" b="1" kern="1200" baseline="0" dirty="0">
                          <a:solidFill>
                            <a:schemeClr val="tx1"/>
                          </a:solidFill>
                          <a:effectLst/>
                          <a:latin typeface="Calibri" panose="020F0502020204030204" pitchFamily="34" charset="0"/>
                          <a:ea typeface="+mn-ea"/>
                          <a:cs typeface="+mn-cs"/>
                        </a:rPr>
                        <a:t> (3) AND (4) </a:t>
                      </a:r>
                      <a:r>
                        <a:rPr lang="nl-NL" sz="1200" b="1" kern="1200" dirty="0">
                          <a:solidFill>
                            <a:schemeClr val="tx1"/>
                          </a:solidFill>
                          <a:effectLst/>
                          <a:latin typeface="Calibri" panose="020F0502020204030204" pitchFamily="34" charset="0"/>
                          <a:ea typeface="+mn-ea"/>
                          <a:cs typeface="+mn-cs"/>
                        </a:rPr>
                        <a:t>STRONG RECOMMENDATION</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High-risk: 3 close </a:t>
                      </a:r>
                      <a:r>
                        <a:rPr lang="nl-NL" sz="1200" b="0" kern="1200" baseline="0" dirty="0" err="1">
                          <a:solidFill>
                            <a:schemeClr val="tx1"/>
                          </a:solidFill>
                          <a:effectLst/>
                          <a:latin typeface="Calibri" panose="020F0502020204030204" pitchFamily="34" charset="0"/>
                          <a:ea typeface="+mn-ea"/>
                          <a:cs typeface="+mn-cs"/>
                        </a:rPr>
                        <a:t>relatives</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with</a:t>
                      </a:r>
                      <a:r>
                        <a:rPr lang="nl-NL" sz="1200" b="0" kern="1200" baseline="0" dirty="0">
                          <a:solidFill>
                            <a:schemeClr val="tx1"/>
                          </a:solidFill>
                          <a:effectLst/>
                          <a:latin typeface="Calibri" panose="020F0502020204030204" pitchFamily="34" charset="0"/>
                          <a:ea typeface="+mn-ea"/>
                          <a:cs typeface="+mn-cs"/>
                        </a:rPr>
                        <a:t> CRC</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Moderate risk: 1 close </a:t>
                      </a:r>
                      <a:r>
                        <a:rPr lang="nl-NL" sz="1200" b="0" kern="1200" baseline="0" dirty="0" err="1">
                          <a:solidFill>
                            <a:schemeClr val="tx1"/>
                          </a:solidFill>
                          <a:effectLst/>
                          <a:latin typeface="Calibri" panose="020F0502020204030204" pitchFamily="34" charset="0"/>
                          <a:ea typeface="+mn-ea"/>
                          <a:cs typeface="+mn-cs"/>
                        </a:rPr>
                        <a:t>relative</a:t>
                      </a:r>
                      <a:r>
                        <a:rPr lang="nl-NL" sz="1200" b="0" kern="1200" baseline="0" dirty="0">
                          <a:solidFill>
                            <a:schemeClr val="tx1"/>
                          </a:solidFill>
                          <a:effectLst/>
                          <a:latin typeface="Calibri" panose="020F0502020204030204" pitchFamily="34" charset="0"/>
                          <a:ea typeface="+mn-ea"/>
                          <a:cs typeface="+mn-cs"/>
                        </a:rPr>
                        <a:t> CRC </a:t>
                      </a:r>
                      <a:r>
                        <a:rPr lang="nl-NL" sz="1200" b="0" kern="1200" baseline="0" dirty="0" err="1">
                          <a:solidFill>
                            <a:schemeClr val="tx1"/>
                          </a:solidFill>
                          <a:effectLst/>
                          <a:latin typeface="Calibri" panose="020F0502020204030204" pitchFamily="34" charset="0"/>
                          <a:ea typeface="+mn-ea"/>
                          <a:cs typeface="+mn-cs"/>
                        </a:rPr>
                        <a:t>age</a:t>
                      </a:r>
                      <a:r>
                        <a:rPr lang="nl-NL" sz="1200" b="0" kern="1200" baseline="0" dirty="0">
                          <a:solidFill>
                            <a:schemeClr val="tx1"/>
                          </a:solidFill>
                          <a:effectLst/>
                          <a:latin typeface="Calibri" panose="020F0502020204030204" pitchFamily="34" charset="0"/>
                          <a:ea typeface="+mn-ea"/>
                          <a:cs typeface="+mn-cs"/>
                        </a:rPr>
                        <a:t> &lt;50 or 2 close </a:t>
                      </a:r>
                      <a:r>
                        <a:rPr lang="nl-NL" sz="1200" b="0" kern="1200" baseline="0" dirty="0" err="1">
                          <a:solidFill>
                            <a:schemeClr val="tx1"/>
                          </a:solidFill>
                          <a:effectLst/>
                          <a:latin typeface="Calibri" panose="020F0502020204030204" pitchFamily="34" charset="0"/>
                          <a:ea typeface="+mn-ea"/>
                          <a:cs typeface="+mn-cs"/>
                        </a:rPr>
                        <a:t>relatives</a:t>
                      </a:r>
                      <a:r>
                        <a:rPr lang="nl-NL" sz="1200" b="0" kern="1200" baseline="0" dirty="0">
                          <a:solidFill>
                            <a:schemeClr val="tx1"/>
                          </a:solidFill>
                          <a:effectLst/>
                          <a:latin typeface="Calibri" panose="020F0502020204030204" pitchFamily="34" charset="0"/>
                          <a:ea typeface="+mn-ea"/>
                          <a:cs typeface="+mn-cs"/>
                        </a:rPr>
                        <a:t> CRC </a:t>
                      </a:r>
                      <a:r>
                        <a:rPr lang="nl-NL" sz="1200" b="0" kern="1200" baseline="0" dirty="0" err="1">
                          <a:solidFill>
                            <a:schemeClr val="tx1"/>
                          </a:solidFill>
                          <a:effectLst/>
                          <a:latin typeface="Calibri" panose="020F0502020204030204" pitchFamily="34" charset="0"/>
                          <a:ea typeface="+mn-ea"/>
                          <a:cs typeface="+mn-cs"/>
                        </a:rPr>
                        <a:t>any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age</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Lynch </a:t>
                      </a:r>
                      <a:r>
                        <a:rPr lang="nl-NL" sz="1200" b="0" kern="1200" baseline="0" dirty="0" err="1">
                          <a:solidFill>
                            <a:schemeClr val="tx1"/>
                          </a:solidFill>
                          <a:effectLst/>
                          <a:latin typeface="Calibri" panose="020F0502020204030204" pitchFamily="34" charset="0"/>
                          <a:ea typeface="+mn-ea"/>
                          <a:cs typeface="+mn-cs"/>
                        </a:rPr>
                        <a:t>syndrome</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err="1">
                          <a:solidFill>
                            <a:schemeClr val="tx1"/>
                          </a:solidFill>
                          <a:effectLst/>
                          <a:latin typeface="Calibri" panose="020F0502020204030204" pitchFamily="34" charset="0"/>
                          <a:ea typeface="+mn-ea"/>
                          <a:cs typeface="+mn-cs"/>
                        </a:rPr>
                        <a:t>Familial</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Adenomatous</a:t>
                      </a:r>
                      <a:r>
                        <a:rPr lang="nl-NL" sz="1200" b="0" kern="1200" baseline="0" dirty="0">
                          <a:solidFill>
                            <a:schemeClr val="tx1"/>
                          </a:solidFill>
                          <a:effectLst/>
                          <a:latin typeface="Calibri" panose="020F0502020204030204" pitchFamily="34" charset="0"/>
                          <a:ea typeface="+mn-ea"/>
                          <a:cs typeface="+mn-cs"/>
                        </a:rPr>
                        <a:t> Polyposis</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MUTYH-</a:t>
                      </a:r>
                      <a:r>
                        <a:rPr lang="nl-NL" sz="1200" b="0" kern="1200" baseline="0" dirty="0" err="1">
                          <a:solidFill>
                            <a:schemeClr val="tx1"/>
                          </a:solidFill>
                          <a:effectLst/>
                          <a:latin typeface="Calibri" panose="020F0502020204030204" pitchFamily="34" charset="0"/>
                          <a:ea typeface="+mn-ea"/>
                          <a:cs typeface="+mn-cs"/>
                        </a:rPr>
                        <a:t>associated</a:t>
                      </a:r>
                      <a:r>
                        <a:rPr lang="nl-NL" sz="1200" b="0" kern="1200" baseline="0" dirty="0">
                          <a:solidFill>
                            <a:schemeClr val="tx1"/>
                          </a:solidFill>
                          <a:effectLst/>
                          <a:latin typeface="Calibri" panose="020F0502020204030204" pitchFamily="34" charset="0"/>
                          <a:ea typeface="+mn-ea"/>
                          <a:cs typeface="+mn-cs"/>
                        </a:rPr>
                        <a:t> polyposis (MAP)</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40-75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55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25 or 35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12-14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18-20 y</a:t>
                      </a:r>
                    </a:p>
                  </a:txBody>
                  <a:tcPr marL="68602" marR="68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err="1">
                          <a:solidFill>
                            <a:schemeClr val="tx1"/>
                          </a:solidFill>
                          <a:effectLst/>
                          <a:latin typeface="Calibri" panose="020F0502020204030204" pitchFamily="34" charset="0"/>
                          <a:ea typeface="+mn-ea"/>
                          <a:cs typeface="+mn-cs"/>
                        </a:rPr>
                        <a:t>colonoscopy</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err="1">
                          <a:solidFill>
                            <a:schemeClr val="tx1"/>
                          </a:solidFill>
                          <a:effectLst/>
                          <a:latin typeface="Calibri" panose="020F0502020204030204" pitchFamily="34" charset="0"/>
                          <a:ea typeface="+mn-ea"/>
                          <a:cs typeface="+mn-cs"/>
                        </a:rPr>
                        <a:t>colonoscopy</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err="1">
                          <a:solidFill>
                            <a:schemeClr val="tx1"/>
                          </a:solidFill>
                          <a:effectLst/>
                          <a:latin typeface="Calibri" panose="020F0502020204030204" pitchFamily="34" charset="0"/>
                          <a:ea typeface="+mn-ea"/>
                          <a:cs typeface="+mn-cs"/>
                        </a:rPr>
                        <a:t>colonoscopy</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err="1">
                          <a:solidFill>
                            <a:schemeClr val="tx1"/>
                          </a:solidFill>
                          <a:effectLst/>
                          <a:latin typeface="Calibri" panose="020F0502020204030204" pitchFamily="34" charset="0"/>
                          <a:ea typeface="+mn-ea"/>
                          <a:cs typeface="+mn-cs"/>
                        </a:rPr>
                        <a:t>colonoscopy</a:t>
                      </a:r>
                      <a:endParaRPr lang="nl-NL" sz="1200" b="0" kern="1200" baseline="0" dirty="0">
                        <a:solidFill>
                          <a:schemeClr val="tx1"/>
                        </a:solidFill>
                        <a:effectLst/>
                        <a:latin typeface="Calibri" panose="020F0502020204030204" pitchFamily="34" charset="0"/>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endParaRPr lang="nl-NL" altLang="nl-NL" sz="1200" b="0" kern="1200" baseline="0" dirty="0">
                        <a:solidFill>
                          <a:schemeClr val="tx1"/>
                        </a:solidFill>
                        <a:effectLst/>
                        <a:latin typeface="Calibri" panose="020F0502020204030204" pitchFamily="34" charset="0"/>
                        <a:ea typeface="+mn-ea"/>
                        <a:cs typeface="+mn-cs"/>
                      </a:endParaRPr>
                    </a:p>
                  </a:txBody>
                  <a:tcPr marL="68602" marR="6860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Every 5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1 </a:t>
                      </a:r>
                      <a:r>
                        <a:rPr lang="nl-NL" sz="1200" b="0" kern="1200" baseline="0" dirty="0" err="1">
                          <a:solidFill>
                            <a:schemeClr val="tx1"/>
                          </a:solidFill>
                          <a:effectLst/>
                          <a:latin typeface="Calibri" panose="020F0502020204030204" pitchFamily="34" charset="0"/>
                          <a:ea typeface="+mn-ea"/>
                          <a:cs typeface="+mn-cs"/>
                        </a:rPr>
                        <a:t>colonoscopy</a:t>
                      </a:r>
                      <a:r>
                        <a:rPr lang="nl-NL" sz="1200" b="0" kern="1200" baseline="0" dirty="0">
                          <a:solidFill>
                            <a:schemeClr val="tx1"/>
                          </a:solidFill>
                          <a:effectLst/>
                          <a:latin typeface="Calibri" panose="020F0502020204030204" pitchFamily="34" charset="0"/>
                          <a:ea typeface="+mn-ea"/>
                          <a:cs typeface="+mn-cs"/>
                        </a:rPr>
                        <a:t> </a:t>
                      </a:r>
                      <a:r>
                        <a:rPr lang="nl-NL" sz="1200" b="0" kern="1200" baseline="0" dirty="0" err="1">
                          <a:solidFill>
                            <a:schemeClr val="tx1"/>
                          </a:solidFill>
                          <a:effectLst/>
                          <a:latin typeface="Calibri" panose="020F0502020204030204" pitchFamily="34" charset="0"/>
                          <a:ea typeface="+mn-ea"/>
                          <a:cs typeface="+mn-cs"/>
                        </a:rPr>
                        <a:t>and</a:t>
                      </a:r>
                      <a:r>
                        <a:rPr lang="nl-NL" sz="1200" b="0" kern="1200" baseline="0" dirty="0">
                          <a:solidFill>
                            <a:schemeClr val="tx1"/>
                          </a:solidFill>
                          <a:effectLst/>
                          <a:latin typeface="Calibri" panose="020F0502020204030204" pitchFamily="34" charset="0"/>
                          <a:ea typeface="+mn-ea"/>
                          <a:cs typeface="+mn-cs"/>
                        </a:rPr>
                        <a:t> take part in </a:t>
                      </a:r>
                      <a:r>
                        <a:rPr lang="nl-NL" sz="1200" b="0" kern="1200" baseline="0" dirty="0" err="1">
                          <a:solidFill>
                            <a:schemeClr val="tx1"/>
                          </a:solidFill>
                          <a:effectLst/>
                          <a:latin typeface="Calibri" panose="020F0502020204030204" pitchFamily="34" charset="0"/>
                          <a:ea typeface="+mn-ea"/>
                          <a:cs typeface="+mn-cs"/>
                        </a:rPr>
                        <a:t>national</a:t>
                      </a:r>
                      <a:r>
                        <a:rPr lang="nl-NL" sz="1200" b="0" kern="1200" baseline="0" dirty="0">
                          <a:solidFill>
                            <a:schemeClr val="tx1"/>
                          </a:solidFill>
                          <a:effectLst/>
                          <a:latin typeface="Calibri" panose="020F0502020204030204" pitchFamily="34" charset="0"/>
                          <a:ea typeface="+mn-ea"/>
                          <a:cs typeface="+mn-cs"/>
                        </a:rPr>
                        <a:t> screening</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Every 2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a:solidFill>
                            <a:schemeClr val="tx1"/>
                          </a:solidFill>
                          <a:effectLst/>
                          <a:latin typeface="Calibri" panose="020F0502020204030204" pitchFamily="34" charset="0"/>
                          <a:ea typeface="+mn-ea"/>
                          <a:cs typeface="+mn-cs"/>
                        </a:rPr>
                        <a:t>Every 1-3 y</a:t>
                      </a:r>
                    </a:p>
                    <a:p>
                      <a:pPr marL="2286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nl-NL" sz="1200" b="0" kern="1200" baseline="0" dirty="0" err="1">
                          <a:solidFill>
                            <a:schemeClr val="tx1"/>
                          </a:solidFill>
                          <a:effectLst/>
                          <a:latin typeface="Calibri" panose="020F0502020204030204" pitchFamily="34" charset="0"/>
                          <a:ea typeface="+mn-ea"/>
                          <a:cs typeface="+mn-cs"/>
                        </a:rPr>
                        <a:t>Annual</a:t>
                      </a:r>
                      <a:endParaRPr lang="nl-NL" sz="1200" b="0" kern="1200" baseline="0" dirty="0">
                        <a:solidFill>
                          <a:schemeClr val="tx1"/>
                        </a:solidFill>
                        <a:effectLst/>
                        <a:latin typeface="Calibri" panose="020F0502020204030204" pitchFamily="34" charset="0"/>
                        <a:ea typeface="+mn-ea"/>
                        <a:cs typeface="+mn-cs"/>
                      </a:endParaRPr>
                    </a:p>
                  </a:txBody>
                  <a:tcPr marL="68602" marR="686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938462"/>
                  </a:ext>
                </a:extLst>
              </a:tr>
            </a:tbl>
          </a:graphicData>
        </a:graphic>
      </p:graphicFrame>
      <p:sp>
        <p:nvSpPr>
          <p:cNvPr id="5"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High-risk population recommendations</a:t>
            </a:r>
          </a:p>
        </p:txBody>
      </p:sp>
      <p:pic>
        <p:nvPicPr>
          <p:cNvPr id="7"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34768732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C0E5B5-0A61-4DAF-B487-A96E8DEA645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4276" name="Rechthoek 1"/>
          <p:cNvSpPr>
            <a:spLocks noChangeArrowheads="1"/>
          </p:cNvSpPr>
          <p:nvPr/>
        </p:nvSpPr>
        <p:spPr bwMode="auto">
          <a:xfrm>
            <a:off x="1992314" y="1698626"/>
            <a:ext cx="7921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200" b="1"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endParaRPr>
          </a:p>
        </p:txBody>
      </p:sp>
      <p:sp>
        <p:nvSpPr>
          <p:cNvPr id="54277" name="Rechthoek 1"/>
          <p:cNvSpPr>
            <a:spLocks noChangeArrowheads="1"/>
          </p:cNvSpPr>
          <p:nvPr/>
        </p:nvSpPr>
        <p:spPr bwMode="auto">
          <a:xfrm>
            <a:off x="1343472" y="2061110"/>
            <a:ext cx="83518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Screening for colorectal cancer with several different methods can accurately detect adenomatous polyps and colorectal cancer in an early stage with the </a:t>
            </a:r>
            <a:r>
              <a:rPr kumimoji="0" lang="en-US" altLang="nl-NL" sz="1600" b="0" i="0" u="sng"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potential for better outcomes</a:t>
            </a: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 (improved life expectancy, quality of life, decreased morbidity related to avoidance of new cancer treatment) among CAYA cancer survivors (no evidence).</a:t>
            </a:r>
            <a:r>
              <a:rPr kumimoji="0" lang="nl-NL"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Stool-based tests and structural examinations </a:t>
            </a:r>
            <a:r>
              <a:rPr kumimoji="0" lang="en-US" altLang="nl-NL" sz="1600" b="0" i="0" u="sng"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reduce colorectal cancer mortality </a:t>
            </a: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among asymptomatic adults in the general population (evidence from other guidelines).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A modeling showed that early initiation of colonoscopy screening in childhood cancer survivors is </a:t>
            </a:r>
            <a:r>
              <a:rPr kumimoji="0" lang="en-US" altLang="nl-NL" sz="1600" b="0" i="0" u="sng"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cost-effective</a:t>
            </a: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 especially among those treated with abdominopelvic radiotherapy (one study)</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Stool-based tests, colonoscopy, and CT </a:t>
            </a:r>
            <a:r>
              <a:rPr kumimoji="0" lang="en-US" altLang="nl-NL" sz="16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mn-cs"/>
              </a:rPr>
              <a:t>colonography</a:t>
            </a: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 have </a:t>
            </a:r>
            <a:r>
              <a:rPr kumimoji="0" lang="en-US" altLang="nl-NL" sz="1600" b="0" i="0" u="sng"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good diagnostic value</a:t>
            </a: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 for the detection of colorectal cancer in average-risk people in the general population (evidence from other guidelines).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CAYA cancer survivors who do not have a colorectal cancer detected when they undergo surveillance may benefit from </a:t>
            </a:r>
            <a:r>
              <a:rPr kumimoji="0" lang="en-US" altLang="nl-NL" sz="1600" b="0" i="0" u="sng"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being reassured</a:t>
            </a:r>
            <a:r>
              <a:rPr kumimoji="0" lang="en-US"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rPr>
              <a:t> that they do not have a new cancer (expert opinion).</a:t>
            </a:r>
            <a:endParaRPr kumimoji="0" lang="nl-NL"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p:txBody>
      </p:sp>
      <p:sp>
        <p:nvSpPr>
          <p:cNvPr id="6"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Potential benefits of surveillance</a:t>
            </a:r>
          </a:p>
        </p:txBody>
      </p:sp>
      <p:pic>
        <p:nvPicPr>
          <p:cNvPr id="7"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20211974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C0E5B5-0A61-4DAF-B487-A96E8DEA645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4276" name="Rechthoek 1"/>
          <p:cNvSpPr>
            <a:spLocks noChangeArrowheads="1"/>
          </p:cNvSpPr>
          <p:nvPr/>
        </p:nvSpPr>
        <p:spPr bwMode="auto">
          <a:xfrm>
            <a:off x="1992314" y="1698626"/>
            <a:ext cx="7921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200" b="1"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endParaRPr>
          </a:p>
        </p:txBody>
      </p:sp>
      <p:sp>
        <p:nvSpPr>
          <p:cNvPr id="54277" name="Rechthoek 1"/>
          <p:cNvSpPr>
            <a:spLocks noChangeArrowheads="1"/>
          </p:cNvSpPr>
          <p:nvPr/>
        </p:nvSpPr>
        <p:spPr bwMode="auto">
          <a:xfrm>
            <a:off x="1343472" y="2061110"/>
            <a:ext cx="83518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Direct visualization tests, especially colonoscopy, have a </a:t>
            </a:r>
            <a:r>
              <a:rPr kumimoji="0" lang="en-US" altLang="nl-NL" sz="1600" b="0" i="0" u="sng"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risk of bleeding and perforation </a:t>
            </a:r>
            <a:r>
              <a:rPr kumimoji="0" lang="en-US"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(evidence from other guidelines).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mn-cs"/>
              </a:rPr>
              <a:t>Undergoing surveillance might result in </a:t>
            </a:r>
            <a:r>
              <a:rPr kumimoji="0" lang="en-US" altLang="nl-NL" sz="1600" b="0" i="0" u="sng"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mn-cs"/>
              </a:rPr>
              <a:t>fear and anxiety </a:t>
            </a:r>
            <a:r>
              <a:rPr kumimoji="0" lang="en-US" altLang="nl-NL" sz="16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mn-cs"/>
              </a:rPr>
              <a:t>for patients (although the stress and anxiety generally resolve post screening) and the self-perception of being a patient versus healthy (</a:t>
            </a:r>
            <a:r>
              <a:rPr kumimoji="0" lang="en-US" altLang="nl-NL" sz="1600" b="0" i="1"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mn-cs"/>
              </a:rPr>
              <a:t>expert opinion</a:t>
            </a:r>
            <a:r>
              <a:rPr kumimoji="0" lang="en-US" altLang="nl-NL" sz="16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mn-cs"/>
              </a:rPr>
              <a:t>).</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Colorectal cancer surveillance may result in </a:t>
            </a:r>
            <a:r>
              <a:rPr kumimoji="0" lang="en-US" altLang="nl-NL" sz="1600" b="0" i="0" u="sng"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false-positive findings </a:t>
            </a:r>
            <a:r>
              <a:rPr kumimoji="0" lang="en-US"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leading to unnecessary emotional stress, anxiety and costs of further testing and biopsies (expert opinion).</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US"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Colorectal cancer surveillance may result in </a:t>
            </a:r>
            <a:r>
              <a:rPr kumimoji="0" lang="en-US" altLang="nl-NL" sz="1600" b="0" i="0" u="sng"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false-negative findings</a:t>
            </a:r>
            <a:r>
              <a:rPr kumimoji="0" lang="en-US"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 leading to false reassurance (expert opinion).</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nl-NL"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Colonoscopy is </a:t>
            </a:r>
            <a:r>
              <a:rPr kumimoji="0" lang="nl-NL" altLang="nl-NL" sz="1600" b="0" i="0" u="sng"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costly</a:t>
            </a:r>
            <a:r>
              <a:rPr kumimoji="0" lang="nl-NL" altLang="nl-NL" sz="1600" b="0" i="0" u="none" strike="noStrike" kern="1200" cap="none" spc="0" normalizeH="0" baseline="0" noProof="0">
                <a:ln>
                  <a:noFill/>
                </a:ln>
                <a:solidFill>
                  <a:srgbClr val="091C5A"/>
                </a:solidFill>
                <a:effectLst/>
                <a:uLnTx/>
                <a:uFillTx/>
                <a:latin typeface="Calibri" panose="020F0502020204030204" pitchFamily="34" charset="0"/>
                <a:ea typeface="MS PGothic" panose="020B0600070205080204" pitchFamily="34" charset="-128"/>
                <a:cs typeface="+mn-cs"/>
              </a:rPr>
              <a:t>.</a:t>
            </a:r>
            <a:endParaRPr kumimoji="0" lang="nl-NL" altLang="nl-NL" sz="16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mn-cs"/>
            </a:endParaRPr>
          </a:p>
        </p:txBody>
      </p:sp>
      <p:sp>
        <p:nvSpPr>
          <p:cNvPr id="6"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Potential harms of surveillance</a:t>
            </a:r>
          </a:p>
        </p:txBody>
      </p:sp>
      <p:pic>
        <p:nvPicPr>
          <p:cNvPr id="7"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2036574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jdelijke aanduiding voor dianumm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E3F7D1-4F97-4892-91B1-C95CFA13A5CE}" type="slidenum">
              <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nl-NL" altLang="nl-NL"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 name="Rechthoek 4"/>
          <p:cNvSpPr/>
          <p:nvPr/>
        </p:nvSpPr>
        <p:spPr>
          <a:xfrm>
            <a:off x="1343472" y="2132856"/>
            <a:ext cx="7559675" cy="2123658"/>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Formulating</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draft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for</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surveillance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Discuss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with</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core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group</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and guideline panel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Especially</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discussion</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on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age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start screening and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modality</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Current status</a:t>
            </a:r>
          </a:p>
        </p:txBody>
      </p:sp>
      <p:pic>
        <p:nvPicPr>
          <p:cNvPr id="7" name="Picture 9"/>
          <p:cNvPicPr>
            <a:picLocks noChangeAspect="1"/>
          </p:cNvPicPr>
          <p:nvPr/>
        </p:nvPicPr>
        <p:blipFill rotWithShape="1">
          <a:blip r:embed="rId3"/>
          <a:srcRect r="70172"/>
          <a:stretch/>
        </p:blipFill>
        <p:spPr>
          <a:xfrm>
            <a:off x="335360" y="165566"/>
            <a:ext cx="1008112" cy="1566575"/>
          </a:xfrm>
          <a:prstGeom prst="rect">
            <a:avLst/>
          </a:prstGeom>
        </p:spPr>
      </p:pic>
    </p:spTree>
    <p:extLst>
      <p:ext uri="{BB962C8B-B14F-4D97-AF65-F5344CB8AC3E}">
        <p14:creationId xmlns:p14="http://schemas.microsoft.com/office/powerpoint/2010/main" val="2887898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495600" y="1772816"/>
            <a:ext cx="2818656" cy="43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Chairs:</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Tara Henderson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Raoul Reulen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Coordinator:</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Jop Teepen</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Advisors: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Renée Mulder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Leontien Kremer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Melissa Hudson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Louis Constine</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Hamish Wallace</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Rod</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Skinner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Kevin Oeffinger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David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Hodgson</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 name="Rectangle 3"/>
          <p:cNvSpPr>
            <a:spLocks noChangeArrowheads="1"/>
          </p:cNvSpPr>
          <p:nvPr/>
        </p:nvSpPr>
        <p:spPr bwMode="auto">
          <a:xfrm>
            <a:off x="4717504" y="1772819"/>
            <a:ext cx="2818656"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WG leaders:</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Monica Gramatges</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Charlotte Demoor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Danielle Friedman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Paul Nathan</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WG members:</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nl-NL"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Maëlle de Ville de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Goyet</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Alexandra Walsh</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Melissa Acquazzino</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 Ashley Speckhart</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Maria Spavor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Heather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Allewelt</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Jelena Roganovic</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Edit Bardi</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Kayla Foster</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8" name="Rechthoek 7"/>
          <p:cNvSpPr/>
          <p:nvPr/>
        </p:nvSpPr>
        <p:spPr>
          <a:xfrm>
            <a:off x="7536160" y="1737409"/>
            <a:ext cx="4572000" cy="427809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WG members (cont.):</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Antony 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Elvira van Dalen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Monica Terenziani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Ulrike Hennewig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Alia Zaidi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Emma Plant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Joshua Palmer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Kelly Kramer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Karen Kim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Colin Rees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Sheldon Cooper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Lucie Turcotte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Jaap den Hartogh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Chaya Moskowitz</a:t>
            </a:r>
          </a:p>
        </p:txBody>
      </p:sp>
      <p:pic>
        <p:nvPicPr>
          <p:cNvPr id="1030" name="Picture 6" descr="KWF-beurzen voor onderzoek tumorblaasjes en baarmoederkan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956" y="6048705"/>
            <a:ext cx="1224136" cy="653494"/>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Calibri" pitchFamily="34" charset="0"/>
                <a:ea typeface="MS PGothic" panose="020B0600070205080204" pitchFamily="34" charset="-128"/>
                <a:cs typeface="+mn-cs"/>
              </a:rPr>
              <a:t>Thanks to</a:t>
            </a:r>
            <a:endParaRPr kumimoji="0" lang="en-US" altLang="en-US" sz="4400" b="1" i="0" u="none" strike="noStrike" kern="1200" cap="none" spc="0" normalizeH="0" baseline="0" noProof="0" dirty="0">
              <a:ln>
                <a:noFill/>
              </a:ln>
              <a:solidFill>
                <a:srgbClr val="FFFFFF"/>
              </a:solidFill>
              <a:effectLst/>
              <a:uLnTx/>
              <a:uFillTx/>
              <a:latin typeface="Calibri" pitchFamily="34" charset="0"/>
              <a:ea typeface="MS PGothic" panose="020B0600070205080204" pitchFamily="34" charset="-128"/>
              <a:cs typeface="+mn-cs"/>
            </a:endParaRPr>
          </a:p>
        </p:txBody>
      </p:sp>
      <p:pic>
        <p:nvPicPr>
          <p:cNvPr id="9" name="Picture 9"/>
          <p:cNvPicPr>
            <a:picLocks noChangeAspect="1"/>
          </p:cNvPicPr>
          <p:nvPr/>
        </p:nvPicPr>
        <p:blipFill rotWithShape="1">
          <a:blip r:embed="rId4"/>
          <a:srcRect r="70172"/>
          <a:stretch/>
        </p:blipFill>
        <p:spPr>
          <a:xfrm>
            <a:off x="335360" y="165566"/>
            <a:ext cx="1008112" cy="1566575"/>
          </a:xfrm>
          <a:prstGeom prst="rect">
            <a:avLst/>
          </a:prstGeom>
        </p:spPr>
      </p:pic>
    </p:spTree>
    <p:extLst>
      <p:ext uri="{BB962C8B-B14F-4D97-AF65-F5344CB8AC3E}">
        <p14:creationId xmlns:p14="http://schemas.microsoft.com/office/powerpoint/2010/main" val="260533758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357050" y="1989139"/>
            <a:ext cx="11499589"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5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IGHG Cardiomyopathy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5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Surveillance</a:t>
            </a: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0" y="97249"/>
            <a:ext cx="407136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248128" y="5733257"/>
            <a:ext cx="46085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7 July 2022</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5" name="Rectangle 3"/>
          <p:cNvSpPr>
            <a:spLocks noChangeArrowheads="1"/>
          </p:cNvSpPr>
          <p:nvPr/>
        </p:nvSpPr>
        <p:spPr bwMode="auto">
          <a:xfrm>
            <a:off x="335360" y="5648326"/>
            <a:ext cx="727280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Matthew J. Ehrhardt, MD, MS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Jan M. Leerink, MD, PhD Candidate</a:t>
            </a:r>
            <a:endParaRPr kumimoji="0" lang="nl-NL"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4262964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335360" y="260351"/>
            <a:ext cx="1152128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Content</a:t>
            </a:r>
          </a:p>
        </p:txBody>
      </p:sp>
      <p:sp>
        <p:nvSpPr>
          <p:cNvPr id="2" name="Rechthoek 1"/>
          <p:cNvSpPr/>
          <p:nvPr/>
        </p:nvSpPr>
        <p:spPr>
          <a:xfrm>
            <a:off x="335360" y="2181051"/>
            <a:ext cx="11521280" cy="1815882"/>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Scope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err="1">
                <a:ln>
                  <a:noFill/>
                </a:ln>
                <a:solidFill>
                  <a:srgbClr val="FFFFFF">
                    <a:lumMod val="75000"/>
                  </a:srgbClr>
                </a:solidFill>
                <a:effectLst/>
                <a:uLnTx/>
                <a:uFillTx/>
                <a:latin typeface="Calibri" panose="020F0502020204030204" pitchFamily="34" charset="0"/>
                <a:ea typeface="ＭＳ Ｐゴシック" pitchFamily="34" charset="-128"/>
                <a:cs typeface="Calibri" panose="020F0502020204030204" pitchFamily="34" charset="0"/>
              </a:rPr>
              <a:t>Conclusions</a:t>
            </a:r>
            <a:r>
              <a:rPr kumimoji="0" lang="nl-NL" sz="28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ＭＳ Ｐゴシック" pitchFamily="34" charset="-128"/>
                <a:cs typeface="Calibri" panose="020F0502020204030204" pitchFamily="34" charset="0"/>
              </a:rPr>
              <a:t> of </a:t>
            </a:r>
            <a:r>
              <a:rPr kumimoji="0" lang="nl-NL" sz="2800" b="0" i="0" u="none" strike="noStrike" kern="1200" cap="none" spc="0" normalizeH="0" baseline="0" noProof="0" dirty="0" err="1">
                <a:ln>
                  <a:noFill/>
                </a:ln>
                <a:solidFill>
                  <a:srgbClr val="FFFFFF">
                    <a:lumMod val="75000"/>
                  </a:srgbClr>
                </a:solidFill>
                <a:effectLst/>
                <a:uLnTx/>
                <a:uFillTx/>
                <a:latin typeface="Calibri" panose="020F0502020204030204" pitchFamily="34" charset="0"/>
                <a:ea typeface="ＭＳ Ｐゴシック" pitchFamily="34" charset="-128"/>
                <a:cs typeface="Calibri" panose="020F0502020204030204" pitchFamily="34" charset="0"/>
              </a:rPr>
              <a:t>evidence</a:t>
            </a:r>
            <a:endParaRPr kumimoji="0" lang="nl-NL" sz="2800" b="0" i="0" u="none" strike="noStrike" kern="1200" cap="none" spc="0" normalizeH="0" baseline="0" noProof="0" dirty="0">
              <a:ln>
                <a:noFill/>
              </a:ln>
              <a:solidFill>
                <a:srgbClr val="FFFFFF">
                  <a:lumMod val="75000"/>
                </a:srgbClr>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Translating </a:t>
            </a:r>
            <a:r>
              <a:rPr kumimoji="0" lang="nl-NL" sz="28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r>
              <a:rPr kumimoji="0" lang="nl-NL" sz="28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8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into</a:t>
            </a:r>
            <a:r>
              <a:rPr kumimoji="0" lang="nl-NL" sz="28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8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endParaRPr kumimoji="0" lang="nl-NL" sz="28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8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r>
              <a:rPr kumimoji="0" lang="nl-NL" sz="28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p>
        </p:txBody>
      </p:sp>
    </p:spTree>
    <p:extLst>
      <p:ext uri="{BB962C8B-B14F-4D97-AF65-F5344CB8AC3E}">
        <p14:creationId xmlns:p14="http://schemas.microsoft.com/office/powerpoint/2010/main" val="152556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a:buNone/>
            </a:pPr>
            <a:r>
              <a:rPr lang="en-US" dirty="0">
                <a:solidFill>
                  <a:schemeClr val="bg1"/>
                </a:solidFill>
                <a:latin typeface="Calibri" panose="020F0502020204030204" pitchFamily="34" charset="0"/>
              </a:rPr>
              <a:t>Anticipated undesirable effects of surveillance</a:t>
            </a:r>
            <a:endParaRPr lang="nl-NL" dirty="0">
              <a:solidFill>
                <a:schemeClr val="bg1"/>
              </a:solidFill>
              <a:latin typeface="Calibri" panose="020F0502020204030204" pitchFamily="34" charset="0"/>
            </a:endParaRPr>
          </a:p>
        </p:txBody>
      </p:sp>
      <p:sp>
        <p:nvSpPr>
          <p:cNvPr id="30723" name="Rectangle 3"/>
          <p:cNvSpPr>
            <a:spLocks noChangeArrowheads="1"/>
          </p:cNvSpPr>
          <p:nvPr/>
        </p:nvSpPr>
        <p:spPr bwMode="auto">
          <a:xfrm>
            <a:off x="1981201" y="1714500"/>
            <a:ext cx="843597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lnSpc>
                <a:spcPct val="85000"/>
              </a:lnSpc>
              <a:buFontTx/>
              <a:buNone/>
            </a:pPr>
            <a:r>
              <a:rPr lang="en-US" altLang="nl-NL" sz="2200">
                <a:solidFill>
                  <a:srgbClr val="091C5A"/>
                </a:solidFill>
                <a:latin typeface="Calibri" pitchFamily="34" charset="0"/>
                <a:cs typeface="Arial" pitchFamily="34" charset="0"/>
              </a:rPr>
              <a:t> </a:t>
            </a:r>
          </a:p>
        </p:txBody>
      </p:sp>
      <p:sp>
        <p:nvSpPr>
          <p:cNvPr id="2" name="Rechthoek 1"/>
          <p:cNvSpPr/>
          <p:nvPr/>
        </p:nvSpPr>
        <p:spPr>
          <a:xfrm>
            <a:off x="1919536" y="1714500"/>
            <a:ext cx="8497639" cy="3493136"/>
          </a:xfrm>
          <a:prstGeom prst="rect">
            <a:avLst/>
          </a:prstGeom>
        </p:spPr>
        <p:txBody>
          <a:bodyPr wrap="square">
            <a:spAutoFit/>
          </a:bodyPr>
          <a:lstStyle/>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Nephrotoxicity surveillance may increase the </a:t>
            </a:r>
            <a:r>
              <a:rPr lang="en-US" sz="1600" b="0" u="sng" dirty="0">
                <a:solidFill>
                  <a:srgbClr val="002060"/>
                </a:solidFill>
                <a:latin typeface="Calibri" panose="020F0502020204030204" pitchFamily="34" charset="0"/>
                <a:cs typeface="Calibri" panose="020F0502020204030204" pitchFamily="34" charset="0"/>
              </a:rPr>
              <a:t>risk of misdiagnosis, </a:t>
            </a:r>
            <a:r>
              <a:rPr lang="en-US" sz="1600" b="0" u="sng" dirty="0" err="1">
                <a:solidFill>
                  <a:srgbClr val="002060"/>
                </a:solidFill>
                <a:latin typeface="Calibri" panose="020F0502020204030204" pitchFamily="34" charset="0"/>
                <a:cs typeface="Calibri" panose="020F0502020204030204" pitchFamily="34" charset="0"/>
              </a:rPr>
              <a:t>overdiagnosis</a:t>
            </a:r>
            <a:r>
              <a:rPr lang="en-US" sz="1600" b="0" u="sng" dirty="0">
                <a:solidFill>
                  <a:srgbClr val="002060"/>
                </a:solidFill>
                <a:latin typeface="Calibri" panose="020F0502020204030204" pitchFamily="34" charset="0"/>
                <a:cs typeface="Calibri" panose="020F0502020204030204" pitchFamily="34" charset="0"/>
              </a:rPr>
              <a:t>, and overtreatment </a:t>
            </a:r>
            <a:r>
              <a:rPr lang="en-US" sz="1600" b="0" dirty="0">
                <a:solidFill>
                  <a:srgbClr val="002060"/>
                </a:solidFill>
                <a:latin typeface="Calibri" panose="020F0502020204030204" pitchFamily="34" charset="0"/>
                <a:cs typeface="Calibri" panose="020F0502020204030204" pitchFamily="34" charset="0"/>
              </a:rPr>
              <a:t>(i.e. incorrect diagnosis of electrolyte disturbances, or identification of electrolyte disturbances that would never lead to a symptoms, possibly resulting in unnecessary treatment with, for example, electrolyte supplementation, which may lead to side-effects) (</a:t>
            </a:r>
            <a:r>
              <a:rPr lang="en-US" sz="1600" b="0" i="1" dirty="0">
                <a:solidFill>
                  <a:srgbClr val="002060"/>
                </a:solidFill>
                <a:latin typeface="Calibri" panose="020F0502020204030204" pitchFamily="34" charset="0"/>
                <a:cs typeface="Calibri" panose="020F0502020204030204" pitchFamily="34" charset="0"/>
              </a:rPr>
              <a:t>expert opinion</a:t>
            </a:r>
            <a:r>
              <a:rPr lang="en-US" sz="1600" b="0" dirty="0">
                <a:solidFill>
                  <a:srgbClr val="002060"/>
                </a:solidFill>
                <a:latin typeface="Calibri" panose="020F0502020204030204" pitchFamily="34" charset="0"/>
                <a:cs typeface="Calibri" panose="020F0502020204030204" pitchFamily="34" charset="0"/>
              </a:rPr>
              <a:t>).</a:t>
            </a:r>
          </a:p>
          <a:p>
            <a:pPr lvl="0"/>
            <a:endParaRPr lang="nl-NL"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Undergoing surveillance might result in </a:t>
            </a:r>
            <a:r>
              <a:rPr lang="en-US" sz="1600" b="0" u="sng" dirty="0">
                <a:solidFill>
                  <a:srgbClr val="002060"/>
                </a:solidFill>
                <a:latin typeface="Calibri" panose="020F0502020204030204" pitchFamily="34" charset="0"/>
                <a:cs typeface="Calibri" panose="020F0502020204030204" pitchFamily="34" charset="0"/>
              </a:rPr>
              <a:t>fear and anxiety </a:t>
            </a:r>
            <a:r>
              <a:rPr lang="en-US" sz="1600" b="0" dirty="0">
                <a:solidFill>
                  <a:srgbClr val="002060"/>
                </a:solidFill>
                <a:latin typeface="Calibri" panose="020F0502020204030204" pitchFamily="34" charset="0"/>
                <a:cs typeface="Calibri" panose="020F0502020204030204" pitchFamily="34" charset="0"/>
              </a:rPr>
              <a:t>for patients (although the stress and anxiety generally resolve post screening) and the self-perception of being a patient versus healthy (</a:t>
            </a:r>
            <a:r>
              <a:rPr lang="en-US" sz="1600" b="0" i="1" dirty="0">
                <a:solidFill>
                  <a:srgbClr val="002060"/>
                </a:solidFill>
                <a:latin typeface="Calibri" panose="020F0502020204030204" pitchFamily="34" charset="0"/>
                <a:cs typeface="Calibri" panose="020F0502020204030204" pitchFamily="34" charset="0"/>
              </a:rPr>
              <a:t>expert opinion</a:t>
            </a:r>
            <a:r>
              <a:rPr lang="en-US" sz="1600" b="0" dirty="0">
                <a:solidFill>
                  <a:srgbClr val="002060"/>
                </a:solidFill>
                <a:latin typeface="Calibri" panose="020F0502020204030204" pitchFamily="34" charset="0"/>
                <a:cs typeface="Calibri" panose="020F0502020204030204" pitchFamily="34" charset="0"/>
              </a:rPr>
              <a:t>).</a:t>
            </a:r>
          </a:p>
          <a:p>
            <a:pPr lvl="0"/>
            <a:endParaRPr lang="nl-NL"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CAYA cancer survivors may experience </a:t>
            </a:r>
            <a:r>
              <a:rPr lang="en-US" sz="1600" b="0" u="sng" dirty="0">
                <a:solidFill>
                  <a:srgbClr val="002060"/>
                </a:solidFill>
                <a:latin typeface="Calibri" panose="020F0502020204030204" pitchFamily="34" charset="0"/>
                <a:cs typeface="Calibri" panose="020F0502020204030204" pitchFamily="34" charset="0"/>
              </a:rPr>
              <a:t>pain</a:t>
            </a:r>
            <a:r>
              <a:rPr lang="en-US" sz="1600" b="0" dirty="0">
                <a:solidFill>
                  <a:srgbClr val="002060"/>
                </a:solidFill>
                <a:latin typeface="Calibri" panose="020F0502020204030204" pitchFamily="34" charset="0"/>
                <a:cs typeface="Calibri" panose="020F0502020204030204" pitchFamily="34" charset="0"/>
              </a:rPr>
              <a:t> during blood draws (</a:t>
            </a:r>
            <a:r>
              <a:rPr lang="en-US" sz="1600" b="0" i="1" dirty="0">
                <a:solidFill>
                  <a:srgbClr val="002060"/>
                </a:solidFill>
                <a:latin typeface="Calibri" panose="020F0502020204030204" pitchFamily="34" charset="0"/>
                <a:cs typeface="Calibri" panose="020F0502020204030204" pitchFamily="34" charset="0"/>
              </a:rPr>
              <a:t>expert opinion</a:t>
            </a:r>
            <a:r>
              <a:rPr lang="en-US" sz="1600" b="0" dirty="0">
                <a:solidFill>
                  <a:srgbClr val="002060"/>
                </a:solidFill>
                <a:latin typeface="Calibri" panose="020F0502020204030204" pitchFamily="34" charset="0"/>
                <a:cs typeface="Calibri" panose="020F0502020204030204" pitchFamily="34" charset="0"/>
              </a:rPr>
              <a:t>).</a:t>
            </a:r>
          </a:p>
          <a:p>
            <a:pPr lvl="0"/>
            <a:endParaRPr lang="nl-NL" sz="1600" b="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b="0" dirty="0">
                <a:solidFill>
                  <a:srgbClr val="002060"/>
                </a:solidFill>
                <a:latin typeface="Calibri" panose="020F0502020204030204" pitchFamily="34" charset="0"/>
                <a:cs typeface="Calibri" panose="020F0502020204030204" pitchFamily="34" charset="0"/>
              </a:rPr>
              <a:t>CAYA cancer survivors might be </a:t>
            </a:r>
            <a:r>
              <a:rPr lang="en-US" sz="1600" b="0" u="sng" dirty="0">
                <a:solidFill>
                  <a:srgbClr val="002060"/>
                </a:solidFill>
                <a:latin typeface="Calibri" panose="020F0502020204030204" pitchFamily="34" charset="0"/>
                <a:cs typeface="Calibri" panose="020F0502020204030204" pitchFamily="34" charset="0"/>
              </a:rPr>
              <a:t>falsely reassured </a:t>
            </a:r>
            <a:r>
              <a:rPr lang="en-US" sz="1600" b="0" dirty="0">
                <a:solidFill>
                  <a:srgbClr val="002060"/>
                </a:solidFill>
                <a:latin typeface="Calibri" panose="020F0502020204030204" pitchFamily="34" charset="0"/>
                <a:cs typeface="Calibri" panose="020F0502020204030204" pitchFamily="34" charset="0"/>
              </a:rPr>
              <a:t>that they do not have an increased kidney dysfunction risk when their kidney function test is normal (</a:t>
            </a:r>
            <a:r>
              <a:rPr lang="en-US" sz="1600" b="0" i="1" dirty="0">
                <a:solidFill>
                  <a:srgbClr val="002060"/>
                </a:solidFill>
                <a:latin typeface="Calibri" panose="020F0502020204030204" pitchFamily="34" charset="0"/>
                <a:cs typeface="Calibri" panose="020F0502020204030204" pitchFamily="34" charset="0"/>
              </a:rPr>
              <a:t>expert opinion</a:t>
            </a:r>
            <a:r>
              <a:rPr lang="en-US" sz="1600" b="0" dirty="0">
                <a:solidFill>
                  <a:srgbClr val="002060"/>
                </a:solidFill>
                <a:latin typeface="Calibri" panose="020F0502020204030204" pitchFamily="34" charset="0"/>
                <a:cs typeface="Calibri" panose="020F0502020204030204" pitchFamily="34" charset="0"/>
              </a:rPr>
              <a:t>).</a:t>
            </a:r>
            <a:endParaRPr lang="nl-NL" sz="1600" b="0" dirty="0">
              <a:solidFill>
                <a:srgbClr val="002060"/>
              </a:solidFill>
              <a:latin typeface="Calibri" panose="020F0502020204030204" pitchFamily="34" charset="0"/>
              <a:cs typeface="Calibri" panose="020F0502020204030204" pitchFamily="34" charset="0"/>
            </a:endParaRPr>
          </a:p>
          <a:p>
            <a:pPr>
              <a:lnSpc>
                <a:spcPct val="115000"/>
              </a:lnSpc>
              <a:spcAft>
                <a:spcPts val="0"/>
              </a:spcAft>
              <a:tabLst>
                <a:tab pos="540385" algn="l"/>
              </a:tabLst>
            </a:pPr>
            <a:endParaRPr lang="en-US" sz="1200" dirty="0">
              <a:solidFill>
                <a:srgbClr val="091C5A"/>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289879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335360" y="260351"/>
            <a:ext cx="1152128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Scope</a:t>
            </a:r>
          </a:p>
        </p:txBody>
      </p:sp>
      <p:sp>
        <p:nvSpPr>
          <p:cNvPr id="2" name="Rechthoek 1"/>
          <p:cNvSpPr/>
          <p:nvPr/>
        </p:nvSpPr>
        <p:spPr>
          <a:xfrm>
            <a:off x="335360" y="2181051"/>
            <a:ext cx="11521279" cy="34163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Target population</a:t>
            </a:r>
            <a:endPar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Childhood, adolescent and young adult cancer survivors treated for cancer up to age ≤25 years and ≥2 years post-treatment who were previously treated with anthracycline chemotherapy and/or chest-directed radiotherapy (RT) where the heart was in the RT field.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Outcomes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Asymptomatic</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cardiomyopaty</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asymptomatic</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left</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ventricular</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dysfunction</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Symptomatic</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cardiomyopathy</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symptomatic</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heart</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failure)</a:t>
            </a:r>
          </a:p>
        </p:txBody>
      </p:sp>
    </p:spTree>
    <p:extLst>
      <p:ext uri="{BB962C8B-B14F-4D97-AF65-F5344CB8AC3E}">
        <p14:creationId xmlns:p14="http://schemas.microsoft.com/office/powerpoint/2010/main" val="929277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335360" y="2276872"/>
            <a:ext cx="11449272"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Conclusions</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of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294242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40F95F8-D961-45BE-9029-D9B38BBB82D2}"/>
              </a:ext>
            </a:extLst>
          </p:cNvPr>
          <p:cNvGraphicFramePr>
            <a:graphicFrameLocks noGrp="1"/>
          </p:cNvGraphicFramePr>
          <p:nvPr/>
        </p:nvGraphicFramePr>
        <p:xfrm>
          <a:off x="299356" y="527187"/>
          <a:ext cx="11593288" cy="5527802"/>
        </p:xfrm>
        <a:graphic>
          <a:graphicData uri="http://schemas.openxmlformats.org/drawingml/2006/table">
            <a:tbl>
              <a:tblPr bandRow="1"/>
              <a:tblGrid>
                <a:gridCol w="4205715">
                  <a:extLst>
                    <a:ext uri="{9D8B030D-6E8A-4147-A177-3AD203B41FA5}">
                      <a16:colId xmlns:a16="http://schemas.microsoft.com/office/drawing/2014/main" val="2021220723"/>
                    </a:ext>
                  </a:extLst>
                </a:gridCol>
                <a:gridCol w="3812945">
                  <a:extLst>
                    <a:ext uri="{9D8B030D-6E8A-4147-A177-3AD203B41FA5}">
                      <a16:colId xmlns:a16="http://schemas.microsoft.com/office/drawing/2014/main" val="582292174"/>
                    </a:ext>
                  </a:extLst>
                </a:gridCol>
                <a:gridCol w="3574628">
                  <a:extLst>
                    <a:ext uri="{9D8B030D-6E8A-4147-A177-3AD203B41FA5}">
                      <a16:colId xmlns:a16="http://schemas.microsoft.com/office/drawing/2014/main" val="3970743479"/>
                    </a:ext>
                  </a:extLst>
                </a:gridCol>
              </a:tblGrid>
              <a:tr h="28584">
                <a:tc gridSpan="3">
                  <a:txBody>
                    <a:bodyPr/>
                    <a:lstStyle/>
                    <a:p>
                      <a:pPr marL="0" marR="0">
                        <a:lnSpc>
                          <a:spcPct val="107000"/>
                        </a:lnSpc>
                        <a:spcBef>
                          <a:spcPts val="0"/>
                        </a:spcBef>
                        <a:spcAft>
                          <a:spcPts val="0"/>
                        </a:spcAft>
                      </a:pPr>
                      <a:r>
                        <a:rPr lang="en-US" sz="12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Who needs cardiomyopathy surveillance?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6636453"/>
                  </a:ext>
                </a:extLst>
              </a:tr>
              <a:tr h="0">
                <a:tc gridSpan="3">
                  <a:txBody>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 factors for symptomatic heart failure (HF) and asymptomatic left ventricular dysfunction (ALVD) in CAYA</a:t>
                      </a:r>
                      <a:r>
                        <a:rPr lang="en-US" sz="1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cancer survivors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4050922"/>
                  </a:ext>
                </a:extLst>
              </a:tr>
              <a:tr h="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Symptomatic HF (range of RR/HR/OR)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ALVD (range of RR/HR/OR)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000179"/>
                  </a:ext>
                </a:extLst>
              </a:tr>
              <a:tr h="0">
                <a:tc>
                  <a:txBody>
                    <a:bodyPr/>
                    <a:lstStyle/>
                    <a:p>
                      <a:pPr marL="0" marR="0">
                        <a:lnSpc>
                          <a:spcPct val="107000"/>
                        </a:lnSpc>
                        <a:spcBef>
                          <a:spcPts val="0"/>
                        </a:spcBef>
                        <a:spcAft>
                          <a:spcPts val="0"/>
                        </a:spcAft>
                      </a:pPr>
                      <a:r>
                        <a:rPr lang="en-US"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Treatment factors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679827"/>
                  </a:ext>
                </a:extLst>
              </a:tr>
              <a:tr h="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Higher anthracycline dose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5-18,32,35-38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1-4,19-31,33,39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198921"/>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1-99 mg/m</a:t>
                      </a:r>
                      <a:r>
                        <a:rPr lang="en-US" sz="1200" i="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6,11,13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LVEF =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26,39</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GLS </a:t>
                      </a: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1·4-fold</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854573"/>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100-249 mg/m</a:t>
                      </a:r>
                      <a:r>
                        <a:rPr lang="en-US" sz="1200" i="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3·7 to 3·9-fold</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6,13</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541146"/>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100-299 mg/m</a:t>
                      </a:r>
                      <a:r>
                        <a:rPr lang="en-US" sz="1200" i="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LVEF </a:t>
                      </a: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 to 3·8-fold</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6,39</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GLS =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50671"/>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a:solidFill>
                            <a:srgbClr val="000000"/>
                          </a:solidFill>
                          <a:effectLst/>
                          <a:latin typeface="Times New Roman" panose="02020603050405020304" pitchFamily="18" charset="0"/>
                          <a:ea typeface="Noto Sans Symbols"/>
                          <a:cs typeface="Times New Roman" panose="02020603050405020304" pitchFamily="18" charset="0"/>
                        </a:rPr>
                        <a:t>≥</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 mg/m</a:t>
                      </a:r>
                      <a:r>
                        <a:rPr lang="en-US" sz="1200" i="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5·2 to 94·0-fold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5,6,8,9,11,13,15,35,36,38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501824"/>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a:solidFill>
                            <a:srgbClr val="000000"/>
                          </a:solidFill>
                          <a:effectLst/>
                          <a:latin typeface="Times New Roman" panose="02020603050405020304" pitchFamily="18" charset="0"/>
                          <a:ea typeface="Noto Sans Symbols"/>
                          <a:cs typeface="Times New Roman" panose="02020603050405020304" pitchFamily="18" charset="0"/>
                        </a:rPr>
                        <a:t>≥</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300 mg/m</a:t>
                      </a:r>
                      <a:r>
                        <a:rPr lang="en-US" sz="1200" i="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LVEF </a:t>
                      </a: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 to 12·8-fold</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6,39</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GLS </a:t>
                      </a: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1·7-fold</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570317"/>
                  </a:ext>
                </a:extLst>
              </a:tr>
              <a:tr h="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Higher chest RT dose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5-9,11,12,15,17,18,35,36,40-42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21,22,25-27,30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793153"/>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1-14 Gray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5,6,8,9,11,15,17,36,42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thresholds can be defined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687703"/>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15-30/34 Gray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 to 6·1-fold</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5,6,8,9,11,15,35,36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thresholds can be defined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164964"/>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a:solidFill>
                            <a:srgbClr val="000000"/>
                          </a:solidFill>
                          <a:effectLst/>
                          <a:latin typeface="Times New Roman" panose="02020603050405020304" pitchFamily="18" charset="0"/>
                          <a:ea typeface="Noto Sans Symbols"/>
                          <a:cs typeface="Times New Roman" panose="02020603050405020304" pitchFamily="18" charset="0"/>
                        </a:rPr>
                        <a:t>≥</a:t>
                      </a: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30/35 Gray vs none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3·5 to 19·7-fold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5,6,8,9,11,15,35,36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thresholds can be defined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448121"/>
                  </a:ext>
                </a:extLst>
              </a:tr>
              <a:tr h="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Larger volume of the heart exposed to RT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9,36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49162"/>
                  </a:ext>
                </a:extLst>
              </a:tr>
              <a:tr h="50128">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Anthracyclines + chest RT vs treatment with either alone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7,9,12,17,35,36,43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38975"/>
                  </a:ext>
                </a:extLst>
              </a:tr>
              <a:tr h="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Interaction of female sex with anthracycline dose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VERY LOW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345673"/>
                  </a:ext>
                </a:extLst>
              </a:tr>
              <a:tr h="50128">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Interaction of younger age at diagnosis with anthracycline dose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029010"/>
                  </a:ext>
                </a:extLst>
              </a:tr>
              <a:tr h="50128">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Interaction of sex and age at diagnosis with chest RT dose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18099"/>
                  </a:ext>
                </a:extLst>
              </a:tr>
              <a:tr h="0">
                <a:tc>
                  <a:txBody>
                    <a:bodyPr/>
                    <a:lstStyle/>
                    <a:p>
                      <a:pPr marL="0" marR="0">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Relative potency of anthracycline analogues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 </a:t>
                      </a:r>
                      <a:r>
                        <a:rPr lang="en-US" sz="12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073675"/>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Daunorubicin vs doxorubicin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0·5 to 0·6-fold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057339"/>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Epirubicin vs doxorubicin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0·8-fold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06156"/>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Mitoxantrone vs doxorubicin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 to 13·8-fold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85382"/>
                  </a:ext>
                </a:extLst>
              </a:tr>
              <a:tr h="0">
                <a:tc>
                  <a:txBody>
                    <a:bodyPr/>
                    <a:lstStyle/>
                    <a:p>
                      <a:pPr marL="0" marR="0">
                        <a:lnSpc>
                          <a:spcPct val="107000"/>
                        </a:lnSpc>
                        <a:spcBef>
                          <a:spcPts val="0"/>
                        </a:spcBef>
                        <a:spcAft>
                          <a:spcPts val="0"/>
                        </a:spcAft>
                      </a:pPr>
                      <a:r>
                        <a:rPr lang="en-US" sz="1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Idarubicin vs doxorubicin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Unclear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3389782"/>
                  </a:ext>
                </a:extLst>
              </a:tr>
              <a:tr h="153879">
                <a:tc>
                  <a:txBody>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Dexrazoxane (from IGHG dexrazoxane guideline)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Children RCTs:</a:t>
                      </a:r>
                      <a:r>
                        <a:rPr lang="en-US" sz="1200">
                          <a:solidFill>
                            <a:srgbClr val="000000"/>
                          </a:solidFill>
                          <a:effectLst/>
                          <a:latin typeface="Apple Color Emoji"/>
                          <a:ea typeface="Cambria Math" panose="02040503050406030204" pitchFamily="18" charset="0"/>
                          <a:cs typeface="Apple Color Emoji"/>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pooled RR 0·20 (95% CI 0·01-4·19), not significant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(3 pediatric RCTs)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Adult RCTs:</a:t>
                      </a:r>
                      <a:r>
                        <a:rPr lang="en-US" sz="1200">
                          <a:solidFill>
                            <a:srgbClr val="000000"/>
                          </a:solidFill>
                          <a:effectLst/>
                          <a:latin typeface="Apple Color Emoji"/>
                          <a:ea typeface="Cambria Math" panose="02040503050406030204" pitchFamily="18" charset="0"/>
                          <a:cs typeface="Apple Color Emoji"/>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pooled RR 0·22 (95% CI 0·11-0·43),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 </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(7 adult RCTs)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Children RCT:</a:t>
                      </a:r>
                      <a:r>
                        <a:rPr lang="en-US" sz="1200">
                          <a:solidFill>
                            <a:srgbClr val="000000"/>
                          </a:solidFill>
                          <a:effectLst/>
                          <a:latin typeface="Apple Color Emoji"/>
                          <a:ea typeface="Cambria Math" panose="02040503050406030204" pitchFamily="18" charset="0"/>
                          <a:cs typeface="Apple Color Emoji"/>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HF and ALVD combined: RR 0·33 (95% CI 0·13-0·85)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(1 pediatric RCT)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Adult RCTs:</a:t>
                      </a:r>
                      <a:r>
                        <a:rPr lang="en-US" sz="1200">
                          <a:solidFill>
                            <a:srgbClr val="000000"/>
                          </a:solidFill>
                          <a:effectLst/>
                          <a:latin typeface="Apple Color Emoji"/>
                          <a:ea typeface="Cambria Math" panose="02040503050406030204" pitchFamily="18" charset="0"/>
                          <a:cs typeface="Apple Color Emoji"/>
                        </a:rPr>
                        <a:t>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HF and ALVD combined: RR 0·37 (95% CI 0·24-0·56) </a:t>
                      </a:r>
                      <a:r>
                        <a:rPr lang="en-US" sz="12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 (3 adult RCTs)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293582"/>
                  </a:ext>
                </a:extLst>
              </a:tr>
              <a:tr h="0">
                <a:tc>
                  <a:txBody>
                    <a:bodyPr/>
                    <a:lstStyle/>
                    <a:p>
                      <a:pPr marL="0" marR="0">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New childhood cancer treatments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038789"/>
                  </a:ext>
                </a:extLst>
              </a:tr>
            </a:tbl>
          </a:graphicData>
        </a:graphic>
      </p:graphicFrame>
    </p:spTree>
    <p:extLst>
      <p:ext uri="{BB962C8B-B14F-4D97-AF65-F5344CB8AC3E}">
        <p14:creationId xmlns:p14="http://schemas.microsoft.com/office/powerpoint/2010/main" val="26884463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40F95F8-D961-45BE-9029-D9B38BBB82D2}"/>
              </a:ext>
            </a:extLst>
          </p:cNvPr>
          <p:cNvGraphicFramePr>
            <a:graphicFrameLocks noGrp="1"/>
          </p:cNvGraphicFramePr>
          <p:nvPr/>
        </p:nvGraphicFramePr>
        <p:xfrm>
          <a:off x="191344" y="87661"/>
          <a:ext cx="11593288" cy="7076769"/>
        </p:xfrm>
        <a:graphic>
          <a:graphicData uri="http://schemas.openxmlformats.org/drawingml/2006/table">
            <a:tbl>
              <a:tblPr bandRow="1"/>
              <a:tblGrid>
                <a:gridCol w="4205715">
                  <a:extLst>
                    <a:ext uri="{9D8B030D-6E8A-4147-A177-3AD203B41FA5}">
                      <a16:colId xmlns:a16="http://schemas.microsoft.com/office/drawing/2014/main" val="2021220723"/>
                    </a:ext>
                  </a:extLst>
                </a:gridCol>
                <a:gridCol w="3812945">
                  <a:extLst>
                    <a:ext uri="{9D8B030D-6E8A-4147-A177-3AD203B41FA5}">
                      <a16:colId xmlns:a16="http://schemas.microsoft.com/office/drawing/2014/main" val="582292174"/>
                    </a:ext>
                  </a:extLst>
                </a:gridCol>
                <a:gridCol w="1827033">
                  <a:extLst>
                    <a:ext uri="{9D8B030D-6E8A-4147-A177-3AD203B41FA5}">
                      <a16:colId xmlns:a16="http://schemas.microsoft.com/office/drawing/2014/main" val="3970743479"/>
                    </a:ext>
                  </a:extLst>
                </a:gridCol>
                <a:gridCol w="1747595">
                  <a:extLst>
                    <a:ext uri="{9D8B030D-6E8A-4147-A177-3AD203B41FA5}">
                      <a16:colId xmlns:a16="http://schemas.microsoft.com/office/drawing/2014/main" val="975745455"/>
                    </a:ext>
                  </a:extLst>
                </a:gridCol>
              </a:tblGrid>
              <a:tr h="28584">
                <a:tc gridSpan="4">
                  <a:txBody>
                    <a:bodyPr/>
                    <a:lstStyle/>
                    <a:p>
                      <a:pPr marL="0" marR="0">
                        <a:lnSpc>
                          <a:spcPct val="107000"/>
                        </a:lnSpc>
                        <a:spcBef>
                          <a:spcPts val="0"/>
                        </a:spcBef>
                        <a:spcAft>
                          <a:spcPts val="0"/>
                        </a:spcAft>
                      </a:pP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Who needs cardiomyopathy surveillance?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6636453"/>
                  </a:ext>
                </a:extLst>
              </a:tr>
              <a:tr h="0">
                <a:tc>
                  <a:txBody>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Host factors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28570043"/>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Female sex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 </a:t>
                      </a:r>
                      <a:r>
                        <a:rPr lang="en-US" sz="1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1-4,19-31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03105789"/>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Younger age at diagnosis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6-8,10-13,15-17,32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1-4,19-21,23,25-31,33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03664014"/>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Pregnancy, no previous cardiomyopathy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Incidence 0·24% (95% CI 0-0·81%)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4811614"/>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Pregnancy, previous cardiomyopathy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Incidence 28% 95% (CI 15-44%)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 </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6887744"/>
                  </a:ext>
                </a:extLst>
              </a:tr>
              <a:tr h="0">
                <a:tc>
                  <a:txBody>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Traditional CVRF</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02059418"/>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Diabetes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5,6,11,14,36,37,43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20,25,26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20110327"/>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Dyslipidemia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5,6,11,14,43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25,26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6691493"/>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Obesity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11,36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20,25,26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81273939"/>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5,6,11,14,37,43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20,25,26</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77401838"/>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Smoking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mbria Math" panose="02040503050406030204" pitchFamily="18" charset="0"/>
                          <a:ea typeface="Cambria Math" panose="02040503050406030204" pitchFamily="18" charset="0"/>
                          <a:cs typeface="Cambria Math" panose="020405030504060302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9,36,43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1,20,25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26324534"/>
                  </a:ext>
                </a:extLst>
              </a:tr>
              <a:tr h="50128">
                <a:tc>
                  <a:txBody>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Genetic variants with moderate level of evidence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 size</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CPNDS level of evidence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PharmGKB</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 of evidence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952074"/>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RARG (retinoic acid receptor gamma) rs2229774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en-US" sz="14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4·1-7·0</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44,45</a:t>
                      </a:r>
                      <a:r>
                        <a:rPr lang="en-US" sz="14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(level 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353148"/>
                  </a:ext>
                </a:extLst>
              </a:tr>
              <a:tr h="0">
                <a:tc>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UGT1A6 (UDP-glucosyltransferase A1) rs17863783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t>
                      </a:r>
                      <a:r>
                        <a:rPr lang="en-US" sz="140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4·0-8·0</a:t>
                      </a:r>
                      <a:r>
                        <a:rPr lang="en-US"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45-47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Moderate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Unsupported (level 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476686"/>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Symptomatic HF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Asymptomatic LV dysfunction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43920522"/>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Anthracyclines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Median 4·3 months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68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79198092"/>
                  </a:ext>
                </a:extLst>
              </a:tr>
              <a:tr h="0">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hest RT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6573635"/>
                  </a:ext>
                </a:extLst>
              </a:tr>
              <a:tr h="5012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nthracyclines and chest RT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Range 0·1-35·7 years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12,16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Range 1-42 years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21,22,31,33,69,70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43947952"/>
                  </a:ext>
                </a:extLst>
              </a:tr>
              <a:tr h="0">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nthracyclines and dexrazoxane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18325454"/>
                  </a:ext>
                </a:extLst>
              </a:tr>
              <a:tr h="25756">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 of early changes </a:t>
                      </a:r>
                      <a:r>
                        <a:rPr lang="en-US" sz="1400">
                          <a:effectLst/>
                          <a:latin typeface="Times New Roman" panose="02020603050405020304" pitchFamily="18" charset="0"/>
                          <a:ea typeface="Calibri" panose="020F0502020204030204" pitchFamily="34" charset="0"/>
                          <a:cs typeface="Times New Roman" panose="02020603050405020304" pitchFamily="18" charset="0"/>
                        </a:rPr>
                        <a:t>on latency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200">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200">
                          <a:effectLst/>
                          <a:latin typeface="Cambria Math" panose="02040503050406030204" pitchFamily="18" charset="0"/>
                          <a:ea typeface="Cambria Math" panose="02040503050406030204" pitchFamily="18" charset="0"/>
                          <a:cs typeface="Cambria Math" panose="02040503050406030204" pitchFamily="18" charset="0"/>
                        </a:rPr>
                        <a:t>⊕⊖⊖⊖</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VERY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71</a:t>
                      </a: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70510199"/>
                  </a:ext>
                </a:extLst>
              </a:tr>
              <a:tr h="0">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Do early changes predict late changes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Apple Color Emoji"/>
                          <a:ea typeface="Cambria Math" panose="02040503050406030204" pitchFamily="18" charset="0"/>
                          <a:cs typeface="Apple Color Emoji"/>
                        </a:rPr>
                        <a:t>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31,70-73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47701073"/>
                  </a:ext>
                </a:extLst>
              </a:tr>
              <a:tr h="50128">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Difference in latency in low-, moderate-, and high-risk survivors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Decrease in age at onset of HF with higher anthracycline and/or chest-directed RT dose</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65,67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9568035"/>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Different anthracycline derivatives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58358378"/>
                  </a:ext>
                </a:extLst>
              </a:tr>
              <a:tr h="76066">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Does risk change over time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Cumulative incidences: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higher</a:t>
                      </a:r>
                      <a:r>
                        <a:rPr lang="en-US" sz="1400">
                          <a:effectLst/>
                          <a:latin typeface="Times New Roman" panose="02020603050405020304" pitchFamily="18" charset="0"/>
                          <a:ea typeface="Calibri" panose="020F0502020204030204" pitchFamily="34" charset="0"/>
                          <a:cs typeface="Times New Roman" panose="02020603050405020304" pitchFamily="18" charset="0"/>
                        </a:rPr>
                        <a:t> anthracycline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doses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5,6,8-11,15,16,36,37,46,65-68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at higher anthracycline doses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Plateaus at doses &lt;250 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VERY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33,66,69,74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08670811"/>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Genetic variants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54017681"/>
                  </a:ext>
                </a:extLst>
              </a:tr>
            </a:tbl>
          </a:graphicData>
        </a:graphic>
      </p:graphicFrame>
    </p:spTree>
    <p:extLst>
      <p:ext uri="{BB962C8B-B14F-4D97-AF65-F5344CB8AC3E}">
        <p14:creationId xmlns:p14="http://schemas.microsoft.com/office/powerpoint/2010/main" val="34351004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40F95F8-D961-45BE-9029-D9B38BBB82D2}"/>
              </a:ext>
            </a:extLst>
          </p:cNvPr>
          <p:cNvGraphicFramePr>
            <a:graphicFrameLocks noGrp="1"/>
          </p:cNvGraphicFramePr>
          <p:nvPr/>
        </p:nvGraphicFramePr>
        <p:xfrm>
          <a:off x="191344" y="260648"/>
          <a:ext cx="11593288" cy="6480497"/>
        </p:xfrm>
        <a:graphic>
          <a:graphicData uri="http://schemas.openxmlformats.org/drawingml/2006/table">
            <a:tbl>
              <a:tblPr bandRow="1"/>
              <a:tblGrid>
                <a:gridCol w="3816424">
                  <a:extLst>
                    <a:ext uri="{9D8B030D-6E8A-4147-A177-3AD203B41FA5}">
                      <a16:colId xmlns:a16="http://schemas.microsoft.com/office/drawing/2014/main" val="2021220723"/>
                    </a:ext>
                  </a:extLst>
                </a:gridCol>
                <a:gridCol w="5544616">
                  <a:extLst>
                    <a:ext uri="{9D8B030D-6E8A-4147-A177-3AD203B41FA5}">
                      <a16:colId xmlns:a16="http://schemas.microsoft.com/office/drawing/2014/main" val="582292174"/>
                    </a:ext>
                  </a:extLst>
                </a:gridCol>
                <a:gridCol w="2232248">
                  <a:extLst>
                    <a:ext uri="{9D8B030D-6E8A-4147-A177-3AD203B41FA5}">
                      <a16:colId xmlns:a16="http://schemas.microsoft.com/office/drawing/2014/main" val="3970743479"/>
                    </a:ext>
                  </a:extLst>
                </a:gridCol>
              </a:tblGrid>
              <a:tr h="0">
                <a:tc gridSpan="3">
                  <a:txBody>
                    <a:bodyPr/>
                    <a:lstStyle/>
                    <a:p>
                      <a:pPr marL="0" marR="0">
                        <a:lnSpc>
                          <a:spcPct val="107000"/>
                        </a:lnSpc>
                        <a:spcBef>
                          <a:spcPts val="0"/>
                        </a:spcBef>
                        <a:spcAft>
                          <a:spcPts val="0"/>
                        </a:spcAft>
                      </a:pPr>
                      <a:r>
                        <a:rPr lang="en-US" sz="11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What surveillance modality should be used?</a:t>
                      </a:r>
                      <a:endParaRPr lang="en-US" sz="11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2900591"/>
                  </a:ext>
                </a:extLst>
              </a:tr>
              <a:tr h="0">
                <a:tc gridSpan="3">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Agreement between modalities and diagnostic values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2796457"/>
                  </a:ext>
                </a:extLst>
              </a:tr>
              <a:tr h="0">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Outcome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793718"/>
                  </a:ext>
                </a:extLst>
              </a:tr>
              <a:tr h="50128">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Agreement M-mode echocardiography and cardiac magnetic resonance imaging (CMR) LVEF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Mean difference 3·1% to 5·5% lower for CMR (1·96SD range: 12·3-25·2%)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459317"/>
                  </a:ext>
                </a:extLst>
              </a:tr>
              <a:tr h="50128">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Agreement 2D echocardiography and CMR LVEF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Mean difference 1·8% to 5·4% lower for CMR (1·96SD range: 10·8-13·8%)</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004728"/>
                  </a:ext>
                </a:extLst>
              </a:tr>
              <a:tr h="50128">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Agreement 3D echocardiography and CMR LVEF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Mean difference 1·1% higher for CMR to 7% lower for CMR (1·96SD range: 10·4-12·9%)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787784"/>
                  </a:ext>
                </a:extLst>
              </a:tr>
              <a:tr h="335443">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Agreement 2D and 3D echocardiography LVEF</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No studies in CAYA cancer survivors.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u="sng" dirty="0">
                          <a:effectLst/>
                          <a:latin typeface="Times New Roman" panose="02020603050405020304" pitchFamily="18" charset="0"/>
                          <a:ea typeface="Calibri" panose="020F0502020204030204" pitchFamily="34" charset="0"/>
                          <a:cs typeface="Times New Roman" panose="02020603050405020304" pitchFamily="18" charset="0"/>
                        </a:rPr>
                        <a:t>Evidence in the general population</a:t>
                      </a:r>
                      <a:r>
                        <a:rPr lang="en-US" sz="1100" u="sng" baseline="30000" dirty="0">
                          <a:effectLst/>
                          <a:latin typeface="Times New Roman" panose="02020603050405020304" pitchFamily="18" charset="0"/>
                          <a:ea typeface="Calibri" panose="020F0502020204030204" pitchFamily="34" charset="0"/>
                          <a:cs typeface="Times New Roman" panose="02020603050405020304" pitchFamily="18" charset="0"/>
                        </a:rPr>
                        <a:t>51,52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Bland Altman analysis: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-2D echocardiography - CMR LVEF: mean pooled difference/bias 0·1%, 2SD 13·9%</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-3D echocardiography - CMR LVEF: mean pooled difference/bias 0·0%, 2SD 9·2%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-Difference in bias of 2D and 3D LVEF compared to CMR was not statistically significant (p=0·42)</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-Difference in variance of 2D and 3D LVEF compared to CMR was statistically significant (p&lt;0·001)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 graded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361363"/>
                  </a:ext>
                </a:extLst>
              </a:tr>
              <a:tr h="361381">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What is the recommended modality to measure LV systolic function and what are the thresholds for abnormal?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No studies in CAYA cancer survivors.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u="sng">
                          <a:effectLst/>
                          <a:latin typeface="Times New Roman" panose="02020603050405020304" pitchFamily="18" charset="0"/>
                          <a:ea typeface="Calibri" panose="020F0502020204030204" pitchFamily="34" charset="0"/>
                          <a:cs typeface="Times New Roman" panose="02020603050405020304" pitchFamily="18" charset="0"/>
                        </a:rPr>
                        <a:t>Evidence in the general population</a:t>
                      </a:r>
                      <a:r>
                        <a:rPr lang="en-US" sz="1100" u="sng" baseline="30000">
                          <a:effectLst/>
                          <a:latin typeface="Times New Roman" panose="02020603050405020304" pitchFamily="18" charset="0"/>
                          <a:ea typeface="Calibri" panose="020F0502020204030204" pitchFamily="34" charset="0"/>
                          <a:cs typeface="Times New Roman" panose="02020603050405020304" pitchFamily="18" charset="0"/>
                        </a:rPr>
                        <a:t>52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-LV systolic function should be assessed with 2D or 3D echocardiography by calculating LVEF from EDV and ESV.</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-EDV and ESV should be assessed on 2D echocardiography using the biplane method. In laboratories with experience in 3D echocardiography, 3D measurement and reporting of LV volumes is recommended when feasible depending on image quality.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-LVEFs of &lt;52% for men and &lt;54% for women are suggestive of abnormal LV systolic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Not graded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910820"/>
                  </a:ext>
                </a:extLst>
              </a:tr>
              <a:tr h="127941">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N-terminal pro B-type natriuretic peptide (NT-proBNP) as compared to echocardiography or CMR</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sensitivity (8%-100%). When one study that did not report the NT-proBNP cut-off for abnormal is excluded the sensitivity is very low (ranging from 8%-32%).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 specificity (81%-100%)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28,49,53-61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013193"/>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Atrial natriuretic peptide or brain natriuretic peptide as compared to echocardiography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Moderate sensitivity (63%), high specificity (96%)</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024734"/>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Troponin T and I as compared to echocardiography or CMR</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sensitivity (0-50%), high specificity (91-100%)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49,53-58,61,63,64</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539893"/>
                  </a:ext>
                </a:extLst>
              </a:tr>
              <a:tr h="102004">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Exercise stress echocardiography compared to diastolic function assessment by echocardiography for detecting asymptomatic restrictive cardiomyopathy in CAYA cancer survivors treated with cardiac RT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Unknown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868864"/>
                  </a:ext>
                </a:extLst>
              </a:tr>
              <a:tr h="50128">
                <a:tc gridSpan="2">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Unknown if risk stratification methods, such as risk groups defined by the IGHG, can be used to guide preventive treatments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480926"/>
                  </a:ext>
                </a:extLst>
              </a:tr>
            </a:tbl>
          </a:graphicData>
        </a:graphic>
      </p:graphicFrame>
    </p:spTree>
    <p:extLst>
      <p:ext uri="{BB962C8B-B14F-4D97-AF65-F5344CB8AC3E}">
        <p14:creationId xmlns:p14="http://schemas.microsoft.com/office/powerpoint/2010/main" val="28882989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40F95F8-D961-45BE-9029-D9B38BBB82D2}"/>
              </a:ext>
            </a:extLst>
          </p:cNvPr>
          <p:cNvGraphicFramePr>
            <a:graphicFrameLocks noGrp="1"/>
          </p:cNvGraphicFramePr>
          <p:nvPr/>
        </p:nvGraphicFramePr>
        <p:xfrm>
          <a:off x="191344" y="163542"/>
          <a:ext cx="11593288" cy="6620199"/>
        </p:xfrm>
        <a:graphic>
          <a:graphicData uri="http://schemas.openxmlformats.org/drawingml/2006/table">
            <a:tbl>
              <a:tblPr bandRow="1"/>
              <a:tblGrid>
                <a:gridCol w="4205715">
                  <a:extLst>
                    <a:ext uri="{9D8B030D-6E8A-4147-A177-3AD203B41FA5}">
                      <a16:colId xmlns:a16="http://schemas.microsoft.com/office/drawing/2014/main" val="2021220723"/>
                    </a:ext>
                  </a:extLst>
                </a:gridCol>
                <a:gridCol w="3812945">
                  <a:extLst>
                    <a:ext uri="{9D8B030D-6E8A-4147-A177-3AD203B41FA5}">
                      <a16:colId xmlns:a16="http://schemas.microsoft.com/office/drawing/2014/main" val="582292174"/>
                    </a:ext>
                  </a:extLst>
                </a:gridCol>
                <a:gridCol w="3574628">
                  <a:extLst>
                    <a:ext uri="{9D8B030D-6E8A-4147-A177-3AD203B41FA5}">
                      <a16:colId xmlns:a16="http://schemas.microsoft.com/office/drawing/2014/main" val="3970743479"/>
                    </a:ext>
                  </a:extLst>
                </a:gridCol>
              </a:tblGrid>
              <a:tr h="0">
                <a:tc gridSpan="3">
                  <a:txBody>
                    <a:bodyPr/>
                    <a:lstStyle/>
                    <a:p>
                      <a:pPr marL="0" marR="0" algn="just">
                        <a:lnSpc>
                          <a:spcPct val="107000"/>
                        </a:lnSpc>
                        <a:spcBef>
                          <a:spcPts val="0"/>
                        </a:spcBef>
                        <a:spcAft>
                          <a:spcPts val="0"/>
                        </a:spcAft>
                      </a:pPr>
                      <a:r>
                        <a:rPr lang="en-US" sz="14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At what frequency should cardiomyopathy surveillance be performed?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5381296"/>
                  </a:ext>
                </a:extLst>
              </a:tr>
              <a:tr h="0">
                <a:tc gridSpan="3">
                  <a:txBody>
                    <a:bodyPr/>
                    <a:lstStyle/>
                    <a:p>
                      <a:pPr marL="0" marR="0" algn="just">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Latency to onset of and risk over time for asymptomatic/symptomatic cardiomyopathy in CAYA cancer survivors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7913305"/>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Symptomatic HF</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Asymptomatic LV dysfunction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920522"/>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Anthracyclines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Median 4·3 months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68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198092"/>
                  </a:ext>
                </a:extLst>
              </a:tr>
              <a:tr h="0">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hest RT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73635"/>
                  </a:ext>
                </a:extLst>
              </a:tr>
              <a:tr h="50128">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nthracyclines and chest RT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Range 0·1-35·7 years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12,16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Range 1-42 years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21,22,31,33,69,70</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3947952"/>
                  </a:ext>
                </a:extLst>
              </a:tr>
              <a:tr h="0">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nthracyclines and dexrazoxane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325454"/>
                  </a:ext>
                </a:extLst>
              </a:tr>
              <a:tr h="25756">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Impact of early changes </a:t>
                      </a:r>
                      <a:r>
                        <a:rPr lang="en-US" sz="1400">
                          <a:effectLst/>
                          <a:latin typeface="Times New Roman" panose="02020603050405020304" pitchFamily="18" charset="0"/>
                          <a:ea typeface="Calibri" panose="020F0502020204030204" pitchFamily="34" charset="0"/>
                          <a:cs typeface="Times New Roman" panose="02020603050405020304" pitchFamily="18" charset="0"/>
                        </a:rPr>
                        <a:t>on latency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200">
                          <a:effectLst/>
                          <a:latin typeface="Cambria Math" panose="02040503050406030204" pitchFamily="18" charset="0"/>
                          <a:ea typeface="Cambria Math" panose="02040503050406030204" pitchFamily="18" charset="0"/>
                          <a:cs typeface="Cambria Math" panose="02040503050406030204" pitchFamily="18" charset="0"/>
                        </a:rPr>
                        <a:t>⊕⊖⊖⊖</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VERY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71</a:t>
                      </a: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0510199"/>
                  </a:ext>
                </a:extLst>
              </a:tr>
              <a:tr h="0">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Do early changes predict late changes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Apple Color Emoji"/>
                          <a:ea typeface="Cambria Math" panose="02040503050406030204" pitchFamily="18" charset="0"/>
                          <a:cs typeface="Apple Color Emoji"/>
                        </a:rPr>
                        <a:t>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31,70-73</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701073"/>
                  </a:ext>
                </a:extLst>
              </a:tr>
              <a:tr h="50128">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Difference in latency in low-, moderate-, and high-risk survivors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Decrease in age at onset of HF with higher anthracycline and/or chest-directed RT dose</a:t>
                      </a: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65,67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39568035"/>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Different anthracycline derivatives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358378"/>
                  </a:ext>
                </a:extLst>
              </a:tr>
              <a:tr h="76066">
                <a:tc>
                  <a:txBody>
                    <a:bodyPr/>
                    <a:lstStyle/>
                    <a:p>
                      <a:pPr marL="0" marR="0">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Does risk change over time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Cumulative incidences: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higher</a:t>
                      </a:r>
                      <a:r>
                        <a:rPr lang="en-US" sz="1400">
                          <a:effectLst/>
                          <a:latin typeface="Times New Roman" panose="02020603050405020304" pitchFamily="18" charset="0"/>
                          <a:ea typeface="Calibri" panose="020F0502020204030204" pitchFamily="34" charset="0"/>
                          <a:cs typeface="Times New Roman" panose="02020603050405020304" pitchFamily="18" charset="0"/>
                        </a:rPr>
                        <a:t> anthracycline </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doses </a:t>
                      </a: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5,6,8-11,15,16,36,37,46,65-68</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mbria Math" panose="02040503050406030204" pitchFamily="18" charset="0"/>
                          <a:cs typeface="Times New Roman" panose="02020603050405020304" pitchFamily="18" charset="0"/>
                        </a:rPr>
                        <a:t> </a:t>
                      </a:r>
                      <a:r>
                        <a:rPr lang="en-US" sz="1400">
                          <a:effectLst/>
                          <a:latin typeface="Times New Roman" panose="02020603050405020304" pitchFamily="18" charset="0"/>
                          <a:ea typeface="Calibri" panose="020F0502020204030204" pitchFamily="34" charset="0"/>
                          <a:cs typeface="Times New Roman" panose="02020603050405020304" pitchFamily="18" charset="0"/>
                        </a:rPr>
                        <a:t>at higher anthracycline doses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Plateaus at doses &lt;250 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a:effectLst/>
                          <a:latin typeface="Cambria Math" panose="02040503050406030204" pitchFamily="18" charset="0"/>
                          <a:ea typeface="Cambria Math" panose="02040503050406030204" pitchFamily="18" charset="0"/>
                          <a:cs typeface="Cambria Math" panose="02040503050406030204" pitchFamily="18" charset="0"/>
                        </a:rPr>
                        <a:t>⊕⊖⊖⊖</a:t>
                      </a:r>
                      <a:r>
                        <a:rPr lang="en-US" sz="1400">
                          <a:effectLst/>
                          <a:latin typeface="Times New Roman" panose="02020603050405020304" pitchFamily="18" charset="0"/>
                          <a:ea typeface="Calibri" panose="020F0502020204030204" pitchFamily="34" charset="0"/>
                          <a:cs typeface="Times New Roman" panose="02020603050405020304" pitchFamily="18" charset="0"/>
                        </a:rPr>
                        <a:t> VERY LOW</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33,66,69,74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670811"/>
                  </a:ext>
                </a:extLst>
              </a:tr>
              <a:tr h="0">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Genetic variants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017681"/>
                  </a:ext>
                </a:extLst>
              </a:tr>
              <a:tr h="0">
                <a:tc gridSpan="3">
                  <a:txBody>
                    <a:bodyPr/>
                    <a:lstStyle/>
                    <a:p>
                      <a:pPr marL="0" marR="0">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Cost-benefit ratio of surveillance strategies (including frequencies) in CAYA cancer survivors in different risk groups for cardiomyopathy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6152986"/>
                  </a:ext>
                </a:extLst>
              </a:tr>
              <a:tr h="0">
                <a:tc gridSpan="2">
                  <a:txBody>
                    <a:bodyPr/>
                    <a:lstStyle/>
                    <a:p>
                      <a:pPr marL="0" marR="0">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226627"/>
                  </a:ext>
                </a:extLst>
              </a:tr>
              <a:tr h="50128">
                <a:tc gridSpan="2">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Echo surveillance is not cost-effective in low-risk CAYA cancer survivors treated with anthracyclines &lt;100 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and/or chest-RT &lt;15 Gray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4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90929"/>
                  </a:ext>
                </a:extLst>
              </a:tr>
              <a:tr h="50128">
                <a:tc gridSpan="2">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Echo surveillance may be cost-effective at 5-year intervals in moderate-risk CAYA cancer survivors treated with anthracyclines 100-249 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chest-RT 15-34 Gray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4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785898"/>
                  </a:ext>
                </a:extLst>
              </a:tr>
              <a:tr h="50128">
                <a:tc gridSpan="2">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Echo surveillance is cost-effective at 2-year intervals in high-risk CAYA cancer survivors treated with anthracyclines </a:t>
                      </a:r>
                      <a:r>
                        <a:rPr lang="en-US" sz="1400">
                          <a:solidFill>
                            <a:srgbClr val="000000"/>
                          </a:solidFill>
                          <a:effectLst/>
                          <a:latin typeface="Times New Roman" panose="02020603050405020304" pitchFamily="18" charset="0"/>
                          <a:ea typeface="Noto Sans Symbols"/>
                          <a:cs typeface="Times New Roman" panose="020206030504050203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 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chest RT </a:t>
                      </a:r>
                      <a:r>
                        <a:rPr lang="en-US" sz="1400">
                          <a:solidFill>
                            <a:srgbClr val="000000"/>
                          </a:solidFill>
                          <a:effectLst/>
                          <a:latin typeface="Times New Roman" panose="02020603050405020304" pitchFamily="18" charset="0"/>
                          <a:ea typeface="Noto Sans Symbols"/>
                          <a:cs typeface="Times New Roman" panose="020206030504050203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 Gy or a combination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4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65-67</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005861"/>
                  </a:ext>
                </a:extLst>
              </a:tr>
              <a:tr h="50128">
                <a:tc gridSpan="2">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CMR surveillance may be cost-effective at 10-year intervals in low- to moderate-risk CAYA cancer survivors treated with anthracyclines &lt;250 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4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070923"/>
                  </a:ext>
                </a:extLst>
              </a:tr>
              <a:tr h="50128">
                <a:tc gridSpan="2">
                  <a:txBody>
                    <a:bodyPr/>
                    <a:lstStyle/>
                    <a:p>
                      <a:pPr marL="0" marR="0">
                        <a:lnSpc>
                          <a:spcPct val="107000"/>
                        </a:lnSpc>
                        <a:spcBef>
                          <a:spcPts val="0"/>
                        </a:spcBef>
                        <a:spcAft>
                          <a:spcPts val="0"/>
                        </a:spcAft>
                      </a:pP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CMR surveillance is cost-effective at 5-year intervals in high-risk CAYA cancer survivors treated with anthracyclines </a:t>
                      </a:r>
                      <a:r>
                        <a:rPr lang="en-US" sz="1400">
                          <a:solidFill>
                            <a:srgbClr val="000000"/>
                          </a:solidFill>
                          <a:effectLst/>
                          <a:latin typeface="Times New Roman" panose="02020603050405020304" pitchFamily="18" charset="0"/>
                          <a:ea typeface="Noto Sans Symbols"/>
                          <a:cs typeface="Times New Roman" panose="02020603050405020304" pitchFamily="18" charset="0"/>
                        </a:rPr>
                        <a:t>≥</a:t>
                      </a:r>
                      <a:r>
                        <a:rPr lang="en-US"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250mg/m</a:t>
                      </a:r>
                      <a:r>
                        <a:rPr lang="en-US" sz="1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just">
                        <a:lnSpc>
                          <a:spcPct val="107000"/>
                        </a:lnSpc>
                        <a:spcBef>
                          <a:spcPts val="0"/>
                        </a:spcBef>
                        <a:spcAft>
                          <a:spcPts val="0"/>
                        </a:spcAft>
                      </a:pPr>
                      <a:r>
                        <a:rPr lang="en-US" sz="1400" dirty="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4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89327"/>
                  </a:ext>
                </a:extLst>
              </a:tr>
            </a:tbl>
          </a:graphicData>
        </a:graphic>
      </p:graphicFrame>
    </p:spTree>
    <p:extLst>
      <p:ext uri="{BB962C8B-B14F-4D97-AF65-F5344CB8AC3E}">
        <p14:creationId xmlns:p14="http://schemas.microsoft.com/office/powerpoint/2010/main" val="254235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40F95F8-D961-45BE-9029-D9B38BBB82D2}"/>
              </a:ext>
            </a:extLst>
          </p:cNvPr>
          <p:cNvGraphicFramePr>
            <a:graphicFrameLocks noGrp="1"/>
          </p:cNvGraphicFramePr>
          <p:nvPr/>
        </p:nvGraphicFramePr>
        <p:xfrm>
          <a:off x="191344" y="260648"/>
          <a:ext cx="11593288" cy="5928689"/>
        </p:xfrm>
        <a:graphic>
          <a:graphicData uri="http://schemas.openxmlformats.org/drawingml/2006/table">
            <a:tbl>
              <a:tblPr bandRow="1"/>
              <a:tblGrid>
                <a:gridCol w="8018660">
                  <a:extLst>
                    <a:ext uri="{9D8B030D-6E8A-4147-A177-3AD203B41FA5}">
                      <a16:colId xmlns:a16="http://schemas.microsoft.com/office/drawing/2014/main" val="2021220723"/>
                    </a:ext>
                  </a:extLst>
                </a:gridCol>
                <a:gridCol w="3574628">
                  <a:extLst>
                    <a:ext uri="{9D8B030D-6E8A-4147-A177-3AD203B41FA5}">
                      <a16:colId xmlns:a16="http://schemas.microsoft.com/office/drawing/2014/main" val="3970743479"/>
                    </a:ext>
                  </a:extLst>
                </a:gridCol>
              </a:tblGrid>
              <a:tr h="0">
                <a:tc gridSpan="2">
                  <a:txBody>
                    <a:bodyPr/>
                    <a:lstStyle/>
                    <a:p>
                      <a:pPr marL="0" marR="0">
                        <a:lnSpc>
                          <a:spcPct val="107000"/>
                        </a:lnSpc>
                        <a:spcBef>
                          <a:spcPts val="0"/>
                        </a:spcBef>
                        <a:spcAft>
                          <a:spcPts val="0"/>
                        </a:spcAft>
                      </a:pPr>
                      <a:r>
                        <a:rPr lang="en-US" sz="11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What should be done when abnormalities are identified?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23E4F"/>
                    </a:solidFill>
                  </a:tcPr>
                </a:tc>
                <a:tc hMerge="1">
                  <a:txBody>
                    <a:bodyPr/>
                    <a:lstStyle/>
                    <a:p>
                      <a:endParaRPr lang="en-US"/>
                    </a:p>
                  </a:txBody>
                  <a:tcPr/>
                </a:tc>
                <a:extLst>
                  <a:ext uri="{0D108BD9-81ED-4DB2-BD59-A6C34878D82A}">
                    <a16:rowId xmlns:a16="http://schemas.microsoft.com/office/drawing/2014/main" val="1783537323"/>
                  </a:ext>
                </a:extLst>
              </a:tr>
              <a:tr h="0">
                <a:tc gridSpan="2">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Effectiveness of medical interventions </a:t>
                      </a:r>
                      <a:r>
                        <a:rPr lang="en-US" sz="11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CAYA cancer survivors </a:t>
                      </a: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ALVD to prevent HF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4161764222"/>
                  </a:ext>
                </a:extLst>
              </a:tr>
              <a:tr h="0">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211747"/>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Unclear if ACE inhibitors are effective for improving cardiac function or preventing HF in CAYA cancer survivors with ALVD</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a:t>
                      </a:r>
                      <a:r>
                        <a:rPr lang="en-US" sz="105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703906"/>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Unknown if beta-blockers are effective for improving cardiac function or preventing HF in CAYA cancer survivors with ALVD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evidence from RCTs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697867"/>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Unknown if angiotensin II receptor blocker are effective for improving cardiac function or preventing HF in CAYA cancer survivors with ALVD who are intolerant to ACE inhibitors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evidence from RCTs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002436"/>
                  </a:ext>
                </a:extLst>
              </a:tr>
              <a:tr h="0">
                <a:tc gridSpan="2">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Effectiveness of medical interventions </a:t>
                      </a:r>
                      <a:r>
                        <a:rPr lang="en-US" sz="11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general population </a:t>
                      </a: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ALVD to prevent HF</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3434579770"/>
                  </a:ext>
                </a:extLst>
              </a:tr>
              <a:tr h="50128">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 from evidence-based guidelines</a:t>
                      </a:r>
                      <a:r>
                        <a:rPr lang="en-US" sz="1100" b="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246610"/>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 inhibitors are effective for preventing HF in individuals with asymptomatic LVEF&lt;40% (range &lt;35% to </a:t>
                      </a:r>
                      <a:r>
                        <a:rPr lang="en-US" sz="1100">
                          <a:solidFill>
                            <a:srgbClr val="000000"/>
                          </a:solidFill>
                          <a:effectLst/>
                          <a:latin typeface="Times New Roman" panose="02020603050405020304" pitchFamily="18" charset="0"/>
                          <a:ea typeface="Noto Sans Symbols"/>
                          <a:cs typeface="Times New Roman" panose="020206030504050203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MODERATE</a:t>
                      </a:r>
                      <a:r>
                        <a:rPr lang="en-U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76-78</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HIGH</a:t>
                      </a:r>
                      <a:r>
                        <a:rPr lang="en-U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79-81</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076637"/>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Beta-blockers are effective for preventing HF in individuals with asymptomatic LVEF&lt;40% (range &lt;35% to </a:t>
                      </a:r>
                      <a:r>
                        <a:rPr lang="en-US" sz="1100">
                          <a:solidFill>
                            <a:srgbClr val="000000"/>
                          </a:solidFill>
                          <a:effectLst/>
                          <a:latin typeface="Times New Roman" panose="02020603050405020304" pitchFamily="18" charset="0"/>
                          <a:ea typeface="Noto Sans Symbols"/>
                          <a:cs typeface="Times New Roman" panose="020206030504050203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in all patients</a:t>
                      </a:r>
                      <a:r>
                        <a:rPr lang="en-U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MODERATE in patients with a previous myocardial infarction</a:t>
                      </a:r>
                      <a:r>
                        <a:rPr lang="en-U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367417"/>
                  </a:ext>
                </a:extLst>
              </a:tr>
              <a:tr h="7606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Angiotensin II receptor blockers are effective for preventing HF in individuals with asymptomatic LVEF&lt;40% (range &lt;35% to </a:t>
                      </a:r>
                      <a:r>
                        <a:rPr lang="en-US" sz="1100">
                          <a:solidFill>
                            <a:srgbClr val="000000"/>
                          </a:solidFill>
                          <a:effectLst/>
                          <a:latin typeface="Times New Roman" panose="02020603050405020304" pitchFamily="18" charset="0"/>
                          <a:ea typeface="Noto Sans Symbols"/>
                          <a:cs typeface="Times New Roman" panose="02020603050405020304" pitchFamily="18" charset="0"/>
                        </a:rPr>
                        <a:t>≤</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 and a history of myocardial infarction of vascular disease who are intolerant to ACE inhibitors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in all patients</a:t>
                      </a:r>
                      <a:r>
                        <a:rPr lang="en-U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in patients with myocardial infarction or vascular disease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76,79,80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738932"/>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Treating hypertension is effective for preventing HF in individuals with hypertension and asymptomatic LV dysfunction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632454"/>
                  </a:ext>
                </a:extLst>
              </a:tr>
              <a:tr h="0">
                <a:tc gridSpan="2">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Use of risk stratifying methods for the decision to use preventive treatments </a:t>
                      </a:r>
                      <a:r>
                        <a:rPr lang="en-US" sz="11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CAYA cancer survivors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3644792295"/>
                  </a:ext>
                </a:extLst>
              </a:tr>
              <a:tr h="0">
                <a:tc>
                  <a:txBody>
                    <a:bodyPr/>
                    <a:lstStyle/>
                    <a:p>
                      <a:pPr marL="0" marR="0">
                        <a:lnSpc>
                          <a:spcPct val="107000"/>
                        </a:lnSpc>
                        <a:spcBef>
                          <a:spcPts val="0"/>
                        </a:spcBef>
                        <a:spcAft>
                          <a:spcPts val="0"/>
                        </a:spcAft>
                      </a:pPr>
                      <a:r>
                        <a:rPr lang="en-U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100658"/>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Unknown if risk stratification methods, such as risk groups defined by the IGHG, can be used to guide preventive treatments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480926"/>
                  </a:ext>
                </a:extLst>
              </a:tr>
              <a:tr h="50128">
                <a:tc gridSpan="2">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Effectiveness of physical activity and (lifestyle) interventions to prevent HF </a:t>
                      </a:r>
                      <a:r>
                        <a:rPr lang="en-US" sz="11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CAYA cancer survivors</a:t>
                      </a: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received cardiotoxic cancer treatments and have normal left ventricular (LV) function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2080366084"/>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469"/>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Unknown if physical activity and lifestyle interventions are effective for preventing HF in CAYA cancer survivors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 studies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87385"/>
                  </a:ext>
                </a:extLst>
              </a:tr>
              <a:tr h="0">
                <a:tc gridSpan="2">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Effectiveness of physical activity and lifestyle interventions to prevent HF </a:t>
                      </a:r>
                      <a:r>
                        <a:rPr lang="en-US" sz="11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other populations</a:t>
                      </a: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1733958950"/>
                  </a:ext>
                </a:extLst>
              </a:tr>
              <a:tr h="50128">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Quality of evidence from evidence-based guidelines</a:t>
                      </a:r>
                      <a:r>
                        <a:rPr lang="en-US" sz="1100" b="1"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737578"/>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Physical activity is effective for preventing HF in individuals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76,80,82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241707"/>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Treating hypertension is effective for preventing HF in individuals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HIGH</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77,79,80,82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09946"/>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Treating lipid disorders is effective for preventing HF in individuals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 in all patients</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HIGH in patients with or at high-risk of cardiovascular disease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77,79,82</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820348"/>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Treating diabetes type II is effective for preventing HF in individuals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77,79</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76,78,82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800949"/>
                  </a:ext>
                </a:extLst>
              </a:tr>
              <a:tr h="50128">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SGLT2 inhibitors are effective for preventing HF in individuals with normal LV function and with diabetes at high-risk of cardiovascular disease or with cardiovascular disease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a:t>
                      </a:r>
                      <a:r>
                        <a:rPr lang="en-US" sz="11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76,77,80,82-85</a:t>
                      </a:r>
                      <a:r>
                        <a:rPr lang="en-U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434577"/>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Treating obesity is effective for preventing HF in individuals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77,79</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509879"/>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Smoking cessation is effective for preventing HF in individuals with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77,79,80</a:t>
                      </a: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MODERATE</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856734"/>
                  </a:ext>
                </a:extLst>
              </a:tr>
              <a:tr h="0">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Reducing excessive alcohol intake is effective for preventing HF in individuals with normal LV function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a:t>
                      </a:r>
                      <a:r>
                        <a:rPr lang="en-US" sz="11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77,79,80,82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318695"/>
                  </a:ext>
                </a:extLst>
              </a:tr>
              <a:tr h="76066">
                <a:tc>
                  <a:txBody>
                    <a:bodyPr/>
                    <a:lstStyle/>
                    <a:p>
                      <a:pPr marL="0" marR="0">
                        <a:lnSpc>
                          <a:spcPct val="107000"/>
                        </a:lnSpc>
                        <a:spcBef>
                          <a:spcPts val="0"/>
                        </a:spcBef>
                        <a:spcAft>
                          <a:spcPts val="0"/>
                        </a:spcAft>
                      </a:pPr>
                      <a:r>
                        <a:rPr lang="en-U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 inhibitors or angiotensin II receptor blockers are effective for preventing HF in individuals with coronary artery disease, atherosclerotic vascular disease, diabetes and/or hypertension and normal LV function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a:t>
                      </a:r>
                      <a:r>
                        <a:rPr lang="en-US" sz="1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76,77,79,80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08" marR="109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419146"/>
                  </a:ext>
                </a:extLst>
              </a:tr>
            </a:tbl>
          </a:graphicData>
        </a:graphic>
      </p:graphicFrame>
    </p:spTree>
    <p:extLst>
      <p:ext uri="{BB962C8B-B14F-4D97-AF65-F5344CB8AC3E}">
        <p14:creationId xmlns:p14="http://schemas.microsoft.com/office/powerpoint/2010/main" val="23386734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335360" y="2276872"/>
            <a:ext cx="11449272"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Translating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into</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Recommendations</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4257042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335360" y="158750"/>
            <a:ext cx="11521280" cy="1686074"/>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Benefits and Harms of Cardiomyopathy Surveillance</a:t>
            </a:r>
            <a:endParaRPr kumimoji="0" lang="en-US" altLang="en-US" sz="48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graphicFrame>
        <p:nvGraphicFramePr>
          <p:cNvPr id="7" name="Table 6">
            <a:extLst>
              <a:ext uri="{FF2B5EF4-FFF2-40B4-BE49-F238E27FC236}">
                <a16:creationId xmlns:a16="http://schemas.microsoft.com/office/drawing/2014/main" id="{D5B54C9B-FDCB-C690-288E-A42B4E0C9664}"/>
              </a:ext>
            </a:extLst>
          </p:cNvPr>
          <p:cNvGraphicFramePr>
            <a:graphicFrameLocks noGrp="1"/>
          </p:cNvGraphicFramePr>
          <p:nvPr/>
        </p:nvGraphicFramePr>
        <p:xfrm>
          <a:off x="335362" y="1810055"/>
          <a:ext cx="11521280" cy="2041841"/>
        </p:xfrm>
        <a:graphic>
          <a:graphicData uri="http://schemas.openxmlformats.org/drawingml/2006/table">
            <a:tbl>
              <a:tblPr firstRow="1" bandRow="1">
                <a:tableStyleId>{5C22544A-7EE6-4342-B048-85BDC9FD1C3A}</a:tableStyleId>
              </a:tblPr>
              <a:tblGrid>
                <a:gridCol w="2880318">
                  <a:extLst>
                    <a:ext uri="{9D8B030D-6E8A-4147-A177-3AD203B41FA5}">
                      <a16:colId xmlns:a16="http://schemas.microsoft.com/office/drawing/2014/main" val="1370208432"/>
                    </a:ext>
                  </a:extLst>
                </a:gridCol>
                <a:gridCol w="2880322">
                  <a:extLst>
                    <a:ext uri="{9D8B030D-6E8A-4147-A177-3AD203B41FA5}">
                      <a16:colId xmlns:a16="http://schemas.microsoft.com/office/drawing/2014/main" val="385885682"/>
                    </a:ext>
                  </a:extLst>
                </a:gridCol>
                <a:gridCol w="3240358">
                  <a:extLst>
                    <a:ext uri="{9D8B030D-6E8A-4147-A177-3AD203B41FA5}">
                      <a16:colId xmlns:a16="http://schemas.microsoft.com/office/drawing/2014/main" val="1064566263"/>
                    </a:ext>
                  </a:extLst>
                </a:gridCol>
                <a:gridCol w="2520282">
                  <a:extLst>
                    <a:ext uri="{9D8B030D-6E8A-4147-A177-3AD203B41FA5}">
                      <a16:colId xmlns:a16="http://schemas.microsoft.com/office/drawing/2014/main" val="2097465530"/>
                    </a:ext>
                  </a:extLst>
                </a:gridCol>
              </a:tblGrid>
              <a:tr h="41722">
                <a:tc>
                  <a:txBody>
                    <a:bodyPr/>
                    <a:lstStyle/>
                    <a:p>
                      <a:pPr algn="ctr">
                        <a:lnSpc>
                          <a:spcPct val="107000"/>
                        </a:lnSpc>
                      </a:pPr>
                      <a:endParaRPr lang="en-US" sz="1800" b="1" dirty="0">
                        <a:solidFill>
                          <a:schemeClr val="tx1"/>
                        </a:solidFill>
                        <a:effectLst/>
                        <a:latin typeface="Calibri" panose="020F0502020204030204" pitchFamily="34" charset="0"/>
                        <a:cs typeface="Calibri" panose="020F0502020204030204" pitchFamily="34" charset="0"/>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800" b="1" dirty="0">
                          <a:solidFill>
                            <a:schemeClr val="tx1"/>
                          </a:solidFill>
                          <a:effectLst/>
                          <a:latin typeface="Calibri" panose="020F0502020204030204" pitchFamily="34" charset="0"/>
                          <a:cs typeface="Calibri" panose="020F0502020204030204" pitchFamily="34" charset="0"/>
                        </a:rPr>
                        <a:t>Echo (3D or 2D LVEF*)</a:t>
                      </a: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effectLst/>
                          <a:latin typeface="Calibri" panose="020F0502020204030204" pitchFamily="34" charset="0"/>
                          <a:cs typeface="Calibri" panose="020F0502020204030204" pitchFamily="34" charset="0"/>
                        </a:rPr>
                        <a:t>CMR</a:t>
                      </a:r>
                      <a:endParaRPr lang="en-US" sz="3200" b="1" dirty="0">
                        <a:solidFill>
                          <a:schemeClr val="tx1"/>
                        </a:solidFill>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Blood biomarkers</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749446"/>
                  </a:ext>
                </a:extLst>
              </a:tr>
              <a:tr h="1190067">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High-risk</a:t>
                      </a:r>
                      <a:r>
                        <a:rPr lang="en-US" sz="1800" dirty="0">
                          <a:solidFill>
                            <a:schemeClr val="tx1"/>
                          </a:solidFill>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800" dirty="0">
                          <a:solidFill>
                            <a:schemeClr val="tx1"/>
                          </a:solidFill>
                          <a:effectLst/>
                          <a:latin typeface="Calibri" panose="020F0502020204030204" pitchFamily="34" charset="0"/>
                          <a:cs typeface="Calibri" panose="020F0502020204030204" pitchFamily="34" charset="0"/>
                        </a:rPr>
                        <a:t>(anthracyclines ≥250 mg/m</a:t>
                      </a:r>
                      <a:r>
                        <a:rPr lang="en-US" sz="1800" baseline="30000" dirty="0">
                          <a:solidFill>
                            <a:schemeClr val="tx1"/>
                          </a:solidFill>
                          <a:effectLst/>
                          <a:latin typeface="Calibri" panose="020F0502020204030204" pitchFamily="34" charset="0"/>
                          <a:cs typeface="Calibri" panose="020F0502020204030204" pitchFamily="34" charset="0"/>
                        </a:rPr>
                        <a:t>2</a:t>
                      </a:r>
                      <a:r>
                        <a:rPr lang="en-US" sz="1800" dirty="0">
                          <a:solidFill>
                            <a:schemeClr val="tx1"/>
                          </a:solidFill>
                          <a:effectLst/>
                          <a:latin typeface="Calibri" panose="020F0502020204030204" pitchFamily="34" charset="0"/>
                          <a:cs typeface="Calibri" panose="020F0502020204030204" pitchFamily="34" charset="0"/>
                        </a:rPr>
                        <a:t>, chest RT ≥30 </a:t>
                      </a:r>
                      <a:r>
                        <a:rPr lang="en-US" sz="1800" dirty="0" err="1">
                          <a:solidFill>
                            <a:schemeClr val="tx1"/>
                          </a:solidFill>
                          <a:effectLst/>
                          <a:latin typeface="Calibri" panose="020F0502020204030204" pitchFamily="34" charset="0"/>
                          <a:cs typeface="Calibri" panose="020F0502020204030204" pitchFamily="34" charset="0"/>
                        </a:rPr>
                        <a:t>Gy</a:t>
                      </a:r>
                      <a:r>
                        <a:rPr lang="en-US" sz="1800" dirty="0">
                          <a:solidFill>
                            <a:schemeClr val="tx1"/>
                          </a:solidFill>
                          <a:effectLst/>
                          <a:latin typeface="Calibri" panose="020F0502020204030204" pitchFamily="34" charset="0"/>
                          <a:cs typeface="Calibri" panose="020F0502020204030204" pitchFamily="34" charset="0"/>
                        </a:rPr>
                        <a:t>, or a combination of anthracyclines ≥100 mg/m</a:t>
                      </a:r>
                      <a:r>
                        <a:rPr lang="en-US" sz="1800" baseline="30000" dirty="0">
                          <a:solidFill>
                            <a:schemeClr val="tx1"/>
                          </a:solidFill>
                          <a:effectLst/>
                          <a:latin typeface="Calibri" panose="020F0502020204030204" pitchFamily="34" charset="0"/>
                          <a:cs typeface="Calibri" panose="020F0502020204030204" pitchFamily="34" charset="0"/>
                        </a:rPr>
                        <a:t>2</a:t>
                      </a:r>
                      <a:r>
                        <a:rPr lang="en-US" sz="1800" dirty="0">
                          <a:solidFill>
                            <a:schemeClr val="tx1"/>
                          </a:solidFill>
                          <a:effectLst/>
                          <a:latin typeface="Calibri" panose="020F0502020204030204" pitchFamily="34" charset="0"/>
                          <a:cs typeface="Calibri" panose="020F0502020204030204" pitchFamily="34" charset="0"/>
                        </a:rPr>
                        <a:t>, and chest RT ≥15 </a:t>
                      </a:r>
                      <a:r>
                        <a:rPr lang="en-US" sz="1800" dirty="0" err="1">
                          <a:solidFill>
                            <a:schemeClr val="tx1"/>
                          </a:solidFill>
                          <a:effectLst/>
                          <a:latin typeface="Calibri" panose="020F0502020204030204" pitchFamily="34" charset="0"/>
                          <a:cs typeface="Calibri" panose="020F0502020204030204" pitchFamily="34" charset="0"/>
                        </a:rPr>
                        <a:t>Gy</a:t>
                      </a:r>
                      <a:r>
                        <a:rPr lang="en-US" sz="1800" dirty="0">
                          <a:solidFill>
                            <a:schemeClr val="tx1"/>
                          </a:solidFill>
                          <a:effectLst/>
                          <a:latin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High-risk of HF (&gt;3·5-fold)</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Widely available, cheap, and cost-effective at 2-year intervals</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Reasonable agreement with CMR**</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189865" marR="0" indent="-189865">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High-risk of HF (&gt;3·5-fold)</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High reproducibility, cost-effective at 5-year intervals</a:t>
                      </a:r>
                    </a:p>
                    <a:p>
                      <a:pPr marL="228600" marR="0" indent="-228600">
                        <a:lnSpc>
                          <a:spcPct val="107000"/>
                        </a:lnSpc>
                        <a:spcBef>
                          <a:spcPts val="0"/>
                        </a:spcBef>
                        <a:spcAft>
                          <a:spcPts val="0"/>
                        </a:spcAft>
                        <a:tabLst>
                          <a:tab pos="246063" algn="l"/>
                        </a:tabLst>
                      </a:pPr>
                      <a:r>
                        <a:rPr lang="en-US" sz="1800" dirty="0">
                          <a:solidFill>
                            <a:schemeClr val="tx1"/>
                          </a:solidFill>
                          <a:effectLst/>
                          <a:latin typeface="Calibri" panose="020F0502020204030204" pitchFamily="34" charset="0"/>
                          <a:cs typeface="Calibri" panose="020F0502020204030204" pitchFamily="34" charset="0"/>
                        </a:rPr>
                        <a:t>⊖	Costs, availability, waiting times, interpretability by practitioners, and burden for survivors</a:t>
                      </a:r>
                      <a:endParaRPr lang="en-US" sz="3200" dirty="0">
                        <a:solidFill>
                          <a:schemeClr val="tx1"/>
                        </a:solidFill>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Poor diagnostic value of biomarkers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75003806"/>
                  </a:ext>
                </a:extLst>
              </a:tr>
            </a:tbl>
          </a:graphicData>
        </a:graphic>
      </p:graphicFrame>
      <p:graphicFrame>
        <p:nvGraphicFramePr>
          <p:cNvPr id="9" name="Table 8">
            <a:extLst>
              <a:ext uri="{FF2B5EF4-FFF2-40B4-BE49-F238E27FC236}">
                <a16:creationId xmlns:a16="http://schemas.microsoft.com/office/drawing/2014/main" id="{45E0EE4C-D6EC-DF2E-280F-9CA142F6CBD8}"/>
              </a:ext>
            </a:extLst>
          </p:cNvPr>
          <p:cNvGraphicFramePr>
            <a:graphicFrameLocks noGrp="1"/>
          </p:cNvGraphicFramePr>
          <p:nvPr/>
        </p:nvGraphicFramePr>
        <p:xfrm>
          <a:off x="335360" y="4173081"/>
          <a:ext cx="11521280" cy="264029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370208432"/>
                    </a:ext>
                  </a:extLst>
                </a:gridCol>
                <a:gridCol w="2304256">
                  <a:extLst>
                    <a:ext uri="{9D8B030D-6E8A-4147-A177-3AD203B41FA5}">
                      <a16:colId xmlns:a16="http://schemas.microsoft.com/office/drawing/2014/main" val="1633605659"/>
                    </a:ext>
                  </a:extLst>
                </a:gridCol>
                <a:gridCol w="2304256">
                  <a:extLst>
                    <a:ext uri="{9D8B030D-6E8A-4147-A177-3AD203B41FA5}">
                      <a16:colId xmlns:a16="http://schemas.microsoft.com/office/drawing/2014/main" val="3465958947"/>
                    </a:ext>
                  </a:extLst>
                </a:gridCol>
                <a:gridCol w="2304256">
                  <a:extLst>
                    <a:ext uri="{9D8B030D-6E8A-4147-A177-3AD203B41FA5}">
                      <a16:colId xmlns:a16="http://schemas.microsoft.com/office/drawing/2014/main" val="1069602787"/>
                    </a:ext>
                  </a:extLst>
                </a:gridCol>
                <a:gridCol w="2304256">
                  <a:extLst>
                    <a:ext uri="{9D8B030D-6E8A-4147-A177-3AD203B41FA5}">
                      <a16:colId xmlns:a16="http://schemas.microsoft.com/office/drawing/2014/main" val="1312209906"/>
                    </a:ext>
                  </a:extLst>
                </a:gridCol>
              </a:tblGrid>
              <a:tr h="0">
                <a:tc gridSpan="5">
                  <a:txBody>
                    <a:bodyPr/>
                    <a:lstStyle/>
                    <a:p>
                      <a:pPr marL="189865" marR="0" indent="-189865" algn="ctr">
                        <a:lnSpc>
                          <a:spcPct val="107000"/>
                        </a:lnSpc>
                        <a:spcBef>
                          <a:spcPts val="0"/>
                        </a:spcBef>
                        <a:spcAft>
                          <a:spcPts val="0"/>
                        </a:spcAft>
                        <a:tabLst>
                          <a:tab pos="189865" algn="l"/>
                        </a:tabLst>
                      </a:pPr>
                      <a:r>
                        <a:rPr lang="en-US" sz="1800" b="1" dirty="0">
                          <a:solidFill>
                            <a:schemeClr val="tx1"/>
                          </a:solidFill>
                          <a:effectLst/>
                          <a:latin typeface="Calibri" panose="020F0502020204030204" pitchFamily="34" charset="0"/>
                          <a:cs typeface="Calibri" panose="020F0502020204030204" pitchFamily="34" charset="0"/>
                        </a:rPr>
                        <a:t>Balance of benefits (⊕) and harms (⊖)</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8004086"/>
                  </a:ext>
                </a:extLst>
              </a:tr>
              <a:tr h="230047">
                <a:tc>
                  <a:txBody>
                    <a:bodyPr/>
                    <a:lstStyle/>
                    <a:p>
                      <a:pPr marL="0" marR="0" algn="ctr">
                        <a:lnSpc>
                          <a:spcPct val="100000"/>
                        </a:lnSpc>
                        <a:spcBef>
                          <a:spcPts val="0"/>
                        </a:spcBef>
                        <a:spcAft>
                          <a:spcPts val="0"/>
                        </a:spcAft>
                      </a:pPr>
                      <a:r>
                        <a:rPr lang="en-US" sz="1800" b="0" kern="1200" dirty="0">
                          <a:solidFill>
                            <a:schemeClr val="tx1"/>
                          </a:solidFill>
                          <a:effectLst/>
                          <a:latin typeface="Calibri" panose="020F0502020204030204" pitchFamily="34" charset="0"/>
                          <a:cs typeface="Calibri" panose="020F0502020204030204" pitchFamily="34" charset="0"/>
                        </a:rPr>
                        <a:t>Undesirable consequences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clearly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L w="57150" cap="flat" cmpd="sng" algn="ctr">
                      <a:solidFill>
                        <a:srgbClr val="FF0000"/>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US" sz="1800" b="0" kern="1200" dirty="0">
                          <a:solidFill>
                            <a:schemeClr val="tx1"/>
                          </a:solidFill>
                          <a:effectLst/>
                          <a:latin typeface="Calibri" panose="020F0502020204030204" pitchFamily="34" charset="0"/>
                          <a:cs typeface="Calibri" panose="020F0502020204030204" pitchFamily="34" charset="0"/>
                        </a:rPr>
                        <a:t>Undesirable consequences probably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3200" b="0" dirty="0"/>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US" sz="1800" b="0" kern="1200" dirty="0">
                          <a:solidFill>
                            <a:schemeClr val="tx1"/>
                          </a:solidFill>
                          <a:effectLst/>
                          <a:latin typeface="Calibri" panose="020F0502020204030204" pitchFamily="34" charset="0"/>
                          <a:cs typeface="Calibri" panose="020F0502020204030204" pitchFamily="34" charset="0"/>
                        </a:rPr>
                        <a:t>Desirable and undesirable consequences are closely balanced or uncertain</a:t>
                      </a:r>
                      <a:endParaRPr lang="en-US" sz="3200" b="0" dirty="0"/>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kern="1200" dirty="0">
                          <a:solidFill>
                            <a:schemeClr val="tx1"/>
                          </a:solidFill>
                          <a:effectLst/>
                          <a:latin typeface="Calibri" panose="020F0502020204030204" pitchFamily="34" charset="0"/>
                          <a:cs typeface="Calibri" panose="020F0502020204030204" pitchFamily="34" charset="0"/>
                        </a:rPr>
                        <a:t>Desirable consequences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probably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undesirable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0" kern="1200" dirty="0">
                          <a:solidFill>
                            <a:schemeClr val="tx1"/>
                          </a:solidFill>
                          <a:effectLst/>
                          <a:latin typeface="Calibri" panose="020F0502020204030204" pitchFamily="34" charset="0"/>
                          <a:cs typeface="Calibri" panose="020F0502020204030204" pitchFamily="34" charset="0"/>
                        </a:rPr>
                        <a:t>Desirable consequences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clearly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undesirable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R w="571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35000574"/>
                  </a:ext>
                </a:extLst>
              </a:tr>
              <a:tr h="65611">
                <a:tc gridSpan="5">
                  <a:txBody>
                    <a:bodyPr/>
                    <a:lstStyle/>
                    <a:p>
                      <a:pPr marL="0" marR="38100">
                        <a:lnSpc>
                          <a:spcPct val="107000"/>
                        </a:lnSpc>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*2D in centers without experience with 3D and/or insufficient image quality.</a:t>
                      </a:r>
                    </a:p>
                    <a:p>
                      <a:pPr marL="0" marR="38100">
                        <a:lnSpc>
                          <a:spcPct val="107000"/>
                        </a:lnSpc>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**1) Cost-effectiveness studies weighted for misclassification of echo compared to CMR; 2) HF medication trials in asymptomatic individuals in the general population used echo to define LV dysfunction and start treatment.</a:t>
                      </a:r>
                    </a:p>
                    <a:p>
                      <a:pPr marL="0" marR="38100">
                        <a:lnSpc>
                          <a:spcPct val="107000"/>
                        </a:lnSpc>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Abbreviations: 3D=three-dimensional; 2D=two-dimensional; LVEF=left ventricular ejection fraction; CMR=cardiac magnetic resonance imaging; ≥=greater than or equal to; mg/m</a:t>
                      </a:r>
                      <a:r>
                        <a:rPr lang="en-US" sz="1200" baseline="30000" dirty="0">
                          <a:solidFill>
                            <a:schemeClr val="tx1"/>
                          </a:solidFill>
                          <a:effectLst/>
                          <a:latin typeface="Calibri" panose="020F0502020204030204" pitchFamily="34" charset="0"/>
                          <a:cs typeface="Calibri" panose="020F0502020204030204" pitchFamily="34" charset="0"/>
                        </a:rPr>
                        <a:t>2</a:t>
                      </a:r>
                      <a:r>
                        <a:rPr lang="en-US" sz="1200" dirty="0">
                          <a:solidFill>
                            <a:schemeClr val="tx1"/>
                          </a:solidFill>
                          <a:effectLst/>
                          <a:latin typeface="Calibri" panose="020F0502020204030204" pitchFamily="34" charset="0"/>
                          <a:cs typeface="Calibri" panose="020F0502020204030204" pitchFamily="34" charset="0"/>
                        </a:rPr>
                        <a:t>=milligrams per square meter; RT=radiotherapy to the chest region; </a:t>
                      </a:r>
                      <a:r>
                        <a:rPr lang="en-US" sz="1200" dirty="0" err="1">
                          <a:solidFill>
                            <a:schemeClr val="tx1"/>
                          </a:solidFill>
                          <a:effectLst/>
                          <a:latin typeface="Calibri" panose="020F0502020204030204" pitchFamily="34" charset="0"/>
                          <a:cs typeface="Calibri" panose="020F0502020204030204" pitchFamily="34" charset="0"/>
                        </a:rPr>
                        <a:t>Gy</a:t>
                      </a:r>
                      <a:r>
                        <a:rPr lang="en-US" sz="1200" dirty="0">
                          <a:solidFill>
                            <a:schemeClr val="tx1"/>
                          </a:solidFill>
                          <a:effectLst/>
                          <a:latin typeface="Calibri" panose="020F0502020204030204" pitchFamily="34" charset="0"/>
                          <a:cs typeface="Calibri" panose="020F0502020204030204" pitchFamily="34" charset="0"/>
                        </a:rPr>
                        <a:t>=Gray; &gt;=greater than; &lt;=less than; HF=heart failure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L w="57150" cap="flat" cmpd="sng" algn="ctr">
                      <a:solidFill>
                        <a:srgbClr val="FF0000"/>
                      </a:solidFill>
                      <a:prstDash val="solid"/>
                      <a:round/>
                      <a:headEnd type="none" w="med" len="med"/>
                      <a:tailEnd type="none" w="med" len="med"/>
                    </a:lnL>
                    <a:lnR w="57150" cap="flat" cmpd="sng" algn="ctr">
                      <a:solidFill>
                        <a:srgbClr val="FF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rgbClr val="FF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0823307"/>
                  </a:ext>
                </a:extLst>
              </a:tr>
            </a:tbl>
          </a:graphicData>
        </a:graphic>
      </p:graphicFrame>
    </p:spTree>
    <p:extLst>
      <p:ext uri="{BB962C8B-B14F-4D97-AF65-F5344CB8AC3E}">
        <p14:creationId xmlns:p14="http://schemas.microsoft.com/office/powerpoint/2010/main" val="6524340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335360" y="158750"/>
            <a:ext cx="11521280" cy="1686074"/>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Benefits and Harms of Cardiomyopathy Surveillance</a:t>
            </a:r>
            <a:endParaRPr kumimoji="0" lang="en-US" altLang="en-US" sz="48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graphicFrame>
        <p:nvGraphicFramePr>
          <p:cNvPr id="7" name="Table 6">
            <a:extLst>
              <a:ext uri="{FF2B5EF4-FFF2-40B4-BE49-F238E27FC236}">
                <a16:creationId xmlns:a16="http://schemas.microsoft.com/office/drawing/2014/main" id="{D5B54C9B-FDCB-C690-288E-A42B4E0C9664}"/>
              </a:ext>
            </a:extLst>
          </p:cNvPr>
          <p:cNvGraphicFramePr>
            <a:graphicFrameLocks noGrp="1"/>
          </p:cNvGraphicFramePr>
          <p:nvPr/>
        </p:nvGraphicFramePr>
        <p:xfrm>
          <a:off x="335362" y="1810055"/>
          <a:ext cx="11521280" cy="2041841"/>
        </p:xfrm>
        <a:graphic>
          <a:graphicData uri="http://schemas.openxmlformats.org/drawingml/2006/table">
            <a:tbl>
              <a:tblPr firstRow="1" bandRow="1">
                <a:tableStyleId>{5C22544A-7EE6-4342-B048-85BDC9FD1C3A}</a:tableStyleId>
              </a:tblPr>
              <a:tblGrid>
                <a:gridCol w="2880318">
                  <a:extLst>
                    <a:ext uri="{9D8B030D-6E8A-4147-A177-3AD203B41FA5}">
                      <a16:colId xmlns:a16="http://schemas.microsoft.com/office/drawing/2014/main" val="1370208432"/>
                    </a:ext>
                  </a:extLst>
                </a:gridCol>
                <a:gridCol w="2880322">
                  <a:extLst>
                    <a:ext uri="{9D8B030D-6E8A-4147-A177-3AD203B41FA5}">
                      <a16:colId xmlns:a16="http://schemas.microsoft.com/office/drawing/2014/main" val="385885682"/>
                    </a:ext>
                  </a:extLst>
                </a:gridCol>
                <a:gridCol w="3240358">
                  <a:extLst>
                    <a:ext uri="{9D8B030D-6E8A-4147-A177-3AD203B41FA5}">
                      <a16:colId xmlns:a16="http://schemas.microsoft.com/office/drawing/2014/main" val="1064566263"/>
                    </a:ext>
                  </a:extLst>
                </a:gridCol>
                <a:gridCol w="2520282">
                  <a:extLst>
                    <a:ext uri="{9D8B030D-6E8A-4147-A177-3AD203B41FA5}">
                      <a16:colId xmlns:a16="http://schemas.microsoft.com/office/drawing/2014/main" val="2097465530"/>
                    </a:ext>
                  </a:extLst>
                </a:gridCol>
              </a:tblGrid>
              <a:tr h="41722">
                <a:tc>
                  <a:txBody>
                    <a:bodyPr/>
                    <a:lstStyle/>
                    <a:p>
                      <a:pPr algn="ctr">
                        <a:lnSpc>
                          <a:spcPct val="107000"/>
                        </a:lnSpc>
                      </a:pPr>
                      <a:endParaRPr lang="en-US" sz="1800" b="1" dirty="0">
                        <a:solidFill>
                          <a:schemeClr val="tx1"/>
                        </a:solidFill>
                        <a:effectLst/>
                        <a:latin typeface="Calibri" panose="020F0502020204030204" pitchFamily="34" charset="0"/>
                        <a:cs typeface="Calibri" panose="020F0502020204030204" pitchFamily="34" charset="0"/>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800" b="1" dirty="0">
                          <a:solidFill>
                            <a:schemeClr val="tx1"/>
                          </a:solidFill>
                          <a:effectLst/>
                          <a:latin typeface="Calibri" panose="020F0502020204030204" pitchFamily="34" charset="0"/>
                          <a:cs typeface="Calibri" panose="020F0502020204030204" pitchFamily="34" charset="0"/>
                        </a:rPr>
                        <a:t>Echo (3D or 2D LVEF*)</a:t>
                      </a: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effectLst/>
                          <a:latin typeface="Calibri" panose="020F0502020204030204" pitchFamily="34" charset="0"/>
                          <a:cs typeface="Calibri" panose="020F0502020204030204" pitchFamily="34" charset="0"/>
                        </a:rPr>
                        <a:t>CMR</a:t>
                      </a:r>
                      <a:endParaRPr lang="en-US" sz="3200" b="1" dirty="0">
                        <a:solidFill>
                          <a:schemeClr val="tx1"/>
                        </a:solidFill>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Blood biomarkers</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749446"/>
                  </a:ext>
                </a:extLst>
              </a:tr>
              <a:tr h="1190067">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High-risk</a:t>
                      </a:r>
                      <a:r>
                        <a:rPr lang="en-US" sz="1800" dirty="0">
                          <a:solidFill>
                            <a:schemeClr val="tx1"/>
                          </a:solidFill>
                          <a:effectLst/>
                          <a:latin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800" dirty="0">
                          <a:solidFill>
                            <a:schemeClr val="tx1"/>
                          </a:solidFill>
                          <a:effectLst/>
                          <a:latin typeface="Calibri" panose="020F0502020204030204" pitchFamily="34" charset="0"/>
                          <a:cs typeface="Calibri" panose="020F0502020204030204" pitchFamily="34" charset="0"/>
                        </a:rPr>
                        <a:t>(anthracyclines ≥250 mg/m</a:t>
                      </a:r>
                      <a:r>
                        <a:rPr lang="en-US" sz="1800" baseline="30000" dirty="0">
                          <a:solidFill>
                            <a:schemeClr val="tx1"/>
                          </a:solidFill>
                          <a:effectLst/>
                          <a:latin typeface="Calibri" panose="020F0502020204030204" pitchFamily="34" charset="0"/>
                          <a:cs typeface="Calibri" panose="020F0502020204030204" pitchFamily="34" charset="0"/>
                        </a:rPr>
                        <a:t>2</a:t>
                      </a:r>
                      <a:r>
                        <a:rPr lang="en-US" sz="1800" dirty="0">
                          <a:solidFill>
                            <a:schemeClr val="tx1"/>
                          </a:solidFill>
                          <a:effectLst/>
                          <a:latin typeface="Calibri" panose="020F0502020204030204" pitchFamily="34" charset="0"/>
                          <a:cs typeface="Calibri" panose="020F0502020204030204" pitchFamily="34" charset="0"/>
                        </a:rPr>
                        <a:t>, chest RT ≥30 </a:t>
                      </a:r>
                      <a:r>
                        <a:rPr lang="en-US" sz="1800" dirty="0" err="1">
                          <a:solidFill>
                            <a:schemeClr val="tx1"/>
                          </a:solidFill>
                          <a:effectLst/>
                          <a:latin typeface="Calibri" panose="020F0502020204030204" pitchFamily="34" charset="0"/>
                          <a:cs typeface="Calibri" panose="020F0502020204030204" pitchFamily="34" charset="0"/>
                        </a:rPr>
                        <a:t>Gy</a:t>
                      </a:r>
                      <a:r>
                        <a:rPr lang="en-US" sz="1800" dirty="0">
                          <a:solidFill>
                            <a:schemeClr val="tx1"/>
                          </a:solidFill>
                          <a:effectLst/>
                          <a:latin typeface="Calibri" panose="020F0502020204030204" pitchFamily="34" charset="0"/>
                          <a:cs typeface="Calibri" panose="020F0502020204030204" pitchFamily="34" charset="0"/>
                        </a:rPr>
                        <a:t>, or a combination of anthracyclines ≥100 mg/m</a:t>
                      </a:r>
                      <a:r>
                        <a:rPr lang="en-US" sz="1800" baseline="30000" dirty="0">
                          <a:solidFill>
                            <a:schemeClr val="tx1"/>
                          </a:solidFill>
                          <a:effectLst/>
                          <a:latin typeface="Calibri" panose="020F0502020204030204" pitchFamily="34" charset="0"/>
                          <a:cs typeface="Calibri" panose="020F0502020204030204" pitchFamily="34" charset="0"/>
                        </a:rPr>
                        <a:t>2</a:t>
                      </a:r>
                      <a:r>
                        <a:rPr lang="en-US" sz="1800" dirty="0">
                          <a:solidFill>
                            <a:schemeClr val="tx1"/>
                          </a:solidFill>
                          <a:effectLst/>
                          <a:latin typeface="Calibri" panose="020F0502020204030204" pitchFamily="34" charset="0"/>
                          <a:cs typeface="Calibri" panose="020F0502020204030204" pitchFamily="34" charset="0"/>
                        </a:rPr>
                        <a:t>, and chest RT ≥15 </a:t>
                      </a:r>
                      <a:r>
                        <a:rPr lang="en-US" sz="1800" dirty="0" err="1">
                          <a:solidFill>
                            <a:schemeClr val="tx1"/>
                          </a:solidFill>
                          <a:effectLst/>
                          <a:latin typeface="Calibri" panose="020F0502020204030204" pitchFamily="34" charset="0"/>
                          <a:cs typeface="Calibri" panose="020F0502020204030204" pitchFamily="34" charset="0"/>
                        </a:rPr>
                        <a:t>Gy</a:t>
                      </a:r>
                      <a:r>
                        <a:rPr lang="en-US" sz="1800" dirty="0">
                          <a:solidFill>
                            <a:schemeClr val="tx1"/>
                          </a:solidFill>
                          <a:effectLst/>
                          <a:latin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High-risk of HF (&gt;3·5-fold)</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Widely available, cheap, and cost-effective at 2-year intervals</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Reasonable agreement with CMR**</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189865" marR="0" indent="-189865">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High-risk of HF (&gt;3·5-fold)</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High reproducibility, cost-effective at 5-year intervals</a:t>
                      </a:r>
                    </a:p>
                    <a:p>
                      <a:pPr marL="228600" marR="0" indent="-228600">
                        <a:lnSpc>
                          <a:spcPct val="107000"/>
                        </a:lnSpc>
                        <a:spcBef>
                          <a:spcPts val="0"/>
                        </a:spcBef>
                        <a:spcAft>
                          <a:spcPts val="0"/>
                        </a:spcAft>
                        <a:tabLst>
                          <a:tab pos="246063" algn="l"/>
                        </a:tabLst>
                      </a:pPr>
                      <a:r>
                        <a:rPr lang="en-US" sz="1800" dirty="0">
                          <a:solidFill>
                            <a:schemeClr val="tx1"/>
                          </a:solidFill>
                          <a:effectLst/>
                          <a:latin typeface="Calibri" panose="020F0502020204030204" pitchFamily="34" charset="0"/>
                          <a:cs typeface="Calibri" panose="020F0502020204030204" pitchFamily="34" charset="0"/>
                        </a:rPr>
                        <a:t>⊖	Costs, availability, waiting times, interpretability by practitioners, and burden for survivors</a:t>
                      </a:r>
                      <a:endParaRPr lang="en-US" sz="3200" dirty="0">
                        <a:solidFill>
                          <a:schemeClr val="tx1"/>
                        </a:solidFill>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Poor diagnostic value of biomarkers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75003806"/>
                  </a:ext>
                </a:extLst>
              </a:tr>
            </a:tbl>
          </a:graphicData>
        </a:graphic>
      </p:graphicFrame>
      <p:graphicFrame>
        <p:nvGraphicFramePr>
          <p:cNvPr id="9" name="Table 8">
            <a:extLst>
              <a:ext uri="{FF2B5EF4-FFF2-40B4-BE49-F238E27FC236}">
                <a16:creationId xmlns:a16="http://schemas.microsoft.com/office/drawing/2014/main" id="{45E0EE4C-D6EC-DF2E-280F-9CA142F6CBD8}"/>
              </a:ext>
            </a:extLst>
          </p:cNvPr>
          <p:cNvGraphicFramePr>
            <a:graphicFrameLocks noGrp="1"/>
          </p:cNvGraphicFramePr>
          <p:nvPr/>
        </p:nvGraphicFramePr>
        <p:xfrm>
          <a:off x="335360" y="4173081"/>
          <a:ext cx="11521280" cy="264029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1370208432"/>
                    </a:ext>
                  </a:extLst>
                </a:gridCol>
                <a:gridCol w="2304256">
                  <a:extLst>
                    <a:ext uri="{9D8B030D-6E8A-4147-A177-3AD203B41FA5}">
                      <a16:colId xmlns:a16="http://schemas.microsoft.com/office/drawing/2014/main" val="1633605659"/>
                    </a:ext>
                  </a:extLst>
                </a:gridCol>
                <a:gridCol w="2304256">
                  <a:extLst>
                    <a:ext uri="{9D8B030D-6E8A-4147-A177-3AD203B41FA5}">
                      <a16:colId xmlns:a16="http://schemas.microsoft.com/office/drawing/2014/main" val="3465958947"/>
                    </a:ext>
                  </a:extLst>
                </a:gridCol>
                <a:gridCol w="2304256">
                  <a:extLst>
                    <a:ext uri="{9D8B030D-6E8A-4147-A177-3AD203B41FA5}">
                      <a16:colId xmlns:a16="http://schemas.microsoft.com/office/drawing/2014/main" val="1069602787"/>
                    </a:ext>
                  </a:extLst>
                </a:gridCol>
                <a:gridCol w="2304256">
                  <a:extLst>
                    <a:ext uri="{9D8B030D-6E8A-4147-A177-3AD203B41FA5}">
                      <a16:colId xmlns:a16="http://schemas.microsoft.com/office/drawing/2014/main" val="1312209906"/>
                    </a:ext>
                  </a:extLst>
                </a:gridCol>
              </a:tblGrid>
              <a:tr h="0">
                <a:tc gridSpan="5">
                  <a:txBody>
                    <a:bodyPr/>
                    <a:lstStyle/>
                    <a:p>
                      <a:pPr marL="189865" marR="0" indent="-189865" algn="ctr">
                        <a:lnSpc>
                          <a:spcPct val="107000"/>
                        </a:lnSpc>
                        <a:spcBef>
                          <a:spcPts val="0"/>
                        </a:spcBef>
                        <a:spcAft>
                          <a:spcPts val="0"/>
                        </a:spcAft>
                        <a:tabLst>
                          <a:tab pos="189865" algn="l"/>
                        </a:tabLst>
                      </a:pPr>
                      <a:r>
                        <a:rPr lang="en-US" sz="1800" b="1" dirty="0">
                          <a:solidFill>
                            <a:schemeClr val="tx1"/>
                          </a:solidFill>
                          <a:effectLst/>
                          <a:latin typeface="Calibri" panose="020F0502020204030204" pitchFamily="34" charset="0"/>
                          <a:cs typeface="Calibri" panose="020F0502020204030204" pitchFamily="34" charset="0"/>
                        </a:rPr>
                        <a:t>Balance of benefits (⊕) and harms (⊖)</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8004086"/>
                  </a:ext>
                </a:extLst>
              </a:tr>
              <a:tr h="230047">
                <a:tc>
                  <a:txBody>
                    <a:bodyPr/>
                    <a:lstStyle/>
                    <a:p>
                      <a:pPr marL="0" marR="0" algn="ctr">
                        <a:lnSpc>
                          <a:spcPct val="100000"/>
                        </a:lnSpc>
                        <a:spcBef>
                          <a:spcPts val="0"/>
                        </a:spcBef>
                        <a:spcAft>
                          <a:spcPts val="0"/>
                        </a:spcAft>
                      </a:pPr>
                      <a:r>
                        <a:rPr lang="en-US" sz="1800" b="0" kern="1200" dirty="0">
                          <a:solidFill>
                            <a:schemeClr val="tx1"/>
                          </a:solidFill>
                          <a:effectLst/>
                          <a:latin typeface="Calibri" panose="020F0502020204030204" pitchFamily="34" charset="0"/>
                          <a:cs typeface="Calibri" panose="020F0502020204030204" pitchFamily="34" charset="0"/>
                        </a:rPr>
                        <a:t>Undesirable consequences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clearly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lnSpc>
                          <a:spcPct val="100000"/>
                        </a:lnSpc>
                      </a:pPr>
                      <a:r>
                        <a:rPr lang="en-US" sz="1800" b="0" kern="1200" dirty="0">
                          <a:solidFill>
                            <a:schemeClr val="tx1"/>
                          </a:solidFill>
                          <a:effectLst/>
                          <a:latin typeface="Calibri" panose="020F0502020204030204" pitchFamily="34" charset="0"/>
                          <a:cs typeface="Calibri" panose="020F0502020204030204" pitchFamily="34" charset="0"/>
                        </a:rPr>
                        <a:t>Undesirable consequences probably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3200" b="0" dirty="0"/>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US" sz="1800" b="0" kern="1200" dirty="0">
                          <a:solidFill>
                            <a:schemeClr val="tx1"/>
                          </a:solidFill>
                          <a:effectLst/>
                          <a:latin typeface="Calibri" panose="020F0502020204030204" pitchFamily="34" charset="0"/>
                          <a:cs typeface="Calibri" panose="020F0502020204030204" pitchFamily="34" charset="0"/>
                        </a:rPr>
                        <a:t>Desirable and undesirable consequences are closely balanced or uncertain</a:t>
                      </a:r>
                      <a:endParaRPr lang="en-US" sz="3200" b="0" dirty="0"/>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kern="1200" dirty="0">
                          <a:solidFill>
                            <a:schemeClr val="tx1"/>
                          </a:solidFill>
                          <a:effectLst/>
                          <a:latin typeface="Calibri" panose="020F0502020204030204" pitchFamily="34" charset="0"/>
                          <a:cs typeface="Calibri" panose="020F0502020204030204" pitchFamily="34" charset="0"/>
                        </a:rPr>
                        <a:t>Desirable consequences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probably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undesirable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b="0" kern="1200" dirty="0">
                          <a:solidFill>
                            <a:schemeClr val="tx1"/>
                          </a:solidFill>
                          <a:effectLst/>
                          <a:latin typeface="Calibri" panose="020F0502020204030204" pitchFamily="34" charset="0"/>
                          <a:cs typeface="Calibri" panose="020F0502020204030204" pitchFamily="34" charset="0"/>
                        </a:rPr>
                        <a:t>Desirable consequences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clearly outweigh </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undesirable consequences</a:t>
                      </a:r>
                      <a:br>
                        <a:rPr lang="en-US" sz="1800" b="0" kern="1200" dirty="0">
                          <a:solidFill>
                            <a:schemeClr val="tx1"/>
                          </a:solidFill>
                          <a:effectLst/>
                          <a:latin typeface="Calibri" panose="020F0502020204030204" pitchFamily="34" charset="0"/>
                          <a:cs typeface="Calibri" panose="020F0502020204030204" pitchFamily="34" charset="0"/>
                        </a:rPr>
                      </a:br>
                      <a:r>
                        <a:rPr lang="en-US" sz="1800" b="0" kern="1200" dirty="0">
                          <a:solidFill>
                            <a:schemeClr val="tx1"/>
                          </a:solidFill>
                          <a:effectLst/>
                          <a:latin typeface="Calibri" panose="020F0502020204030204" pitchFamily="34" charset="0"/>
                          <a:cs typeface="Calibri" panose="020F0502020204030204" pitchFamily="34" charset="0"/>
                        </a:rPr>
                        <a:t>in most settings</a:t>
                      </a:r>
                      <a:endPar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35000574"/>
                  </a:ext>
                </a:extLst>
              </a:tr>
              <a:tr h="65611">
                <a:tc gridSpan="5">
                  <a:txBody>
                    <a:bodyPr/>
                    <a:lstStyle/>
                    <a:p>
                      <a:pPr marL="0" marR="38100">
                        <a:lnSpc>
                          <a:spcPct val="107000"/>
                        </a:lnSpc>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*2D in centers without experience with 3D and/or insufficient image quality.</a:t>
                      </a:r>
                    </a:p>
                    <a:p>
                      <a:pPr marL="0" marR="38100">
                        <a:lnSpc>
                          <a:spcPct val="107000"/>
                        </a:lnSpc>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**1) Cost-effectiveness studies weighted for misclassification of echo compared to CMR; 2) HF medication trials in asymptomatic individuals in the general population used echo to define LV dysfunction and start treatment.</a:t>
                      </a:r>
                    </a:p>
                    <a:p>
                      <a:pPr marL="0" marR="38100">
                        <a:lnSpc>
                          <a:spcPct val="107000"/>
                        </a:lnSpc>
                        <a:spcBef>
                          <a:spcPts val="0"/>
                        </a:spcBef>
                        <a:spcAft>
                          <a:spcPts val="0"/>
                        </a:spcAft>
                      </a:pPr>
                      <a:r>
                        <a:rPr lang="en-US" sz="1200" dirty="0">
                          <a:solidFill>
                            <a:schemeClr val="tx1"/>
                          </a:solidFill>
                          <a:effectLst/>
                          <a:latin typeface="Calibri" panose="020F0502020204030204" pitchFamily="34" charset="0"/>
                          <a:cs typeface="Calibri" panose="020F0502020204030204" pitchFamily="34" charset="0"/>
                        </a:rPr>
                        <a:t>Abbreviations: 3D=three-dimensional; 2D=two-dimensional; LVEF=left ventricular ejection fraction; CMR=cardiac magnetic resonance imaging; ≥=greater than or equal to; mg/m</a:t>
                      </a:r>
                      <a:r>
                        <a:rPr lang="en-US" sz="1200" baseline="30000" dirty="0">
                          <a:solidFill>
                            <a:schemeClr val="tx1"/>
                          </a:solidFill>
                          <a:effectLst/>
                          <a:latin typeface="Calibri" panose="020F0502020204030204" pitchFamily="34" charset="0"/>
                          <a:cs typeface="Calibri" panose="020F0502020204030204" pitchFamily="34" charset="0"/>
                        </a:rPr>
                        <a:t>2</a:t>
                      </a:r>
                      <a:r>
                        <a:rPr lang="en-US" sz="1200" dirty="0">
                          <a:solidFill>
                            <a:schemeClr val="tx1"/>
                          </a:solidFill>
                          <a:effectLst/>
                          <a:latin typeface="Calibri" panose="020F0502020204030204" pitchFamily="34" charset="0"/>
                          <a:cs typeface="Calibri" panose="020F0502020204030204" pitchFamily="34" charset="0"/>
                        </a:rPr>
                        <a:t>=milligrams per square meter; RT=radiotherapy to the chest region; </a:t>
                      </a:r>
                      <a:r>
                        <a:rPr lang="en-US" sz="1200" dirty="0" err="1">
                          <a:solidFill>
                            <a:schemeClr val="tx1"/>
                          </a:solidFill>
                          <a:effectLst/>
                          <a:latin typeface="Calibri" panose="020F0502020204030204" pitchFamily="34" charset="0"/>
                          <a:cs typeface="Calibri" panose="020F0502020204030204" pitchFamily="34" charset="0"/>
                        </a:rPr>
                        <a:t>Gy</a:t>
                      </a:r>
                      <a:r>
                        <a:rPr lang="en-US" sz="1200" dirty="0">
                          <a:solidFill>
                            <a:schemeClr val="tx1"/>
                          </a:solidFill>
                          <a:effectLst/>
                          <a:latin typeface="Calibri" panose="020F0502020204030204" pitchFamily="34" charset="0"/>
                          <a:cs typeface="Calibri" panose="020F0502020204030204" pitchFamily="34" charset="0"/>
                        </a:rPr>
                        <a:t>=Gray; &gt;=greater than; &lt;=less than; HF=heart failure</a:t>
                      </a:r>
                      <a:endParaRPr lang="en-US"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0823307"/>
                  </a:ext>
                </a:extLst>
              </a:tr>
            </a:tbl>
          </a:graphicData>
        </a:graphic>
      </p:graphicFrame>
    </p:spTree>
    <p:extLst>
      <p:ext uri="{BB962C8B-B14F-4D97-AF65-F5344CB8AC3E}">
        <p14:creationId xmlns:p14="http://schemas.microsoft.com/office/powerpoint/2010/main" val="1753306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en-US" altLang="en-US" sz="4200" dirty="0">
                <a:solidFill>
                  <a:schemeClr val="bg1"/>
                </a:solidFill>
                <a:latin typeface="Calibri" pitchFamily="34" charset="0"/>
              </a:rPr>
              <a:t>Thanks to</a:t>
            </a:r>
            <a:endParaRPr lang="en-US" altLang="en-US" sz="4400" dirty="0">
              <a:solidFill>
                <a:schemeClr val="bg1"/>
              </a:solidFill>
              <a:latin typeface="Calibri" pitchFamily="34" charset="0"/>
            </a:endParaRPr>
          </a:p>
        </p:txBody>
      </p:sp>
      <p:sp>
        <p:nvSpPr>
          <p:cNvPr id="8195" name="Rectangle 3"/>
          <p:cNvSpPr>
            <a:spLocks noChangeArrowheads="1"/>
          </p:cNvSpPr>
          <p:nvPr/>
        </p:nvSpPr>
        <p:spPr bwMode="auto">
          <a:xfrm>
            <a:off x="2495600" y="1930822"/>
            <a:ext cx="2818656" cy="43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en-US" sz="1700" u="sng" dirty="0">
                <a:solidFill>
                  <a:srgbClr val="000057"/>
                </a:solidFill>
                <a:latin typeface="Calibri" panose="020F0502020204030204" pitchFamily="34" charset="0"/>
                <a:cs typeface="Calibri" panose="020F0502020204030204" pitchFamily="34" charset="0"/>
              </a:rPr>
              <a:t>Chairs:</a:t>
            </a:r>
            <a:r>
              <a:rPr lang="en-US" sz="1700" dirty="0">
                <a:solidFill>
                  <a:srgbClr val="000057"/>
                </a:solidFill>
                <a:latin typeface="Calibri" panose="020F0502020204030204" pitchFamily="34" charset="0"/>
                <a:cs typeface="Calibri" panose="020F0502020204030204" pitchFamily="34" charset="0"/>
              </a:rPr>
              <a:t> </a:t>
            </a:r>
            <a:endParaRPr lang="nl-NL" sz="170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Rod Skinner</a:t>
            </a:r>
          </a:p>
          <a:p>
            <a:pPr indent="0">
              <a:buNone/>
            </a:pPr>
            <a:r>
              <a:rPr lang="nl-NL" sz="1700" b="0" dirty="0">
                <a:solidFill>
                  <a:srgbClr val="000057"/>
                </a:solidFill>
                <a:latin typeface="Calibri" panose="020F0502020204030204" pitchFamily="34" charset="0"/>
                <a:cs typeface="Calibri" panose="020F0502020204030204" pitchFamily="34" charset="0"/>
              </a:rPr>
              <a:t>Matt </a:t>
            </a:r>
            <a:r>
              <a:rPr lang="nl-NL" sz="1700" b="0" dirty="0" err="1">
                <a:solidFill>
                  <a:srgbClr val="000057"/>
                </a:solidFill>
                <a:latin typeface="Calibri" panose="020F0502020204030204" pitchFamily="34" charset="0"/>
                <a:cs typeface="Calibri" panose="020F0502020204030204" pitchFamily="34" charset="0"/>
              </a:rPr>
              <a:t>Ehrhardt</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 </a:t>
            </a:r>
          </a:p>
          <a:p>
            <a:pPr indent="0">
              <a:buNone/>
            </a:pPr>
            <a:r>
              <a:rPr lang="en-US" sz="1700" u="sng" dirty="0">
                <a:solidFill>
                  <a:srgbClr val="000057"/>
                </a:solidFill>
                <a:latin typeface="Calibri" panose="020F0502020204030204" pitchFamily="34" charset="0"/>
                <a:cs typeface="Calibri" panose="020F0502020204030204" pitchFamily="34" charset="0"/>
              </a:rPr>
              <a:t>Coordinator:</a:t>
            </a:r>
            <a:r>
              <a:rPr lang="en-US" sz="1700" dirty="0">
                <a:solidFill>
                  <a:srgbClr val="000057"/>
                </a:solidFill>
                <a:latin typeface="Calibri" panose="020F0502020204030204" pitchFamily="34" charset="0"/>
                <a:cs typeface="Calibri" panose="020F0502020204030204" pitchFamily="34" charset="0"/>
              </a:rPr>
              <a:t> </a:t>
            </a:r>
            <a:endParaRPr lang="nl-NL" sz="170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Esmee Kooijmans </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u="sng" dirty="0">
                <a:solidFill>
                  <a:srgbClr val="000057"/>
                </a:solidFill>
                <a:latin typeface="Calibri" panose="020F0502020204030204" pitchFamily="34" charset="0"/>
                <a:cs typeface="Calibri" panose="020F0502020204030204" pitchFamily="34" charset="0"/>
              </a:rPr>
              <a:t>Advisors: </a:t>
            </a:r>
          </a:p>
          <a:p>
            <a:pPr indent="0">
              <a:buNone/>
            </a:pPr>
            <a:r>
              <a:rPr lang="nl-NL" sz="1700" b="0" dirty="0">
                <a:solidFill>
                  <a:srgbClr val="000057"/>
                </a:solidFill>
                <a:latin typeface="Calibri" panose="020F0502020204030204" pitchFamily="34" charset="0"/>
                <a:cs typeface="Calibri" panose="020F0502020204030204" pitchFamily="34" charset="0"/>
              </a:rPr>
              <a:t>Renée Mulder</a:t>
            </a:r>
          </a:p>
          <a:p>
            <a:pPr indent="0">
              <a:buNone/>
            </a:pPr>
            <a:r>
              <a:rPr lang="nl-NL" sz="1700" b="0" dirty="0">
                <a:solidFill>
                  <a:srgbClr val="000057"/>
                </a:solidFill>
                <a:latin typeface="Calibri" panose="020F0502020204030204" pitchFamily="34" charset="0"/>
                <a:cs typeface="Calibri" panose="020F0502020204030204" pitchFamily="34" charset="0"/>
              </a:rPr>
              <a:t>Leontien Kremer</a:t>
            </a:r>
          </a:p>
          <a:p>
            <a:pPr indent="0">
              <a:buNone/>
            </a:pPr>
            <a:r>
              <a:rPr lang="nl-NL" sz="1700" b="0" dirty="0">
                <a:solidFill>
                  <a:srgbClr val="000057"/>
                </a:solidFill>
                <a:latin typeface="Calibri" panose="020F0502020204030204" pitchFamily="34" charset="0"/>
                <a:cs typeface="Calibri" panose="020F0502020204030204" pitchFamily="34" charset="0"/>
              </a:rPr>
              <a:t>Melissa Hudson</a:t>
            </a:r>
          </a:p>
          <a:p>
            <a:pPr indent="0">
              <a:buNone/>
            </a:pPr>
            <a:r>
              <a:rPr lang="nl-NL" sz="1700" b="0" dirty="0">
                <a:solidFill>
                  <a:srgbClr val="000057"/>
                </a:solidFill>
                <a:latin typeface="Calibri" panose="020F0502020204030204" pitchFamily="34" charset="0"/>
                <a:cs typeface="Calibri" panose="020F0502020204030204" pitchFamily="34" charset="0"/>
              </a:rPr>
              <a:t>Sandy </a:t>
            </a:r>
            <a:r>
              <a:rPr lang="nl-NL" sz="1700" b="0" dirty="0" err="1">
                <a:solidFill>
                  <a:srgbClr val="000057"/>
                </a:solidFill>
                <a:latin typeface="Calibri" panose="020F0502020204030204" pitchFamily="34" charset="0"/>
                <a:cs typeface="Calibri" panose="020F0502020204030204" pitchFamily="34" charset="0"/>
              </a:rPr>
              <a:t>Constine</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err="1">
                <a:solidFill>
                  <a:srgbClr val="000057"/>
                </a:solidFill>
                <a:latin typeface="Calibri" panose="020F0502020204030204" pitchFamily="34" charset="0"/>
                <a:cs typeface="Calibri" panose="020F0502020204030204" pitchFamily="34" charset="0"/>
              </a:rPr>
              <a:t>Hamish</a:t>
            </a:r>
            <a:r>
              <a:rPr lang="nl-NL" sz="1700" b="0" dirty="0">
                <a:solidFill>
                  <a:srgbClr val="000057"/>
                </a:solidFill>
                <a:latin typeface="Calibri" panose="020F0502020204030204" pitchFamily="34" charset="0"/>
                <a:cs typeface="Calibri" panose="020F0502020204030204" pitchFamily="34" charset="0"/>
              </a:rPr>
              <a:t> Wallace</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endParaRPr lang="nl-NL" sz="1800" b="0" dirty="0">
              <a:solidFill>
                <a:srgbClr val="000057"/>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4717504" y="1930823"/>
            <a:ext cx="267464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en-US" sz="1700" u="sng" dirty="0">
                <a:solidFill>
                  <a:srgbClr val="000057"/>
                </a:solidFill>
                <a:latin typeface="Calibri" panose="020F0502020204030204" pitchFamily="34" charset="0"/>
                <a:cs typeface="Calibri" panose="020F0502020204030204" pitchFamily="34" charset="0"/>
              </a:rPr>
              <a:t>WG leaders:</a:t>
            </a:r>
          </a:p>
          <a:p>
            <a:pPr indent="0">
              <a:buNone/>
            </a:pPr>
            <a:r>
              <a:rPr lang="en-US" sz="1700" b="0" dirty="0" err="1">
                <a:solidFill>
                  <a:srgbClr val="000057"/>
                </a:solidFill>
                <a:latin typeface="Calibri" panose="020F0502020204030204" pitchFamily="34" charset="0"/>
                <a:cs typeface="Calibri" panose="020F0502020204030204" pitchFamily="34" charset="0"/>
              </a:rPr>
              <a:t>Jarmilla</a:t>
            </a:r>
            <a:r>
              <a:rPr lang="en-US" sz="1700" b="0" dirty="0">
                <a:solidFill>
                  <a:srgbClr val="000057"/>
                </a:solidFill>
                <a:latin typeface="Calibri" panose="020F0502020204030204" pitchFamily="34" charset="0"/>
                <a:cs typeface="Calibri" panose="020F0502020204030204" pitchFamily="34" charset="0"/>
              </a:rPr>
              <a:t> </a:t>
            </a:r>
            <a:r>
              <a:rPr lang="en-US" sz="1700" b="0" dirty="0" err="1">
                <a:solidFill>
                  <a:srgbClr val="000057"/>
                </a:solidFill>
                <a:latin typeface="Calibri" panose="020F0502020204030204" pitchFamily="34" charset="0"/>
                <a:cs typeface="Calibri" panose="020F0502020204030204" pitchFamily="34" charset="0"/>
              </a:rPr>
              <a:t>Kurseova</a:t>
            </a: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Nick Larkins</a:t>
            </a:r>
          </a:p>
          <a:p>
            <a:pPr indent="0">
              <a:buNone/>
            </a:pPr>
            <a:r>
              <a:rPr lang="en-US" sz="1700" b="0" dirty="0">
                <a:solidFill>
                  <a:srgbClr val="000057"/>
                </a:solidFill>
                <a:latin typeface="Calibri" panose="020F0502020204030204" pitchFamily="34" charset="0"/>
                <a:cs typeface="Calibri" panose="020F0502020204030204" pitchFamily="34" charset="0"/>
              </a:rPr>
              <a:t>Tom </a:t>
            </a:r>
            <a:r>
              <a:rPr lang="en-US" sz="1700" b="0" dirty="0" err="1">
                <a:solidFill>
                  <a:srgbClr val="000057"/>
                </a:solidFill>
                <a:latin typeface="Calibri" panose="020F0502020204030204" pitchFamily="34" charset="0"/>
                <a:cs typeface="Calibri" panose="020F0502020204030204" pitchFamily="34" charset="0"/>
              </a:rPr>
              <a:t>Walwyn</a:t>
            </a: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Stephen Marks</a:t>
            </a:r>
          </a:p>
          <a:p>
            <a:pPr indent="0">
              <a:buNone/>
            </a:pPr>
            <a:r>
              <a:rPr lang="en-US" sz="1700" b="0" dirty="0" err="1">
                <a:solidFill>
                  <a:srgbClr val="000057"/>
                </a:solidFill>
                <a:latin typeface="Calibri" panose="020F0502020204030204" pitchFamily="34" charset="0"/>
                <a:cs typeface="Calibri" panose="020F0502020204030204" pitchFamily="34" charset="0"/>
              </a:rPr>
              <a:t>Vesna</a:t>
            </a:r>
            <a:r>
              <a:rPr lang="en-US" sz="1700" b="0" dirty="0">
                <a:solidFill>
                  <a:srgbClr val="000057"/>
                </a:solidFill>
                <a:latin typeface="Calibri" panose="020F0502020204030204" pitchFamily="34" charset="0"/>
                <a:cs typeface="Calibri" panose="020F0502020204030204" pitchFamily="34" charset="0"/>
              </a:rPr>
              <a:t> </a:t>
            </a:r>
            <a:r>
              <a:rPr lang="en-US" sz="1700" b="0" dirty="0" err="1">
                <a:solidFill>
                  <a:srgbClr val="000057"/>
                </a:solidFill>
                <a:latin typeface="Calibri" panose="020F0502020204030204" pitchFamily="34" charset="0"/>
                <a:cs typeface="Calibri" panose="020F0502020204030204" pitchFamily="34" charset="0"/>
              </a:rPr>
              <a:t>Pavasovic</a:t>
            </a: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Shveta Motwani</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u="sng" dirty="0">
                <a:solidFill>
                  <a:srgbClr val="000057"/>
                </a:solidFill>
                <a:latin typeface="Calibri" panose="020F0502020204030204" pitchFamily="34" charset="0"/>
                <a:cs typeface="Calibri" panose="020F0502020204030204" pitchFamily="34" charset="0"/>
              </a:rPr>
              <a:t>WG members:</a:t>
            </a:r>
            <a:r>
              <a:rPr lang="en-US" sz="1800" dirty="0"/>
              <a:t>	 </a:t>
            </a:r>
            <a:endParaRPr lang="nl-NL" sz="1800" dirty="0"/>
          </a:p>
          <a:p>
            <a:pPr indent="0">
              <a:buNone/>
            </a:pPr>
            <a:r>
              <a:rPr lang="nl-NL" sz="1700" b="0" dirty="0">
                <a:solidFill>
                  <a:srgbClr val="000057"/>
                </a:solidFill>
                <a:latin typeface="Calibri" panose="020F0502020204030204" pitchFamily="34" charset="0"/>
                <a:cs typeface="Calibri" panose="020F0502020204030204" pitchFamily="34" charset="0"/>
              </a:rPr>
              <a:t>Heleen van der Pal</a:t>
            </a:r>
          </a:p>
          <a:p>
            <a:pPr indent="0">
              <a:buNone/>
            </a:pPr>
            <a:r>
              <a:rPr lang="nl-NL" sz="1700" b="0" dirty="0">
                <a:solidFill>
                  <a:srgbClr val="000057"/>
                </a:solidFill>
                <a:latin typeface="Calibri" panose="020F0502020204030204" pitchFamily="34" charset="0"/>
                <a:cs typeface="Calibri" panose="020F0502020204030204" pitchFamily="34" charset="0"/>
              </a:rPr>
              <a:t>Charlotte </a:t>
            </a:r>
            <a:r>
              <a:rPr lang="nl-NL" sz="1700" b="0" dirty="0" err="1">
                <a:solidFill>
                  <a:srgbClr val="000057"/>
                </a:solidFill>
                <a:latin typeface="Calibri" panose="020F0502020204030204" pitchFamily="34" charset="0"/>
                <a:cs typeface="Calibri" panose="020F0502020204030204" pitchFamily="34" charset="0"/>
              </a:rPr>
              <a:t>Demoor</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Dan Green</a:t>
            </a:r>
          </a:p>
          <a:p>
            <a:pPr indent="0">
              <a:buNone/>
            </a:pPr>
            <a:r>
              <a:rPr lang="nl-NL" sz="1700" b="0" dirty="0">
                <a:solidFill>
                  <a:srgbClr val="000057"/>
                </a:solidFill>
                <a:latin typeface="Calibri" panose="020F0502020204030204" pitchFamily="34" charset="0"/>
                <a:cs typeface="Calibri" panose="020F0502020204030204" pitchFamily="34" charset="0"/>
              </a:rPr>
              <a:t>Kathleen Kieran</a:t>
            </a:r>
          </a:p>
          <a:p>
            <a:pPr indent="0">
              <a:buNone/>
            </a:pPr>
            <a:r>
              <a:rPr lang="nl-NL" sz="1700" b="0" dirty="0" err="1">
                <a:solidFill>
                  <a:srgbClr val="000057"/>
                </a:solidFill>
                <a:latin typeface="Calibri" panose="020F0502020204030204" pitchFamily="34" charset="0"/>
                <a:cs typeface="Calibri" panose="020F0502020204030204" pitchFamily="34" charset="0"/>
              </a:rPr>
              <a:t>Kerri</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Becktell</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Joel Thompson</a:t>
            </a:r>
          </a:p>
          <a:p>
            <a:pPr indent="0">
              <a:buNone/>
            </a:pPr>
            <a:endParaRPr lang="en-US" sz="1700" b="0" dirty="0">
              <a:solidFill>
                <a:srgbClr val="000057"/>
              </a:solidFill>
              <a:latin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7032104" y="1930822"/>
            <a:ext cx="562696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nl-NL" sz="1700" b="0" dirty="0" err="1">
                <a:solidFill>
                  <a:srgbClr val="000057"/>
                </a:solidFill>
                <a:latin typeface="Calibri" panose="020F0502020204030204" pitchFamily="34" charset="0"/>
                <a:cs typeface="Calibri" panose="020F0502020204030204" pitchFamily="34" charset="0"/>
              </a:rPr>
              <a:t>Denitza</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Mironova</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Marry van den Heuvel-</a:t>
            </a:r>
            <a:r>
              <a:rPr lang="nl-NL" sz="1700" b="0" dirty="0" err="1">
                <a:solidFill>
                  <a:srgbClr val="000057"/>
                </a:solidFill>
                <a:latin typeface="Calibri" panose="020F0502020204030204" pitchFamily="34" charset="0"/>
                <a:cs typeface="Calibri" panose="020F0502020204030204" pitchFamily="34" charset="0"/>
              </a:rPr>
              <a:t>Eibrink</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Elvira van Dalen</a:t>
            </a:r>
          </a:p>
          <a:p>
            <a:pPr indent="0">
              <a:buNone/>
            </a:pPr>
            <a:r>
              <a:rPr lang="nl-NL" sz="1700" b="0" dirty="0">
                <a:solidFill>
                  <a:srgbClr val="000057"/>
                </a:solidFill>
                <a:latin typeface="Calibri" panose="020F0502020204030204" pitchFamily="34" charset="0"/>
                <a:cs typeface="Calibri" panose="020F0502020204030204" pitchFamily="34" charset="0"/>
              </a:rPr>
              <a:t>Marika </a:t>
            </a:r>
            <a:r>
              <a:rPr lang="nl-NL" sz="1700" b="0" dirty="0" err="1">
                <a:solidFill>
                  <a:srgbClr val="000057"/>
                </a:solidFill>
                <a:latin typeface="Calibri" panose="020F0502020204030204" pitchFamily="34" charset="0"/>
                <a:cs typeface="Calibri" panose="020F0502020204030204" pitchFamily="34" charset="0"/>
              </a:rPr>
              <a:t>Grönroos</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Monica </a:t>
            </a:r>
            <a:r>
              <a:rPr lang="nl-NL" sz="1700" b="0" dirty="0" err="1">
                <a:solidFill>
                  <a:srgbClr val="000057"/>
                </a:solidFill>
                <a:latin typeface="Calibri" panose="020F0502020204030204" pitchFamily="34" charset="0"/>
                <a:cs typeface="Calibri" panose="020F0502020204030204" pitchFamily="34" charset="0"/>
              </a:rPr>
              <a:t>Terenziani</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Arend Bökenkamp</a:t>
            </a:r>
          </a:p>
          <a:p>
            <a:pPr indent="0">
              <a:buNone/>
            </a:pPr>
            <a:r>
              <a:rPr lang="nl-NL" sz="1700" b="0" dirty="0">
                <a:solidFill>
                  <a:srgbClr val="000057"/>
                </a:solidFill>
                <a:latin typeface="Calibri" panose="020F0502020204030204" pitchFamily="34" charset="0"/>
                <a:cs typeface="Calibri" panose="020F0502020204030204" pitchFamily="34" charset="0"/>
              </a:rPr>
              <a:t>Lars </a:t>
            </a:r>
            <a:r>
              <a:rPr lang="nl-NL" sz="1700" b="0" dirty="0" err="1">
                <a:solidFill>
                  <a:srgbClr val="000057"/>
                </a:solidFill>
                <a:latin typeface="Calibri" panose="020F0502020204030204" pitchFamily="34" charset="0"/>
                <a:cs typeface="Calibri" panose="020F0502020204030204" pitchFamily="34" charset="0"/>
              </a:rPr>
              <a:t>Hjorth</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Liv Andres-Jensen</a:t>
            </a:r>
          </a:p>
          <a:p>
            <a:pPr indent="0">
              <a:buNone/>
            </a:pPr>
            <a:r>
              <a:rPr lang="nl-NL" sz="1700" b="0" dirty="0" err="1">
                <a:solidFill>
                  <a:srgbClr val="000057"/>
                </a:solidFill>
                <a:latin typeface="Calibri" panose="020F0502020204030204" pitchFamily="34" charset="0"/>
                <a:cs typeface="Calibri" panose="020F0502020204030204" pitchFamily="34" charset="0"/>
              </a:rPr>
              <a:t>Edit</a:t>
            </a:r>
            <a:r>
              <a:rPr lang="nl-NL" sz="1700" b="0" dirty="0">
                <a:solidFill>
                  <a:srgbClr val="000057"/>
                </a:solidFill>
                <a:latin typeface="Calibri" panose="020F0502020204030204" pitchFamily="34" charset="0"/>
                <a:cs typeface="Calibri" panose="020F0502020204030204" pitchFamily="34" charset="0"/>
              </a:rPr>
              <a:t> Bardi</a:t>
            </a:r>
          </a:p>
          <a:p>
            <a:pPr indent="0">
              <a:buNone/>
            </a:pPr>
            <a:r>
              <a:rPr lang="nl-NL" sz="1700" b="0" dirty="0" err="1">
                <a:solidFill>
                  <a:srgbClr val="000057"/>
                </a:solidFill>
                <a:latin typeface="Calibri" panose="020F0502020204030204" pitchFamily="34" charset="0"/>
                <a:cs typeface="Calibri" panose="020F0502020204030204" pitchFamily="34" charset="0"/>
              </a:rPr>
              <a:t>Songul</a:t>
            </a:r>
            <a:r>
              <a:rPr lang="nl-NL" sz="1700" b="0" dirty="0">
                <a:solidFill>
                  <a:srgbClr val="000057"/>
                </a:solidFill>
                <a:latin typeface="Calibri" panose="020F0502020204030204" pitchFamily="34" charset="0"/>
                <a:cs typeface="Calibri" panose="020F0502020204030204" pitchFamily="34" charset="0"/>
              </a:rPr>
              <a:t> Onder</a:t>
            </a:r>
          </a:p>
          <a:p>
            <a:pPr indent="0">
              <a:buNone/>
            </a:pPr>
            <a:r>
              <a:rPr lang="nl-NL" sz="1700" b="0" dirty="0" err="1">
                <a:solidFill>
                  <a:srgbClr val="000057"/>
                </a:solidFill>
                <a:latin typeface="Calibri" panose="020F0502020204030204" pitchFamily="34" charset="0"/>
                <a:cs typeface="Calibri" panose="020F0502020204030204" pitchFamily="34" charset="0"/>
              </a:rPr>
              <a:t>Jakub</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Zieg</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Margreet Veening</a:t>
            </a:r>
          </a:p>
          <a:p>
            <a:pPr indent="0">
              <a:buNone/>
            </a:pPr>
            <a:r>
              <a:rPr lang="nl-NL" sz="1700" b="0" dirty="0">
                <a:solidFill>
                  <a:srgbClr val="000057"/>
                </a:solidFill>
                <a:latin typeface="Calibri" panose="020F0502020204030204" pitchFamily="34" charset="0"/>
                <a:cs typeface="Calibri" panose="020F0502020204030204" pitchFamily="34" charset="0"/>
              </a:rPr>
              <a:t>Ali Mirza Onder</a:t>
            </a:r>
          </a:p>
          <a:p>
            <a:pPr indent="0">
              <a:buNone/>
            </a:pPr>
            <a:r>
              <a:rPr lang="nl-NL" sz="1700" b="0" dirty="0">
                <a:solidFill>
                  <a:srgbClr val="000057"/>
                </a:solidFill>
                <a:latin typeface="Calibri" panose="020F0502020204030204" pitchFamily="34" charset="0"/>
                <a:cs typeface="Calibri" panose="020F0502020204030204" pitchFamily="34" charset="0"/>
              </a:rPr>
              <a:t>Jonathan </a:t>
            </a:r>
            <a:r>
              <a:rPr lang="nl-NL" sz="1700" b="0" dirty="0" err="1">
                <a:solidFill>
                  <a:srgbClr val="000057"/>
                </a:solidFill>
                <a:latin typeface="Calibri" panose="020F0502020204030204" pitchFamily="34" charset="0"/>
                <a:cs typeface="Calibri" panose="020F0502020204030204" pitchFamily="34" charset="0"/>
              </a:rPr>
              <a:t>Routh</a:t>
            </a:r>
            <a:endParaRPr lang="nl-NL" sz="1700" b="0" dirty="0">
              <a:solidFill>
                <a:srgbClr val="000057"/>
              </a:solidFill>
              <a:latin typeface="Calibri" panose="020F0502020204030204" pitchFamily="34" charset="0"/>
              <a:cs typeface="Calibri" panose="020F0502020204030204" pitchFamily="34" charset="0"/>
            </a:endParaRPr>
          </a:p>
          <a:p>
            <a:pPr indent="0">
              <a:buNone/>
            </a:pPr>
            <a:endParaRPr lang="en-US" sz="1700" b="0" dirty="0">
              <a:solidFill>
                <a:srgbClr val="0000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7322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407364" y="158750"/>
            <a:ext cx="11449276" cy="1686074"/>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Benefits and Harms of Cardiomyopathy Surveillance</a:t>
            </a:r>
            <a:r>
              <a:rPr kumimoji="0" lang="en-US" altLang="en-US" sz="4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p>
        </p:txBody>
      </p:sp>
      <p:graphicFrame>
        <p:nvGraphicFramePr>
          <p:cNvPr id="7" name="Table 6">
            <a:extLst>
              <a:ext uri="{FF2B5EF4-FFF2-40B4-BE49-F238E27FC236}">
                <a16:creationId xmlns:a16="http://schemas.microsoft.com/office/drawing/2014/main" id="{D5B54C9B-FDCB-C690-288E-A42B4E0C9664}"/>
              </a:ext>
            </a:extLst>
          </p:cNvPr>
          <p:cNvGraphicFramePr>
            <a:graphicFrameLocks noGrp="1"/>
          </p:cNvGraphicFramePr>
          <p:nvPr/>
        </p:nvGraphicFramePr>
        <p:xfrm>
          <a:off x="407368" y="2011680"/>
          <a:ext cx="11449276" cy="2627057"/>
        </p:xfrm>
        <a:graphic>
          <a:graphicData uri="http://schemas.openxmlformats.org/drawingml/2006/table">
            <a:tbl>
              <a:tblPr firstRow="1" bandRow="1">
                <a:tableStyleId>{5C22544A-7EE6-4342-B048-85BDC9FD1C3A}</a:tableStyleId>
              </a:tblPr>
              <a:tblGrid>
                <a:gridCol w="2862319">
                  <a:extLst>
                    <a:ext uri="{9D8B030D-6E8A-4147-A177-3AD203B41FA5}">
                      <a16:colId xmlns:a16="http://schemas.microsoft.com/office/drawing/2014/main" val="1370208432"/>
                    </a:ext>
                  </a:extLst>
                </a:gridCol>
                <a:gridCol w="2862319">
                  <a:extLst>
                    <a:ext uri="{9D8B030D-6E8A-4147-A177-3AD203B41FA5}">
                      <a16:colId xmlns:a16="http://schemas.microsoft.com/office/drawing/2014/main" val="385885682"/>
                    </a:ext>
                  </a:extLst>
                </a:gridCol>
                <a:gridCol w="2862319">
                  <a:extLst>
                    <a:ext uri="{9D8B030D-6E8A-4147-A177-3AD203B41FA5}">
                      <a16:colId xmlns:a16="http://schemas.microsoft.com/office/drawing/2014/main" val="1064566263"/>
                    </a:ext>
                  </a:extLst>
                </a:gridCol>
                <a:gridCol w="2862319">
                  <a:extLst>
                    <a:ext uri="{9D8B030D-6E8A-4147-A177-3AD203B41FA5}">
                      <a16:colId xmlns:a16="http://schemas.microsoft.com/office/drawing/2014/main" val="2097465530"/>
                    </a:ext>
                  </a:extLst>
                </a:gridCol>
              </a:tblGrid>
              <a:tr h="159269">
                <a:tc>
                  <a:txBody>
                    <a:bodyPr/>
                    <a:lstStyle/>
                    <a:p>
                      <a:pPr>
                        <a:lnSpc>
                          <a:spcPct val="107000"/>
                        </a:lnSpc>
                      </a:pPr>
                      <a:endParaRPr lang="en-US" sz="1800" b="1" dirty="0">
                        <a:solidFill>
                          <a:schemeClr val="tx1"/>
                        </a:solidFill>
                        <a:effectLst/>
                        <a:latin typeface="Calibri" panose="020F0502020204030204" pitchFamily="34" charset="0"/>
                        <a:cs typeface="Calibri" panose="020F0502020204030204" pitchFamily="34" charset="0"/>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en-US" sz="1800" b="1" dirty="0">
                          <a:solidFill>
                            <a:schemeClr val="tx1"/>
                          </a:solidFill>
                          <a:effectLst/>
                          <a:latin typeface="Calibri" panose="020F0502020204030204" pitchFamily="34" charset="0"/>
                          <a:cs typeface="Calibri" panose="020F0502020204030204" pitchFamily="34" charset="0"/>
                        </a:rPr>
                        <a:t>Echo (3D or 2D LVEF*)</a:t>
                      </a: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chemeClr val="tx1"/>
                          </a:solidFill>
                          <a:effectLst/>
                          <a:latin typeface="Calibri" panose="020F0502020204030204" pitchFamily="34" charset="0"/>
                          <a:cs typeface="Calibri" panose="020F0502020204030204" pitchFamily="34" charset="0"/>
                        </a:rPr>
                        <a:t>CMR</a:t>
                      </a:r>
                      <a:endParaRPr lang="en-US" sz="3200" b="1" dirty="0">
                        <a:solidFill>
                          <a:schemeClr val="tx1"/>
                        </a:solidFill>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Blood biomarkers</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749446"/>
                  </a:ext>
                </a:extLst>
              </a:tr>
              <a:tr h="1193630">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Moderate-risk</a:t>
                      </a:r>
                    </a:p>
                    <a:p>
                      <a:pPr marL="0" marR="0">
                        <a:lnSpc>
                          <a:spcPct val="107000"/>
                        </a:lnSpc>
                        <a:spcBef>
                          <a:spcPts val="0"/>
                        </a:spcBef>
                        <a:spcAft>
                          <a:spcPts val="0"/>
                        </a:spcAft>
                      </a:pPr>
                      <a:r>
                        <a:rPr lang="en-US" sz="1800" dirty="0">
                          <a:solidFill>
                            <a:schemeClr val="tx1"/>
                          </a:solidFill>
                          <a:effectLst/>
                          <a:latin typeface="Calibri" panose="020F0502020204030204" pitchFamily="34" charset="0"/>
                          <a:cs typeface="Calibri" panose="020F0502020204030204" pitchFamily="34" charset="0"/>
                        </a:rPr>
                        <a:t>(anthracyclines 100-249 mg/m</a:t>
                      </a:r>
                      <a:r>
                        <a:rPr lang="en-US" sz="1800" baseline="30000" dirty="0">
                          <a:solidFill>
                            <a:schemeClr val="tx1"/>
                          </a:solidFill>
                          <a:effectLst/>
                          <a:latin typeface="Calibri" panose="020F0502020204030204" pitchFamily="34" charset="0"/>
                          <a:cs typeface="Calibri" panose="020F0502020204030204" pitchFamily="34" charset="0"/>
                        </a:rPr>
                        <a:t>2</a:t>
                      </a:r>
                      <a:r>
                        <a:rPr lang="en-US" sz="1800" dirty="0">
                          <a:solidFill>
                            <a:schemeClr val="tx1"/>
                          </a:solidFill>
                          <a:effectLst/>
                          <a:latin typeface="Calibri" panose="020F0502020204030204" pitchFamily="34" charset="0"/>
                          <a:cs typeface="Calibri" panose="020F0502020204030204" pitchFamily="34" charset="0"/>
                        </a:rPr>
                        <a:t>, or chest-RT 15-29 </a:t>
                      </a:r>
                      <a:r>
                        <a:rPr lang="en-US" sz="1800" dirty="0" err="1">
                          <a:solidFill>
                            <a:schemeClr val="tx1"/>
                          </a:solidFill>
                          <a:effectLst/>
                          <a:latin typeface="Calibri" panose="020F0502020204030204" pitchFamily="34" charset="0"/>
                          <a:cs typeface="Calibri" panose="020F0502020204030204" pitchFamily="34" charset="0"/>
                        </a:rPr>
                        <a:t>Gy</a:t>
                      </a:r>
                      <a:r>
                        <a:rPr lang="en-US" sz="1800" dirty="0">
                          <a:solidFill>
                            <a:schemeClr val="tx1"/>
                          </a:solidFill>
                          <a:effectLst/>
                          <a:latin typeface="Calibri" panose="020F0502020204030204" pitchFamily="34" charset="0"/>
                          <a:cs typeface="Calibri" panose="020F0502020204030204" pitchFamily="34" charset="0"/>
                        </a:rPr>
                        <a:t>, no combined treatment)</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Risk of HF &gt;1·6 fold</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Widely available, cheap, cost-effective at 5-year intervals</a:t>
                      </a:r>
                    </a:p>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Reasonable agreement with CMR**</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marL="189865" marR="0" indent="-189865">
                        <a:lnSpc>
                          <a:spcPct val="107000"/>
                        </a:lnSpc>
                        <a:spcBef>
                          <a:spcPts val="0"/>
                        </a:spcBef>
                        <a:spcAft>
                          <a:spcPts val="0"/>
                        </a:spcAft>
                        <a:tabLst>
                          <a:tab pos="189865" algn="l"/>
                          <a:tab pos="247015" algn="l"/>
                        </a:tabLst>
                      </a:pPr>
                      <a:r>
                        <a:rPr lang="en-US" sz="1800" dirty="0">
                          <a:solidFill>
                            <a:schemeClr val="tx1"/>
                          </a:solidFill>
                          <a:effectLst/>
                          <a:latin typeface="Calibri" panose="020F0502020204030204" pitchFamily="34" charset="0"/>
                          <a:cs typeface="Calibri" panose="020F0502020204030204" pitchFamily="34" charset="0"/>
                        </a:rPr>
                        <a:t>⊕	Risk of HF &gt;1·6 fold</a:t>
                      </a:r>
                    </a:p>
                    <a:p>
                      <a:pPr marL="228600" marR="0" indent="-228600">
                        <a:lnSpc>
                          <a:spcPct val="107000"/>
                        </a:lnSpc>
                        <a:spcBef>
                          <a:spcPts val="0"/>
                        </a:spcBef>
                        <a:spcAft>
                          <a:spcPts val="0"/>
                        </a:spcAft>
                        <a:tabLst>
                          <a:tab pos="246063" algn="l"/>
                        </a:tabLst>
                      </a:pPr>
                      <a:r>
                        <a:rPr lang="en-US" sz="1800" dirty="0">
                          <a:solidFill>
                            <a:schemeClr val="tx1"/>
                          </a:solidFill>
                          <a:effectLst/>
                          <a:latin typeface="Calibri" panose="020F0502020204030204" pitchFamily="34" charset="0"/>
                          <a:cs typeface="Calibri" panose="020F0502020204030204" pitchFamily="34" charset="0"/>
                        </a:rPr>
                        <a:t>⊕		High reproducibility, cost-effective at 10-year intervals</a:t>
                      </a:r>
                    </a:p>
                    <a:p>
                      <a:pPr marL="228600" marR="0" indent="-228600">
                        <a:lnSpc>
                          <a:spcPct val="107000"/>
                        </a:lnSpc>
                        <a:spcBef>
                          <a:spcPts val="0"/>
                        </a:spcBef>
                        <a:spcAft>
                          <a:spcPts val="0"/>
                        </a:spcAft>
                        <a:tabLst>
                          <a:tab pos="246063" algn="l"/>
                        </a:tabLst>
                      </a:pPr>
                      <a:r>
                        <a:rPr lang="en-US" sz="1800" dirty="0">
                          <a:solidFill>
                            <a:schemeClr val="tx1"/>
                          </a:solidFill>
                          <a:effectLst/>
                          <a:latin typeface="Calibri" panose="020F0502020204030204" pitchFamily="34" charset="0"/>
                          <a:cs typeface="Calibri" panose="020F0502020204030204" pitchFamily="34" charset="0"/>
                        </a:rPr>
                        <a:t>⊖	Costs, availability, waiting times, interpretability by practitioners, and burden for survivors</a:t>
                      </a:r>
                      <a:endParaRPr lang="en-US" sz="3200" dirty="0">
                        <a:solidFill>
                          <a:schemeClr val="tx1"/>
                        </a:solidFill>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228600" marR="0" indent="-228600">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Poor diagnostic value of biomarkers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488398999"/>
                  </a:ext>
                </a:extLst>
              </a:tr>
            </a:tbl>
          </a:graphicData>
        </a:graphic>
      </p:graphicFrame>
      <p:graphicFrame>
        <p:nvGraphicFramePr>
          <p:cNvPr id="4" name="Table 3">
            <a:extLst>
              <a:ext uri="{FF2B5EF4-FFF2-40B4-BE49-F238E27FC236}">
                <a16:creationId xmlns:a16="http://schemas.microsoft.com/office/drawing/2014/main" id="{D836D558-3BD3-ED4E-6E7D-9B4533DEFD25}"/>
              </a:ext>
            </a:extLst>
          </p:cNvPr>
          <p:cNvGraphicFramePr>
            <a:graphicFrameLocks noGrp="1"/>
          </p:cNvGraphicFramePr>
          <p:nvPr/>
        </p:nvGraphicFramePr>
        <p:xfrm>
          <a:off x="407368" y="4437112"/>
          <a:ext cx="11449270" cy="2345147"/>
        </p:xfrm>
        <a:graphic>
          <a:graphicData uri="http://schemas.openxmlformats.org/drawingml/2006/table">
            <a:tbl>
              <a:tblPr firstRow="1" bandRow="1">
                <a:tableStyleId>{5C22544A-7EE6-4342-B048-85BDC9FD1C3A}</a:tableStyleId>
              </a:tblPr>
              <a:tblGrid>
                <a:gridCol w="2289854">
                  <a:extLst>
                    <a:ext uri="{9D8B030D-6E8A-4147-A177-3AD203B41FA5}">
                      <a16:colId xmlns:a16="http://schemas.microsoft.com/office/drawing/2014/main" val="1370208432"/>
                    </a:ext>
                  </a:extLst>
                </a:gridCol>
                <a:gridCol w="2289854">
                  <a:extLst>
                    <a:ext uri="{9D8B030D-6E8A-4147-A177-3AD203B41FA5}">
                      <a16:colId xmlns:a16="http://schemas.microsoft.com/office/drawing/2014/main" val="2591350581"/>
                    </a:ext>
                  </a:extLst>
                </a:gridCol>
                <a:gridCol w="2289854">
                  <a:extLst>
                    <a:ext uri="{9D8B030D-6E8A-4147-A177-3AD203B41FA5}">
                      <a16:colId xmlns:a16="http://schemas.microsoft.com/office/drawing/2014/main" val="3657518306"/>
                    </a:ext>
                  </a:extLst>
                </a:gridCol>
                <a:gridCol w="2289854">
                  <a:extLst>
                    <a:ext uri="{9D8B030D-6E8A-4147-A177-3AD203B41FA5}">
                      <a16:colId xmlns:a16="http://schemas.microsoft.com/office/drawing/2014/main" val="1069602787"/>
                    </a:ext>
                  </a:extLst>
                </a:gridCol>
                <a:gridCol w="2289854">
                  <a:extLst>
                    <a:ext uri="{9D8B030D-6E8A-4147-A177-3AD203B41FA5}">
                      <a16:colId xmlns:a16="http://schemas.microsoft.com/office/drawing/2014/main" val="1312209906"/>
                    </a:ext>
                  </a:extLst>
                </a:gridCol>
              </a:tblGrid>
              <a:tr h="209914">
                <a:tc gridSpan="5">
                  <a:txBody>
                    <a:bodyPr/>
                    <a:lstStyle/>
                    <a:p>
                      <a:pPr marL="189865" marR="0" indent="-189865" algn="ctr">
                        <a:lnSpc>
                          <a:spcPct val="107000"/>
                        </a:lnSpc>
                        <a:spcBef>
                          <a:spcPts val="0"/>
                        </a:spcBef>
                        <a:spcAft>
                          <a:spcPts val="0"/>
                        </a:spcAft>
                        <a:tabLst>
                          <a:tab pos="189865" algn="l"/>
                        </a:tabLst>
                      </a:pPr>
                      <a:r>
                        <a:rPr lang="en-US" sz="1800" dirty="0">
                          <a:solidFill>
                            <a:schemeClr val="tx1"/>
                          </a:solidFill>
                          <a:effectLst/>
                          <a:latin typeface="Calibri" panose="020F0502020204030204" pitchFamily="34" charset="0"/>
                          <a:cs typeface="Calibri" panose="020F0502020204030204" pitchFamily="34" charset="0"/>
                        </a:rPr>
                        <a:t>Balance of benefits (⊕) and harms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8004086"/>
                  </a:ext>
                </a:extLst>
              </a:tr>
              <a:tr h="230047">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Undesirable consequences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clearly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Undesirable consequences probably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US" sz="1800" b="0" kern="1200" dirty="0">
                          <a:solidFill>
                            <a:schemeClr val="tx1"/>
                          </a:solidFill>
                          <a:effectLst/>
                          <a:latin typeface="Calibri" panose="020F0502020204030204" pitchFamily="34" charset="0"/>
                          <a:cs typeface="Calibri" panose="020F0502020204030204" pitchFamily="34" charset="0"/>
                        </a:rPr>
                        <a:t>Desirable and undesirable consequences are closely balanced or uncertain</a:t>
                      </a:r>
                      <a:endParaRPr lang="en-US" sz="3200" b="0" dirty="0"/>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Desirable consequences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probably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undesirable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Desirable consequences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clearly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undesirable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35000574"/>
                  </a:ext>
                </a:extLst>
              </a:tr>
              <a:tr h="65611">
                <a:tc gridSpan="5">
                  <a:txBody>
                    <a:bodyPr/>
                    <a:lstStyle/>
                    <a:p>
                      <a:pPr marL="0" marR="3810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*2D in centers without experience with 3D and/or insufficient image quality. Abbreviations: 3D=three-dimensional; 2D=two-dimensional; LVEF=left ventricular ejection fraction; CMR=cardiac magnetic resonance imaging; ≥=greater than or equal to; mg/m</a:t>
                      </a:r>
                      <a:r>
                        <a:rPr lang="en-US" sz="1400" baseline="30000" dirty="0">
                          <a:solidFill>
                            <a:schemeClr val="tx1"/>
                          </a:solidFill>
                          <a:effectLst/>
                          <a:latin typeface="Calibri" panose="020F0502020204030204" pitchFamily="34" charset="0"/>
                          <a:cs typeface="Calibri" panose="020F0502020204030204" pitchFamily="34" charset="0"/>
                        </a:rPr>
                        <a:t>2</a:t>
                      </a:r>
                      <a:r>
                        <a:rPr lang="en-US" sz="1400" dirty="0">
                          <a:solidFill>
                            <a:schemeClr val="tx1"/>
                          </a:solidFill>
                          <a:effectLst/>
                          <a:latin typeface="Calibri" panose="020F0502020204030204" pitchFamily="34" charset="0"/>
                          <a:cs typeface="Calibri" panose="020F0502020204030204" pitchFamily="34" charset="0"/>
                        </a:rPr>
                        <a:t>=milligrams per square meter; RT=radiotherapy to the chest region; </a:t>
                      </a:r>
                      <a:r>
                        <a:rPr lang="en-US" sz="1400" dirty="0" err="1">
                          <a:solidFill>
                            <a:schemeClr val="tx1"/>
                          </a:solidFill>
                          <a:effectLst/>
                          <a:latin typeface="Calibri" panose="020F0502020204030204" pitchFamily="34" charset="0"/>
                          <a:cs typeface="Calibri" panose="020F0502020204030204" pitchFamily="34" charset="0"/>
                        </a:rPr>
                        <a:t>Gy</a:t>
                      </a:r>
                      <a:r>
                        <a:rPr lang="en-US" sz="1400" dirty="0">
                          <a:solidFill>
                            <a:schemeClr val="tx1"/>
                          </a:solidFill>
                          <a:effectLst/>
                          <a:latin typeface="Calibri" panose="020F0502020204030204" pitchFamily="34" charset="0"/>
                          <a:cs typeface="Calibri" panose="020F0502020204030204" pitchFamily="34" charset="0"/>
                        </a:rPr>
                        <a:t>=Gray; &gt;=greater than; &lt;=less than; HF=heart failure</a:t>
                      </a:r>
                      <a:endParaRPr lang="en-US"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0823307"/>
                  </a:ext>
                </a:extLst>
              </a:tr>
            </a:tbl>
          </a:graphicData>
        </a:graphic>
      </p:graphicFrame>
    </p:spTree>
    <p:extLst>
      <p:ext uri="{BB962C8B-B14F-4D97-AF65-F5344CB8AC3E}">
        <p14:creationId xmlns:p14="http://schemas.microsoft.com/office/powerpoint/2010/main" val="40650744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407368" y="158750"/>
            <a:ext cx="11449272" cy="1686074"/>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pitchFamily="34" charset="-128"/>
                <a:cs typeface="Calibri" panose="020F0502020204030204" pitchFamily="34" charset="0"/>
              </a:rPr>
              <a:t>Benefits and Harms of Cardiomyopathy Surveillance</a:t>
            </a:r>
            <a:r>
              <a:rPr kumimoji="0" lang="en-US" altLang="en-US" sz="4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p>
        </p:txBody>
      </p:sp>
      <p:graphicFrame>
        <p:nvGraphicFramePr>
          <p:cNvPr id="7" name="Table 6">
            <a:extLst>
              <a:ext uri="{FF2B5EF4-FFF2-40B4-BE49-F238E27FC236}">
                <a16:creationId xmlns:a16="http://schemas.microsoft.com/office/drawing/2014/main" id="{D5B54C9B-FDCB-C690-288E-A42B4E0C9664}"/>
              </a:ext>
            </a:extLst>
          </p:cNvPr>
          <p:cNvGraphicFramePr>
            <a:graphicFrameLocks noGrp="1"/>
          </p:cNvGraphicFramePr>
          <p:nvPr/>
        </p:nvGraphicFramePr>
        <p:xfrm>
          <a:off x="407368" y="2011681"/>
          <a:ext cx="11449272" cy="1161350"/>
        </p:xfrm>
        <a:graphic>
          <a:graphicData uri="http://schemas.openxmlformats.org/drawingml/2006/table">
            <a:tbl>
              <a:tblPr firstRow="1" bandRow="1">
                <a:tableStyleId>{5C22544A-7EE6-4342-B048-85BDC9FD1C3A}</a:tableStyleId>
              </a:tblPr>
              <a:tblGrid>
                <a:gridCol w="2862318">
                  <a:extLst>
                    <a:ext uri="{9D8B030D-6E8A-4147-A177-3AD203B41FA5}">
                      <a16:colId xmlns:a16="http://schemas.microsoft.com/office/drawing/2014/main" val="1370208432"/>
                    </a:ext>
                  </a:extLst>
                </a:gridCol>
                <a:gridCol w="2862318">
                  <a:extLst>
                    <a:ext uri="{9D8B030D-6E8A-4147-A177-3AD203B41FA5}">
                      <a16:colId xmlns:a16="http://schemas.microsoft.com/office/drawing/2014/main" val="385885682"/>
                    </a:ext>
                  </a:extLst>
                </a:gridCol>
                <a:gridCol w="2862318">
                  <a:extLst>
                    <a:ext uri="{9D8B030D-6E8A-4147-A177-3AD203B41FA5}">
                      <a16:colId xmlns:a16="http://schemas.microsoft.com/office/drawing/2014/main" val="1064566263"/>
                    </a:ext>
                  </a:extLst>
                </a:gridCol>
                <a:gridCol w="2862318">
                  <a:extLst>
                    <a:ext uri="{9D8B030D-6E8A-4147-A177-3AD203B41FA5}">
                      <a16:colId xmlns:a16="http://schemas.microsoft.com/office/drawing/2014/main" val="2097465530"/>
                    </a:ext>
                  </a:extLst>
                </a:gridCol>
              </a:tblGrid>
              <a:tr h="41722">
                <a:tc>
                  <a:txBody>
                    <a:bodyPr/>
                    <a:lstStyle/>
                    <a:p>
                      <a:pPr algn="ctr">
                        <a:lnSpc>
                          <a:spcPct val="107000"/>
                        </a:lnSpc>
                      </a:pPr>
                      <a:endParaRPr lang="en-US" sz="1800" b="1" dirty="0">
                        <a:solidFill>
                          <a:schemeClr val="tx1"/>
                        </a:solidFill>
                        <a:effectLst/>
                        <a:latin typeface="Calibri" panose="020F0502020204030204" pitchFamily="34" charset="0"/>
                        <a:cs typeface="Calibri" panose="020F0502020204030204" pitchFamily="34" charset="0"/>
                      </a:endParaRP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1800" b="1" dirty="0">
                          <a:solidFill>
                            <a:schemeClr val="tx1"/>
                          </a:solidFill>
                          <a:effectLst/>
                          <a:latin typeface="Calibri" panose="020F0502020204030204" pitchFamily="34" charset="0"/>
                          <a:cs typeface="Calibri" panose="020F0502020204030204" pitchFamily="34" charset="0"/>
                        </a:rPr>
                        <a:t>Echo (3D or 2D LVEF*)</a:t>
                      </a: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effectLst/>
                          <a:latin typeface="Calibri" panose="020F0502020204030204" pitchFamily="34" charset="0"/>
                          <a:cs typeface="Calibri" panose="020F0502020204030204" pitchFamily="34" charset="0"/>
                        </a:rPr>
                        <a:t>CMR</a:t>
                      </a:r>
                      <a:endParaRPr lang="en-US" sz="3200" b="1" dirty="0">
                        <a:solidFill>
                          <a:schemeClr val="tx1"/>
                        </a:solidFill>
                      </a:endParaRP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Blood biomarkers</a:t>
                      </a:r>
                      <a:endParaRPr lang="en-US" sz="18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749446"/>
                  </a:ext>
                </a:extLst>
              </a:tr>
              <a:tr h="256722">
                <a:tc>
                  <a:txBody>
                    <a:bodyPr/>
                    <a:lstStyle/>
                    <a:p>
                      <a:pPr marL="0" marR="0">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Low-risk</a:t>
                      </a:r>
                    </a:p>
                    <a:p>
                      <a:pPr marL="0" marR="0">
                        <a:lnSpc>
                          <a:spcPct val="107000"/>
                        </a:lnSpc>
                        <a:spcBef>
                          <a:spcPts val="0"/>
                        </a:spcBef>
                        <a:spcAft>
                          <a:spcPts val="0"/>
                        </a:spcAft>
                      </a:pPr>
                      <a:r>
                        <a:rPr lang="en-US" sz="1800" dirty="0">
                          <a:solidFill>
                            <a:schemeClr val="tx1"/>
                          </a:solidFill>
                          <a:effectLst/>
                          <a:latin typeface="Calibri" panose="020F0502020204030204" pitchFamily="34" charset="0"/>
                          <a:cs typeface="Calibri" panose="020F0502020204030204" pitchFamily="34" charset="0"/>
                        </a:rPr>
                        <a:t>(anthracyclines &lt;100 mg/m</a:t>
                      </a:r>
                      <a:r>
                        <a:rPr lang="en-US" sz="1800" baseline="30000" dirty="0">
                          <a:solidFill>
                            <a:schemeClr val="tx1"/>
                          </a:solidFill>
                          <a:effectLst/>
                          <a:latin typeface="Calibri" panose="020F0502020204030204" pitchFamily="34" charset="0"/>
                          <a:cs typeface="Calibri" panose="020F0502020204030204" pitchFamily="34" charset="0"/>
                        </a:rPr>
                        <a:t>2</a:t>
                      </a:r>
                      <a:r>
                        <a:rPr lang="en-US" sz="1800" dirty="0">
                          <a:solidFill>
                            <a:schemeClr val="tx1"/>
                          </a:solidFill>
                          <a:effectLst/>
                          <a:latin typeface="Calibri" panose="020F0502020204030204" pitchFamily="34" charset="0"/>
                          <a:cs typeface="Calibri" panose="020F0502020204030204" pitchFamily="34" charset="0"/>
                        </a:rPr>
                        <a:t> and chest-RT &lt;15 </a:t>
                      </a:r>
                      <a:r>
                        <a:rPr lang="en-US" sz="1800" dirty="0" err="1">
                          <a:solidFill>
                            <a:schemeClr val="tx1"/>
                          </a:solidFill>
                          <a:effectLst/>
                          <a:latin typeface="Calibri" panose="020F0502020204030204" pitchFamily="34" charset="0"/>
                          <a:cs typeface="Calibri" panose="020F0502020204030204" pitchFamily="34" charset="0"/>
                        </a:rPr>
                        <a:t>Gy</a:t>
                      </a:r>
                      <a:r>
                        <a:rPr lang="en-US" sz="1800" dirty="0">
                          <a:solidFill>
                            <a:schemeClr val="tx1"/>
                          </a:solidFill>
                          <a:effectLst/>
                          <a:latin typeface="Calibri" panose="020F0502020204030204" pitchFamily="34" charset="0"/>
                          <a:cs typeface="Calibri" panose="020F0502020204030204" pitchFamily="34" charset="0"/>
                        </a:rPr>
                        <a:t>)</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No increased risk of HF</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l">
                        <a:tabLst>
                          <a:tab pos="228600" algn="l"/>
                        </a:tabLst>
                      </a:pPr>
                      <a:r>
                        <a:rPr lang="en-US" sz="1800" dirty="0">
                          <a:solidFill>
                            <a:schemeClr val="tx1"/>
                          </a:solidFill>
                          <a:effectLst/>
                          <a:latin typeface="Calibri" panose="020F0502020204030204" pitchFamily="34" charset="0"/>
                          <a:cs typeface="Calibri" panose="020F0502020204030204" pitchFamily="34" charset="0"/>
                        </a:rPr>
                        <a:t>⊖	No increased risk of HF</a:t>
                      </a:r>
                      <a:endParaRPr lang="en-US" sz="3200" dirty="0">
                        <a:solidFill>
                          <a:schemeClr val="tx1"/>
                        </a:solidFill>
                      </a:endParaRPr>
                    </a:p>
                  </a:txBody>
                  <a:tcPr marL="6698" marR="6698" marT="3349" marB="3349"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180975" marR="0" indent="-180975" algn="l">
                        <a:lnSpc>
                          <a:spcPct val="107000"/>
                        </a:lnSpc>
                        <a:spcBef>
                          <a:spcPts val="0"/>
                        </a:spcBef>
                        <a:spcAft>
                          <a:spcPts val="0"/>
                        </a:spcAft>
                        <a:tabLst>
                          <a:tab pos="228600" algn="l"/>
                        </a:tabLst>
                      </a:pPr>
                      <a:r>
                        <a:rPr lang="en-US" sz="1800" dirty="0">
                          <a:solidFill>
                            <a:schemeClr val="tx1"/>
                          </a:solidFill>
                          <a:effectLst/>
                          <a:latin typeface="Calibri" panose="020F0502020204030204" pitchFamily="34" charset="0"/>
                          <a:cs typeface="Calibri" panose="020F0502020204030204" pitchFamily="34" charset="0"/>
                        </a:rPr>
                        <a:t>⊖	No increased risk of HF</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34931568"/>
                  </a:ext>
                </a:extLst>
              </a:tr>
            </a:tbl>
          </a:graphicData>
        </a:graphic>
      </p:graphicFrame>
      <p:graphicFrame>
        <p:nvGraphicFramePr>
          <p:cNvPr id="5" name="Table 4">
            <a:extLst>
              <a:ext uri="{FF2B5EF4-FFF2-40B4-BE49-F238E27FC236}">
                <a16:creationId xmlns:a16="http://schemas.microsoft.com/office/drawing/2014/main" id="{A9048A7B-3A82-4C61-8DDF-8C4FC58AA7F2}"/>
              </a:ext>
            </a:extLst>
          </p:cNvPr>
          <p:cNvGraphicFramePr>
            <a:graphicFrameLocks noGrp="1"/>
          </p:cNvGraphicFramePr>
          <p:nvPr/>
        </p:nvGraphicFramePr>
        <p:xfrm>
          <a:off x="407368" y="4437112"/>
          <a:ext cx="11449270" cy="2345147"/>
        </p:xfrm>
        <a:graphic>
          <a:graphicData uri="http://schemas.openxmlformats.org/drawingml/2006/table">
            <a:tbl>
              <a:tblPr firstRow="1" bandRow="1">
                <a:tableStyleId>{5C22544A-7EE6-4342-B048-85BDC9FD1C3A}</a:tableStyleId>
              </a:tblPr>
              <a:tblGrid>
                <a:gridCol w="2289854">
                  <a:extLst>
                    <a:ext uri="{9D8B030D-6E8A-4147-A177-3AD203B41FA5}">
                      <a16:colId xmlns:a16="http://schemas.microsoft.com/office/drawing/2014/main" val="1370208432"/>
                    </a:ext>
                  </a:extLst>
                </a:gridCol>
                <a:gridCol w="2289854">
                  <a:extLst>
                    <a:ext uri="{9D8B030D-6E8A-4147-A177-3AD203B41FA5}">
                      <a16:colId xmlns:a16="http://schemas.microsoft.com/office/drawing/2014/main" val="2591350581"/>
                    </a:ext>
                  </a:extLst>
                </a:gridCol>
                <a:gridCol w="2289854">
                  <a:extLst>
                    <a:ext uri="{9D8B030D-6E8A-4147-A177-3AD203B41FA5}">
                      <a16:colId xmlns:a16="http://schemas.microsoft.com/office/drawing/2014/main" val="3657518306"/>
                    </a:ext>
                  </a:extLst>
                </a:gridCol>
                <a:gridCol w="2289854">
                  <a:extLst>
                    <a:ext uri="{9D8B030D-6E8A-4147-A177-3AD203B41FA5}">
                      <a16:colId xmlns:a16="http://schemas.microsoft.com/office/drawing/2014/main" val="1069602787"/>
                    </a:ext>
                  </a:extLst>
                </a:gridCol>
                <a:gridCol w="2289854">
                  <a:extLst>
                    <a:ext uri="{9D8B030D-6E8A-4147-A177-3AD203B41FA5}">
                      <a16:colId xmlns:a16="http://schemas.microsoft.com/office/drawing/2014/main" val="1312209906"/>
                    </a:ext>
                  </a:extLst>
                </a:gridCol>
              </a:tblGrid>
              <a:tr h="209914">
                <a:tc gridSpan="5">
                  <a:txBody>
                    <a:bodyPr/>
                    <a:lstStyle/>
                    <a:p>
                      <a:pPr marL="189865" marR="0" indent="-189865" algn="ctr">
                        <a:lnSpc>
                          <a:spcPct val="107000"/>
                        </a:lnSpc>
                        <a:spcBef>
                          <a:spcPts val="0"/>
                        </a:spcBef>
                        <a:spcAft>
                          <a:spcPts val="0"/>
                        </a:spcAft>
                        <a:tabLst>
                          <a:tab pos="189865" algn="l"/>
                        </a:tabLst>
                      </a:pPr>
                      <a:r>
                        <a:rPr lang="en-US" sz="1800" dirty="0">
                          <a:solidFill>
                            <a:schemeClr val="tx1"/>
                          </a:solidFill>
                          <a:effectLst/>
                          <a:latin typeface="Calibri" panose="020F0502020204030204" pitchFamily="34" charset="0"/>
                          <a:cs typeface="Calibri" panose="020F0502020204030204" pitchFamily="34" charset="0"/>
                        </a:rPr>
                        <a:t>Balance of benefits (⊕) and harms (⊖)</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B w="1905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8004086"/>
                  </a:ext>
                </a:extLst>
              </a:tr>
              <a:tr h="230047">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Undesirable consequences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clearly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Undesirable consequences probably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lang="en-US" sz="1800" b="0" kern="1200" dirty="0">
                          <a:solidFill>
                            <a:schemeClr val="tx1"/>
                          </a:solidFill>
                          <a:effectLst/>
                          <a:latin typeface="Calibri" panose="020F0502020204030204" pitchFamily="34" charset="0"/>
                          <a:cs typeface="Calibri" panose="020F0502020204030204" pitchFamily="34" charset="0"/>
                        </a:rPr>
                        <a:t>Desirable and undesirable consequences are closely balanced or uncertain</a:t>
                      </a:r>
                      <a:endParaRPr lang="en-US" sz="3200" b="0" dirty="0"/>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Desirable consequences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probably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undesirable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800" kern="1200" dirty="0">
                          <a:solidFill>
                            <a:schemeClr val="tx1"/>
                          </a:solidFill>
                          <a:effectLst/>
                          <a:latin typeface="Calibri" panose="020F0502020204030204" pitchFamily="34" charset="0"/>
                          <a:cs typeface="Calibri" panose="020F0502020204030204" pitchFamily="34" charset="0"/>
                        </a:rPr>
                        <a:t>Desirable consequences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clearly outweigh </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undesirable consequences</a:t>
                      </a:r>
                      <a:br>
                        <a:rPr lang="en-US" sz="1800" kern="1200" dirty="0">
                          <a:solidFill>
                            <a:schemeClr val="tx1"/>
                          </a:solidFill>
                          <a:effectLst/>
                          <a:latin typeface="Calibri" panose="020F0502020204030204" pitchFamily="34" charset="0"/>
                          <a:cs typeface="Calibri" panose="020F0502020204030204" pitchFamily="34" charset="0"/>
                        </a:rPr>
                      </a:br>
                      <a:r>
                        <a:rPr lang="en-US" sz="1800" kern="1200" dirty="0">
                          <a:solidFill>
                            <a:schemeClr val="tx1"/>
                          </a:solidFill>
                          <a:effectLst/>
                          <a:latin typeface="Calibri" panose="020F0502020204030204" pitchFamily="34" charset="0"/>
                          <a:cs typeface="Calibri" panose="020F0502020204030204" pitchFamily="34" charset="0"/>
                        </a:rPr>
                        <a:t>in most settings</a:t>
                      </a:r>
                      <a:endParaRPr lang="en-US"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35000574"/>
                  </a:ext>
                </a:extLst>
              </a:tr>
              <a:tr h="65611">
                <a:tc gridSpan="5">
                  <a:txBody>
                    <a:bodyPr/>
                    <a:lstStyle/>
                    <a:p>
                      <a:pPr marL="0" marR="38100">
                        <a:lnSpc>
                          <a:spcPct val="107000"/>
                        </a:lnSpc>
                        <a:spcBef>
                          <a:spcPts val="0"/>
                        </a:spcBef>
                        <a:spcAft>
                          <a:spcPts val="0"/>
                        </a:spcAft>
                      </a:pPr>
                      <a:r>
                        <a:rPr lang="en-US" sz="1400" dirty="0">
                          <a:solidFill>
                            <a:schemeClr val="tx1"/>
                          </a:solidFill>
                          <a:effectLst/>
                          <a:latin typeface="Calibri" panose="020F0502020204030204" pitchFamily="34" charset="0"/>
                          <a:cs typeface="Calibri" panose="020F0502020204030204" pitchFamily="34" charset="0"/>
                        </a:rPr>
                        <a:t>*2D in centers without experience with 3D and/or insufficient image quality. Abbreviations: 3D=three-dimensional; 2D=two-dimensional; LVEF=left ventricular ejection fraction; CMR=cardiac magnetic resonance imaging; ≥=greater than or equal to; mg/m</a:t>
                      </a:r>
                      <a:r>
                        <a:rPr lang="en-US" sz="1400" baseline="30000" dirty="0">
                          <a:solidFill>
                            <a:schemeClr val="tx1"/>
                          </a:solidFill>
                          <a:effectLst/>
                          <a:latin typeface="Calibri" panose="020F0502020204030204" pitchFamily="34" charset="0"/>
                          <a:cs typeface="Calibri" panose="020F0502020204030204" pitchFamily="34" charset="0"/>
                        </a:rPr>
                        <a:t>2</a:t>
                      </a:r>
                      <a:r>
                        <a:rPr lang="en-US" sz="1400" dirty="0">
                          <a:solidFill>
                            <a:schemeClr val="tx1"/>
                          </a:solidFill>
                          <a:effectLst/>
                          <a:latin typeface="Calibri" panose="020F0502020204030204" pitchFamily="34" charset="0"/>
                          <a:cs typeface="Calibri" panose="020F0502020204030204" pitchFamily="34" charset="0"/>
                        </a:rPr>
                        <a:t>=milligrams per square meter; RT=radiotherapy to the chest region; </a:t>
                      </a:r>
                      <a:r>
                        <a:rPr lang="en-US" sz="1400" dirty="0" err="1">
                          <a:solidFill>
                            <a:schemeClr val="tx1"/>
                          </a:solidFill>
                          <a:effectLst/>
                          <a:latin typeface="Calibri" panose="020F0502020204030204" pitchFamily="34" charset="0"/>
                          <a:cs typeface="Calibri" panose="020F0502020204030204" pitchFamily="34" charset="0"/>
                        </a:rPr>
                        <a:t>Gy</a:t>
                      </a:r>
                      <a:r>
                        <a:rPr lang="en-US" sz="1400" dirty="0">
                          <a:solidFill>
                            <a:schemeClr val="tx1"/>
                          </a:solidFill>
                          <a:effectLst/>
                          <a:latin typeface="Calibri" panose="020F0502020204030204" pitchFamily="34" charset="0"/>
                          <a:cs typeface="Calibri" panose="020F0502020204030204" pitchFamily="34" charset="0"/>
                        </a:rPr>
                        <a:t>=Gray; &gt;=greater than; &lt;=less than; HF=heart failure</a:t>
                      </a:r>
                      <a:endParaRPr lang="en-US" sz="1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698" marR="6698" marT="3349" marB="3349">
                    <a:lnT w="1905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0823307"/>
                  </a:ext>
                </a:extLst>
              </a:tr>
            </a:tbl>
          </a:graphicData>
        </a:graphic>
      </p:graphicFrame>
    </p:spTree>
    <p:extLst>
      <p:ext uri="{BB962C8B-B14F-4D97-AF65-F5344CB8AC3E}">
        <p14:creationId xmlns:p14="http://schemas.microsoft.com/office/powerpoint/2010/main" val="37126403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407368" y="158751"/>
            <a:ext cx="11449272"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Special Thanks to:</a:t>
            </a:r>
            <a:endParaRPr kumimoji="0" lang="en-US" altLang="en-US" sz="4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graphicFrame>
        <p:nvGraphicFramePr>
          <p:cNvPr id="5" name="Tabel 5">
            <a:extLst>
              <a:ext uri="{FF2B5EF4-FFF2-40B4-BE49-F238E27FC236}">
                <a16:creationId xmlns:a16="http://schemas.microsoft.com/office/drawing/2014/main" id="{C2964EA5-63BF-BB1C-8959-C08DC5909299}"/>
              </a:ext>
            </a:extLst>
          </p:cNvPr>
          <p:cNvGraphicFramePr>
            <a:graphicFrameLocks noGrp="1"/>
          </p:cNvGraphicFramePr>
          <p:nvPr/>
        </p:nvGraphicFramePr>
        <p:xfrm>
          <a:off x="407368" y="1590036"/>
          <a:ext cx="11449272" cy="5120640"/>
        </p:xfrm>
        <a:graphic>
          <a:graphicData uri="http://schemas.openxmlformats.org/drawingml/2006/table">
            <a:tbl>
              <a:tblPr firstRow="1" firstCol="1" bandRow="1"/>
              <a:tblGrid>
                <a:gridCol w="3566167">
                  <a:extLst>
                    <a:ext uri="{9D8B030D-6E8A-4147-A177-3AD203B41FA5}">
                      <a16:colId xmlns:a16="http://schemas.microsoft.com/office/drawing/2014/main" val="20000"/>
                    </a:ext>
                  </a:extLst>
                </a:gridCol>
                <a:gridCol w="4223092">
                  <a:extLst>
                    <a:ext uri="{9D8B030D-6E8A-4147-A177-3AD203B41FA5}">
                      <a16:colId xmlns:a16="http://schemas.microsoft.com/office/drawing/2014/main" val="20003"/>
                    </a:ext>
                  </a:extLst>
                </a:gridCol>
                <a:gridCol w="3660013">
                  <a:extLst>
                    <a:ext uri="{9D8B030D-6E8A-4147-A177-3AD203B41FA5}">
                      <a16:colId xmlns:a16="http://schemas.microsoft.com/office/drawing/2014/main" val="20004"/>
                    </a:ext>
                  </a:extLst>
                </a:gridCol>
              </a:tblGrid>
              <a:tr h="182915">
                <a:tc>
                  <a:txBody>
                    <a:bodyPr/>
                    <a:lstStyle/>
                    <a:p>
                      <a:pPr>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Chairs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Leaders </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p>
                      <a:pPr>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Members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10000"/>
                  </a:ext>
                </a:extLst>
              </a:tr>
              <a:tr h="373380">
                <a:tc>
                  <a:txBody>
                    <a:bodyPr/>
                    <a:lstStyle/>
                    <a:p>
                      <a:pPr>
                        <a:spcAft>
                          <a:spcPts val="0"/>
                        </a:spcAft>
                      </a:pPr>
                      <a:r>
                        <a:rPr lang="en-US" sz="1600" b="0" dirty="0" err="1">
                          <a:effectLst/>
                          <a:latin typeface="Calibri" panose="020F0502020204030204" pitchFamily="34" charset="0"/>
                          <a:ea typeface="Times New Roman" panose="02020603050405020304" pitchFamily="18" charset="0"/>
                          <a:cs typeface="Calibri" panose="020F0502020204030204" pitchFamily="34" charset="0"/>
                        </a:rPr>
                        <a:t>Saro</a:t>
                      </a:r>
                      <a:r>
                        <a:rPr lang="en-US" sz="1600" b="0" dirty="0">
                          <a:effectLst/>
                          <a:latin typeface="Calibri" panose="020F0502020204030204" pitchFamily="34" charset="0"/>
                          <a:ea typeface="Times New Roman" panose="02020603050405020304" pitchFamily="18" charset="0"/>
                          <a:cs typeface="Calibri" panose="020F0502020204030204" pitchFamily="34" charset="0"/>
                        </a:rPr>
                        <a:t> Armenian</a:t>
                      </a:r>
                      <a:endParaRPr lang="nl-NL" sz="1600" b="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b="0" dirty="0">
                          <a:effectLst/>
                          <a:latin typeface="Calibri" panose="020F0502020204030204" pitchFamily="34" charset="0"/>
                          <a:ea typeface="Times New Roman" panose="02020603050405020304" pitchFamily="18" charset="0"/>
                          <a:cs typeface="Calibri" panose="020F0502020204030204" pitchFamily="34" charset="0"/>
                        </a:rPr>
                        <a:t>Leontien Kremer</a:t>
                      </a:r>
                      <a:endParaRPr lang="nl-NL" sz="1600" b="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b="0" dirty="0">
                          <a:effectLst/>
                          <a:latin typeface="Calibri" panose="020F0502020204030204" pitchFamily="34" charset="0"/>
                          <a:ea typeface="Cambria" panose="02040503050406030204" pitchFamily="18" charset="0"/>
                          <a:cs typeface="Calibri" panose="020F0502020204030204" pitchFamily="34" charset="0"/>
                        </a:rPr>
                        <a:t> </a:t>
                      </a:r>
                      <a:endParaRPr lang="nl-NL" sz="16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WG1</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Paul Nathan </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Assistants: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nl-NL" sz="1600" dirty="0">
                          <a:effectLst/>
                          <a:latin typeface="Calibri" panose="020F0502020204030204" pitchFamily="34" charset="0"/>
                          <a:ea typeface="Times New Roman" panose="02020603050405020304" pitchFamily="18" charset="0"/>
                          <a:cs typeface="Calibri" panose="020F0502020204030204" pitchFamily="34" charset="0"/>
                        </a:rPr>
                        <a:t>Remy Merkx</a:t>
                      </a:r>
                    </a:p>
                    <a:p>
                      <a:pPr>
                        <a:spcAft>
                          <a:spcPts val="0"/>
                        </a:spcAft>
                      </a:pPr>
                      <a:r>
                        <a:rPr lang="nl-NL" sz="1600" dirty="0">
                          <a:effectLst/>
                          <a:latin typeface="Calibri" panose="020F0502020204030204" pitchFamily="34" charset="0"/>
                          <a:ea typeface="Times New Roman" panose="02020603050405020304" pitchFamily="18" charset="0"/>
                          <a:cs typeface="Calibri" panose="020F0502020204030204" pitchFamily="34" charset="0"/>
                        </a:rPr>
                        <a:t>Esmée de Baat </a:t>
                      </a: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spcAft>
                          <a:spcPts val="0"/>
                        </a:spcAft>
                      </a:pPr>
                      <a:r>
                        <a:rPr lang="nl-NL" sz="1600" b="1" u="sng" dirty="0">
                          <a:effectLst/>
                          <a:latin typeface="Calibri" panose="020F0502020204030204" pitchFamily="34" charset="0"/>
                          <a:ea typeface="Times New Roman" panose="02020603050405020304" pitchFamily="18" charset="0"/>
                          <a:cs typeface="Calibri" panose="020F0502020204030204" pitchFamily="34" charset="0"/>
                        </a:rPr>
                        <a:t>WG1</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nl-NL" sz="1600" dirty="0" err="1">
                          <a:effectLst/>
                          <a:latin typeface="Calibri" panose="020F0502020204030204" pitchFamily="34" charset="0"/>
                          <a:ea typeface="Times New Roman" panose="02020603050405020304" pitchFamily="18" charset="0"/>
                          <a:cs typeface="Calibri" panose="020F0502020204030204" pitchFamily="34" charset="0"/>
                        </a:rPr>
                        <a:t>Maelle</a:t>
                      </a:r>
                      <a:r>
                        <a:rPr lang="nl-NL" sz="1600" dirty="0">
                          <a:effectLst/>
                          <a:latin typeface="Calibri" panose="020F0502020204030204" pitchFamily="34" charset="0"/>
                          <a:ea typeface="Times New Roman" panose="02020603050405020304" pitchFamily="18" charset="0"/>
                          <a:cs typeface="Calibri" panose="020F0502020204030204" pitchFamily="34" charset="0"/>
                        </a:rPr>
                        <a:t> de </a:t>
                      </a:r>
                      <a:r>
                        <a:rPr lang="nl-NL" sz="1600" dirty="0" err="1">
                          <a:effectLst/>
                          <a:latin typeface="Calibri" panose="020F0502020204030204" pitchFamily="34" charset="0"/>
                          <a:ea typeface="Times New Roman" panose="02020603050405020304" pitchFamily="18" charset="0"/>
                          <a:cs typeface="Calibri" panose="020F0502020204030204" pitchFamily="34" charset="0"/>
                        </a:rPr>
                        <a:t>Ville</a:t>
                      </a:r>
                      <a:r>
                        <a:rPr lang="nl-NL" sz="1600" dirty="0">
                          <a:effectLst/>
                          <a:latin typeface="Calibri" panose="020F0502020204030204" pitchFamily="34" charset="0"/>
                          <a:ea typeface="Times New Roman" panose="02020603050405020304" pitchFamily="18" charset="0"/>
                          <a:cs typeface="Calibri" panose="020F0502020204030204" pitchFamily="34" charset="0"/>
                        </a:rPr>
                        <a:t> </a:t>
                      </a: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Charlotte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Demoor</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Julia Steinberger </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Nadia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Haddy</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1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Assisting Coordinators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72426087"/>
                  </a:ext>
                </a:extLst>
              </a:tr>
              <a:tr h="204893">
                <a:tc rowSpan="2">
                  <a:txBody>
                    <a:bodyPr/>
                    <a:lstStyle/>
                    <a:p>
                      <a:pPr>
                        <a:spcAft>
                          <a:spcPts val="0"/>
                        </a:spcAft>
                      </a:pPr>
                      <a:r>
                        <a:rPr lang="nl-NL" sz="1600" dirty="0">
                          <a:effectLst/>
                          <a:latin typeface="Calibri" panose="020F0502020204030204" pitchFamily="34" charset="0"/>
                          <a:cs typeface="Calibri" panose="020F0502020204030204" pitchFamily="34" charset="0"/>
                        </a:rPr>
                        <a:t>Remy Merkx</a:t>
                      </a:r>
                    </a:p>
                    <a:p>
                      <a:pPr>
                        <a:spcAft>
                          <a:spcPts val="0"/>
                        </a:spcAft>
                      </a:pPr>
                      <a:r>
                        <a:rPr lang="nl-NL" sz="1600" dirty="0">
                          <a:effectLst/>
                          <a:latin typeface="Calibri" panose="020F0502020204030204" pitchFamily="34" charset="0"/>
                          <a:cs typeface="Calibri" panose="020F0502020204030204" pitchFamily="34" charset="0"/>
                        </a:rPr>
                        <a:t>Esmée de Baat</a:t>
                      </a:r>
                    </a:p>
                    <a:p>
                      <a:pPr>
                        <a:spcAft>
                          <a:spcPts val="0"/>
                        </a:spcAft>
                      </a:pPr>
                      <a:r>
                        <a:rPr lang="nl-NL" sz="1600" dirty="0" err="1">
                          <a:effectLst/>
                          <a:latin typeface="Calibri" panose="020F0502020204030204" pitchFamily="34" charset="0"/>
                          <a:cs typeface="Calibri" panose="020F0502020204030204" pitchFamily="34" charset="0"/>
                        </a:rPr>
                        <a:t>Ogechukwu</a:t>
                      </a:r>
                      <a:r>
                        <a:rPr lang="nl-NL"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Asogwa</a:t>
                      </a:r>
                      <a:endParaRPr lang="nl-NL" sz="1600" dirty="0">
                        <a:effectLst/>
                        <a:latin typeface="Calibri" panose="020F0502020204030204" pitchFamily="34"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42571258"/>
                  </a:ext>
                </a:extLst>
              </a:tr>
              <a:tr h="591948">
                <a:tc vMerge="1">
                  <a:txBody>
                    <a:bodyPr/>
                    <a:lstStyle/>
                    <a:p>
                      <a:endParaRPr lang="en-US"/>
                    </a:p>
                  </a:txBody>
                  <a:tcPr/>
                </a:tc>
                <a:tc rowSpan="3">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WG2</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Anju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Nohria</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Assistants: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err="1">
                          <a:effectLst/>
                          <a:latin typeface="Calibri" panose="020F0502020204030204" pitchFamily="34" charset="0"/>
                          <a:ea typeface="Times New Roman" panose="02020603050405020304" pitchFamily="18" charset="0"/>
                          <a:cs typeface="Calibri" panose="020F0502020204030204" pitchFamily="34" charset="0"/>
                        </a:rPr>
                        <a:t>Ogechukwu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Asogwa</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WG2</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Edit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Bardi</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Vesna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Pavasovic</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Chris Plummer</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Ulrike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Hennewig</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56819"/>
                  </a:ext>
                </a:extLst>
              </a:tr>
              <a:tr h="2416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Advisors</a:t>
                      </a:r>
                      <a:endParaRPr lang="nl-NL"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vMerge="1">
                  <a:txBody>
                    <a:bodyPr/>
                    <a:lstStyle/>
                    <a:p>
                      <a:endParaRPr lang="en-US"/>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vMerge="1">
                  <a:txBody>
                    <a:bodyPr/>
                    <a:lstStyle/>
                    <a:p>
                      <a:endParaRPr lang="en-US"/>
                    </a:p>
                  </a:txBody>
                  <a:tcP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4370500"/>
                  </a:ext>
                </a:extLst>
              </a:tr>
              <a:tr h="41970">
                <a:tc rowSpan="3">
                  <a:txBody>
                    <a:bodyPr/>
                    <a:lstStyle/>
                    <a:p>
                      <a:pPr>
                        <a:spcAft>
                          <a:spcPts val="0"/>
                        </a:spcAft>
                      </a:pPr>
                      <a:r>
                        <a:rPr lang="en-US" sz="1600" dirty="0">
                          <a:effectLst/>
                          <a:latin typeface="Calibri" panose="020F0502020204030204" pitchFamily="34" charset="0"/>
                          <a:cs typeface="Calibri" panose="020F0502020204030204" pitchFamily="34" charset="0"/>
                        </a:rPr>
                        <a:t>Melissa Hudson</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Renée Mulder</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Rod Skinner</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Hamish Wallace</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Sandy </a:t>
                      </a:r>
                      <a:r>
                        <a:rPr lang="en-US" sz="1600" dirty="0" err="1">
                          <a:effectLst/>
                          <a:latin typeface="Calibri" panose="020F0502020204030204" pitchFamily="34" charset="0"/>
                          <a:cs typeface="Calibri" panose="020F0502020204030204" pitchFamily="34" charset="0"/>
                        </a:rPr>
                        <a:t>Constine</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err="1">
                          <a:effectLst/>
                          <a:latin typeface="Calibri" panose="020F0502020204030204" pitchFamily="34" charset="0"/>
                          <a:cs typeface="Calibri" panose="020F0502020204030204" pitchFamily="34" charset="0"/>
                        </a:rPr>
                        <a:t>Lieke</a:t>
                      </a:r>
                      <a:r>
                        <a:rPr lang="en-US"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Feijen</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Eric Chow</a:t>
                      </a:r>
                      <a:endParaRPr lang="nl-NL" sz="1600" dirty="0">
                        <a:effectLst/>
                        <a:latin typeface="Calibri" panose="020F0502020204030204" pitchFamily="34"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28217311"/>
                  </a:ext>
                </a:extLst>
              </a:tr>
              <a:tr h="1097492">
                <a:tc vMerge="1">
                  <a:txBody>
                    <a:bodyPr/>
                    <a:lstStyle/>
                    <a:p>
                      <a:pPr>
                        <a:spcAft>
                          <a:spcPts val="0"/>
                        </a:spcAft>
                      </a:pPr>
                      <a:r>
                        <a:rPr lang="en-US" sz="1600" dirty="0">
                          <a:effectLst/>
                          <a:latin typeface="Calibri" panose="020F0502020204030204" pitchFamily="34" charset="0"/>
                          <a:cs typeface="Calibri" panose="020F0502020204030204" pitchFamily="34" charset="0"/>
                        </a:rPr>
                        <a:t>Melissa Hudson</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Renée Mulder</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Rod Skinner</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Hamish Wallace</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Sandy </a:t>
                      </a:r>
                      <a:r>
                        <a:rPr lang="en-US" sz="1600" dirty="0" err="1">
                          <a:effectLst/>
                          <a:latin typeface="Calibri" panose="020F0502020204030204" pitchFamily="34" charset="0"/>
                          <a:cs typeface="Calibri" panose="020F0502020204030204" pitchFamily="34" charset="0"/>
                        </a:rPr>
                        <a:t>Constine</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err="1">
                          <a:effectLst/>
                          <a:latin typeface="Calibri" panose="020F0502020204030204" pitchFamily="34" charset="0"/>
                          <a:cs typeface="Calibri" panose="020F0502020204030204" pitchFamily="34" charset="0"/>
                        </a:rPr>
                        <a:t>Lieke</a:t>
                      </a:r>
                      <a:r>
                        <a:rPr lang="en-US"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Feijen</a:t>
                      </a:r>
                      <a:endParaRPr lang="nl-NL" sz="1600" dirty="0">
                        <a:effectLst/>
                        <a:latin typeface="Calibri" panose="020F0502020204030204" pitchFamily="34" charset="0"/>
                        <a:cs typeface="Calibri" panose="020F0502020204030204" pitchFamily="34" charset="0"/>
                      </a:endParaRPr>
                    </a:p>
                    <a:p>
                      <a:pPr>
                        <a:spcAft>
                          <a:spcPts val="0"/>
                        </a:spcAft>
                      </a:pPr>
                      <a:r>
                        <a:rPr lang="en-US" sz="1600" dirty="0">
                          <a:effectLst/>
                          <a:latin typeface="Calibri" panose="020F0502020204030204" pitchFamily="34" charset="0"/>
                          <a:cs typeface="Calibri" panose="020F0502020204030204" pitchFamily="34" charset="0"/>
                        </a:rPr>
                        <a:t>Eric Chow</a:t>
                      </a:r>
                      <a:endParaRPr lang="nl-NL" sz="1600" dirty="0">
                        <a:effectLst/>
                        <a:latin typeface="Calibri" panose="020F0502020204030204" pitchFamily="34"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WG3</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Annelies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Mavinkurve-Groothuis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Assistants: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err="1">
                          <a:effectLst/>
                          <a:latin typeface="Calibri" panose="020F0502020204030204" pitchFamily="34" charset="0"/>
                          <a:ea typeface="Times New Roman" panose="02020603050405020304" pitchFamily="18" charset="0"/>
                          <a:cs typeface="Calibri" panose="020F0502020204030204" pitchFamily="34" charset="0"/>
                        </a:rPr>
                        <a:t>Ogechukwu</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Asogwa</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WG3</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Maya Prasad</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Arco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Teske</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nl-NL" sz="1600" dirty="0" err="1">
                          <a:effectLst/>
                          <a:latin typeface="Calibri" panose="020F0502020204030204" pitchFamily="34" charset="0"/>
                          <a:ea typeface="Times New Roman" panose="02020603050405020304" pitchFamily="18" charset="0"/>
                          <a:cs typeface="Calibri" panose="020F0502020204030204" pitchFamily="34" charset="0"/>
                        </a:rPr>
                        <a:t>Heynric</a:t>
                      </a:r>
                      <a:r>
                        <a:rPr lang="nl-NL" sz="1600" dirty="0">
                          <a:effectLst/>
                          <a:latin typeface="Calibri" panose="020F0502020204030204" pitchFamily="34" charset="0"/>
                          <a:ea typeface="Times New Roman" panose="02020603050405020304" pitchFamily="18" charset="0"/>
                          <a:cs typeface="Calibri" panose="020F0502020204030204" pitchFamily="34" charset="0"/>
                        </a:rPr>
                        <a:t> Grotenhuis</a:t>
                      </a:r>
                    </a:p>
                    <a:p>
                      <a:pPr>
                        <a:spcAft>
                          <a:spcPts val="0"/>
                        </a:spcAft>
                      </a:pPr>
                      <a:r>
                        <a:rPr lang="nl-NL" sz="1600" dirty="0">
                          <a:effectLst/>
                          <a:latin typeface="Calibri" panose="020F0502020204030204" pitchFamily="34" charset="0"/>
                          <a:ea typeface="Times New Roman" panose="02020603050405020304" pitchFamily="18" charset="0"/>
                          <a:cs typeface="Calibri" panose="020F0502020204030204" pitchFamily="34" charset="0"/>
                        </a:rPr>
                        <a:t>Elvira van Dalen</a:t>
                      </a: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34756">
                <a:tc vMerge="1">
                  <a:txBody>
                    <a:bodyPr/>
                    <a:lstStyle/>
                    <a:p>
                      <a:pPr>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Melissa Hudson</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Renée Mulder</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Rod Skinner</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Hamish Wallace</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Sandy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Constine</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Lieke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Feijen</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Eric Chow</a:t>
                      </a:r>
                      <a:endParaRPr lang="nl-NL"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WG4</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err="1">
                          <a:effectLst/>
                          <a:latin typeface="Calibri" panose="020F0502020204030204" pitchFamily="34" charset="0"/>
                          <a:ea typeface="Times New Roman" panose="02020603050405020304" pitchFamily="18" charset="0"/>
                          <a:cs typeface="Calibri" panose="020F0502020204030204" pitchFamily="34" charset="0"/>
                        </a:rPr>
                        <a:t>Wouter</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Kok</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Assistants:</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Remy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Merkx</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err="1">
                          <a:effectLst/>
                          <a:latin typeface="Calibri" panose="020F0502020204030204" pitchFamily="34" charset="0"/>
                          <a:ea typeface="Times New Roman" panose="02020603050405020304" pitchFamily="18" charset="0"/>
                          <a:cs typeface="Calibri" panose="020F0502020204030204" pitchFamily="34" charset="0"/>
                        </a:rPr>
                        <a:t>Esmée</a:t>
                      </a:r>
                      <a:r>
                        <a:rPr lang="en-US" sz="1600" dirty="0">
                          <a:effectLst/>
                          <a:latin typeface="Calibri" panose="020F0502020204030204" pitchFamily="34" charset="0"/>
                          <a:ea typeface="Times New Roman" panose="02020603050405020304" pitchFamily="18" charset="0"/>
                          <a:cs typeface="Calibri" panose="020F0502020204030204" pitchFamily="34" charset="0"/>
                        </a:rPr>
                        <a:t> de Baat</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600" b="1" u="sng" dirty="0">
                          <a:effectLst/>
                          <a:latin typeface="Calibri" panose="020F0502020204030204" pitchFamily="34" charset="0"/>
                          <a:ea typeface="Times New Roman" panose="02020603050405020304" pitchFamily="18" charset="0"/>
                          <a:cs typeface="Calibri" panose="020F0502020204030204" pitchFamily="34" charset="0"/>
                        </a:rPr>
                        <a:t>WG4</a:t>
                      </a:r>
                      <a:endParaRPr lang="nl-NL" sz="1600" u="sng"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Gill Levitt </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Brice </a:t>
                      </a:r>
                      <a:r>
                        <a:rPr lang="en-US" sz="1600" dirty="0" err="1">
                          <a:effectLst/>
                          <a:latin typeface="Calibri" panose="020F0502020204030204" pitchFamily="34" charset="0"/>
                          <a:ea typeface="Times New Roman" panose="02020603050405020304" pitchFamily="18" charset="0"/>
                          <a:cs typeface="Calibri" panose="020F0502020204030204" pitchFamily="34" charset="0"/>
                        </a:rPr>
                        <a:t>Fresneau</a:t>
                      </a:r>
                      <a:endParaRPr lang="nl-NL" sz="16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nl-NL" sz="1600" dirty="0" err="1">
                          <a:effectLst/>
                          <a:latin typeface="Calibri" panose="020F0502020204030204" pitchFamily="34" charset="0"/>
                          <a:ea typeface="Times New Roman" panose="02020603050405020304" pitchFamily="18" charset="0"/>
                          <a:cs typeface="Calibri" panose="020F0502020204030204" pitchFamily="34" charset="0"/>
                        </a:rPr>
                        <a:t>Ming</a:t>
                      </a:r>
                      <a:r>
                        <a:rPr lang="nl-NL" sz="1600" dirty="0">
                          <a:effectLst/>
                          <a:latin typeface="Calibri" panose="020F0502020204030204" pitchFamily="34" charset="0"/>
                          <a:ea typeface="Times New Roman" panose="02020603050405020304" pitchFamily="18" charset="0"/>
                          <a:cs typeface="Calibri" panose="020F0502020204030204" pitchFamily="34" charset="0"/>
                        </a:rPr>
                        <a:t> Hui Chen</a:t>
                      </a:r>
                    </a:p>
                    <a:p>
                      <a:pPr>
                        <a:spcAft>
                          <a:spcPts val="0"/>
                        </a:spcAft>
                      </a:pPr>
                      <a:r>
                        <a:rPr lang="nl-NL" sz="1600" dirty="0">
                          <a:effectLst/>
                          <a:latin typeface="Calibri" panose="020F0502020204030204" pitchFamily="34" charset="0"/>
                          <a:ea typeface="Times New Roman" panose="02020603050405020304" pitchFamily="18" charset="0"/>
                          <a:cs typeface="Calibri" panose="020F0502020204030204" pitchFamily="34" charset="0"/>
                        </a:rPr>
                        <a:t>Helena van der Pal</a:t>
                      </a:r>
                    </a:p>
                  </a:txBody>
                  <a:tcPr marL="68568" marR="68568"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067848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0" y="1989147"/>
            <a:ext cx="12192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5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IGHG Metabolic Syndrome Surveillance</a:t>
            </a: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93672"/>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544272" y="6116647"/>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July 7, 2022</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5" name="Rectangle 3"/>
          <p:cNvSpPr>
            <a:spLocks noChangeArrowheads="1"/>
          </p:cNvSpPr>
          <p:nvPr/>
        </p:nvSpPr>
        <p:spPr bwMode="auto">
          <a:xfrm>
            <a:off x="1343472" y="4509120"/>
            <a:ext cx="792088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Selina van den Oever </a:t>
            </a:r>
            <a:r>
              <a:rPr kumimoji="0" lang="en-US" altLang="en-US" sz="24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(Princess Máxima Center, Kremer research group) on behalf of the IGHG </a:t>
            </a:r>
            <a:r>
              <a:rPr kumimoji="0" lang="en-US" altLang="en-US" sz="2400" b="0" i="0"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MetS</a:t>
            </a:r>
            <a:r>
              <a:rPr kumimoji="0" lang="en-US" altLang="en-US" sz="24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working group</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IGHG chairs: </a:t>
            </a:r>
            <a:r>
              <a:rPr kumimoji="0" lang="en-US" altLang="en-US" sz="24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Emily Tonorezos &amp; Janine Nuver</a:t>
            </a:r>
            <a:endParaRPr kumimoji="0" lang="en-US" altLang="en-US" sz="2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nl-NL"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665440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9"/>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Content</a:t>
            </a:r>
          </a:p>
        </p:txBody>
      </p:sp>
      <p:sp>
        <p:nvSpPr>
          <p:cNvPr id="2" name="Rechthoek 1"/>
          <p:cNvSpPr/>
          <p:nvPr/>
        </p:nvSpPr>
        <p:spPr>
          <a:xfrm>
            <a:off x="1559496" y="2708920"/>
            <a:ext cx="7559675" cy="2062103"/>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Scope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3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Clinical</a:t>
            </a:r>
            <a:r>
              <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3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questions</a:t>
            </a:r>
            <a:endPar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3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Study</a:t>
            </a:r>
            <a:r>
              <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3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selection</a:t>
            </a:r>
            <a:endPar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3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Conclusions</a:t>
            </a:r>
            <a:r>
              <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of </a:t>
            </a:r>
            <a:r>
              <a:rPr kumimoji="0" lang="nl-NL" sz="3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endParaRPr kumimoji="0" lang="nl-NL" sz="3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 name="Tijdelijke aanduiding voor dianumm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nl-NL"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662349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9"/>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Scope</a:t>
            </a:r>
          </a:p>
        </p:txBody>
      </p:sp>
      <p:sp>
        <p:nvSpPr>
          <p:cNvPr id="2" name="Rechthoek 1"/>
          <p:cNvSpPr/>
          <p:nvPr/>
        </p:nvSpPr>
        <p:spPr>
          <a:xfrm>
            <a:off x="911424" y="2132856"/>
            <a:ext cx="10081120" cy="483209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Target population</a:t>
            </a:r>
            <a:endParaRPr kumimoji="0" lang="nl-NL"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CAYA cancer survivors diagnosed with cancer </a:t>
            </a:r>
            <a:r>
              <a:rPr kumimoji="0" lang="en-US"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prior to the age of 35 years </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and </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off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cancer</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treatment</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Clinical outcomes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CVRF cluster (combined/metabolic syndrome</a:t>
            </a: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&gt; definition according to the established </a:t>
            </a:r>
            <a:r>
              <a:rPr kumimoji="0" lang="en-US"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MetS</a:t>
            </a: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definition (IDF, ATPIII, or WHO)</a:t>
            </a:r>
            <a:r>
              <a:rPr kumimoji="0" lang="en-GB"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including: </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Hyperlipidaemia</a:t>
            </a:r>
            <a:endPar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Reduced HDL cholesterol</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Hypertension</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(Pre) diabetes (including impaired fasting glucose, insulin resistance, prediabetes or diabetes mellitus)</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Overweight/obesity (including increased waist circumference)</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135</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4838793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947428" y="1697187"/>
            <a:ext cx="10297144"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Who needs surveillance for metabolic syndrome? </a:t>
            </a:r>
            <a:endPar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Risk in CAYA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cancer</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survivors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vs</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the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general</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population</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Risk after different cancer therapies</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Risk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between</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males</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and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itchFamily="34" charset="0"/>
              </a:rPr>
              <a:t>females</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Whether the risk depends on the age at diagnosis / treatment</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Whether endocrine abnormalities, lifestyle factors and pre-treatment factors affect the risk</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Whether metabolic </a:t>
            </a:r>
            <a:r>
              <a:rPr kumimoji="0" lang="en-US" sz="2000" b="0" i="0" u="none" strike="noStrike" kern="1200" cap="none" spc="0" normalizeH="0" baseline="0" noProof="0" dirty="0" smtClean="0">
                <a:ln>
                  <a:noFill/>
                </a:ln>
                <a:solidFill>
                  <a:srgbClr val="091C5A"/>
                </a:solidFill>
                <a:effectLst/>
                <a:uLnTx/>
                <a:uFillTx/>
                <a:latin typeface="Calibri" panose="020F0502020204030204" pitchFamily="34" charset="0"/>
                <a:ea typeface="ＭＳ Ｐゴシック" pitchFamily="34" charset="-128"/>
                <a:cs typeface="Arial" pitchFamily="34" charset="0"/>
              </a:rPr>
              <a:t>syndrome </a:t>
            </a: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related mortality in survivors is different from the general population </a:t>
            </a: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At what age or time from exposure should surveillance be initiated and at what frequency should surveillance be performed?</a:t>
            </a:r>
            <a:endPar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What is the latency time?</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rPr>
              <a:t> What is the risk over time?</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itchFamily="34" charset="0"/>
            </a:endParaRPr>
          </a:p>
        </p:txBody>
      </p:sp>
      <p:sp>
        <p:nvSpPr>
          <p:cNvPr id="16387"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Clinical</a:t>
            </a:r>
            <a:r>
              <a:rPr kumimoji="0" lang="nl-NL" altLang="en-US" sz="42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 </a:t>
            </a:r>
            <a:r>
              <a:rPr kumimoji="0" lang="nl-NL" altLang="en-US" sz="4200" b="1" i="0" u="none" strike="noStrike" kern="1200" cap="none" spc="0" normalizeH="0" baseline="0" noProof="0" dirty="0" err="1">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questions</a:t>
            </a:r>
            <a:endParaRPr kumimoji="0" lang="nl-NL" altLang="en-US" sz="42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6388" name="Rechthoek 5"/>
          <p:cNvSpPr>
            <a:spLocks noChangeArrowheads="1"/>
          </p:cNvSpPr>
          <p:nvPr/>
        </p:nvSpPr>
        <p:spPr bwMode="auto">
          <a:xfrm>
            <a:off x="4878388" y="5446722"/>
            <a:ext cx="828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457200" marR="0" lvl="0" indent="-457200" algn="l" defTabSz="914400" rtl="0" eaLnBrk="0" fontAlgn="base" latinLnBrk="0" hangingPunct="0">
              <a:lnSpc>
                <a:spcPct val="100000"/>
              </a:lnSpc>
              <a:spcBef>
                <a:spcPct val="0"/>
              </a:spcBef>
              <a:spcAft>
                <a:spcPct val="0"/>
              </a:spcAft>
              <a:buClrTx/>
              <a:buSzTx/>
              <a:buFontTx/>
              <a:buChar char="•"/>
              <a:tabLst/>
              <a:defRPr/>
            </a:pPr>
            <a:endParaRPr kumimoji="0" lang="nl-NL" alt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Char char="•"/>
              <a:tabLst/>
              <a:defRPr/>
            </a:pPr>
            <a:endParaRPr kumimoji="0" lang="nl-NL" alt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9726734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271464" y="1817688"/>
            <a:ext cx="943304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Literature search</a:t>
            </a:r>
            <a:endParaRPr kumimoji="0" lang="nl-NL" altLang="nl-NL"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6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nl-NL" altLang="nl-NL" sz="6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Original PubMed search from January 1990 – Jan 5 2017 &gt; 371 hits</a:t>
            </a:r>
            <a:endParaRPr kumimoji="0" lang="en-US" altLang="nl-NL" sz="6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Repeated 3 times, last update </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on </a:t>
            </a: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Calibri" pitchFamily="34" charset="0"/>
              </a:rPr>
              <a:t>March</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 9, 2022 &gt; 362 extra hits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Added references cited in relevant literature reviews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N=22 studies </a:t>
            </a: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Calibri" pitchFamily="34" charset="0"/>
              </a:rPr>
              <a:t>eligible</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 </a:t>
            </a: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Calibri" pitchFamily="34" charset="0"/>
              </a:rPr>
              <a:t>for</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 </a:t>
            </a: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Calibri" pitchFamily="34" charset="0"/>
              </a:rPr>
              <a:t>inclusion</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 </a:t>
            </a:r>
            <a:endPar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rPr>
              <a:t>Search for clinical practice guidelines in other populations regarding diagnosis and interventions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NL" altLang="nl-NL"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itchFamily="34" charset="0"/>
            </a:endParaRPr>
          </a:p>
        </p:txBody>
      </p:sp>
      <p:sp>
        <p:nvSpPr>
          <p:cNvPr id="16387"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Study</a:t>
            </a:r>
            <a:r>
              <a:rPr kumimoji="0" lang="nl-NL" altLang="en-US" sz="42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 </a:t>
            </a:r>
            <a:r>
              <a:rPr kumimoji="0" lang="nl-NL" altLang="en-US" sz="4200" b="1" i="0" u="none" strike="noStrike" kern="1200" cap="none" spc="0" normalizeH="0" baseline="0" noProof="0" dirty="0" err="1">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selection</a:t>
            </a:r>
            <a:endParaRPr kumimoji="0" lang="nl-NL" altLang="en-US" sz="42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2980053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Conclusions</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of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920213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Arial" pitchFamily="34" charset="0"/>
              </a:rPr>
              <a:t>Who</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Arial" pitchFamily="34" charset="0"/>
              </a:rPr>
              <a:t> is at risk?</a:t>
            </a:r>
          </a:p>
        </p:txBody>
      </p:sp>
      <p:sp>
        <p:nvSpPr>
          <p:cNvPr id="10" name="Rectangle 3"/>
          <p:cNvSpPr>
            <a:spLocks noChangeArrowheads="1"/>
          </p:cNvSpPr>
          <p:nvPr/>
        </p:nvSpPr>
        <p:spPr bwMode="auto">
          <a:xfrm>
            <a:off x="1127448" y="2321269"/>
            <a:ext cx="84359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Risk of metabolic syndrome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7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a:t>
            </a:r>
            <a:r>
              <a:rPr kumimoji="0" lang="en-US"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risk in </a:t>
            </a:r>
            <a:r>
              <a:rPr kumimoji="0" lang="en-US"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rPr>
              <a:t>survivors vs the normal population</a:t>
            </a:r>
            <a:endParaRPr kumimoji="0" lang="en-GB"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Risk of metabolic syndrome-related mortality</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7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Unknown risk in </a:t>
            </a:r>
            <a:r>
              <a:rPr kumimoji="0" lang="en-US"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rPr>
              <a:t>survivors vs. the general population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p>
        </p:txBody>
      </p:sp>
      <p:sp>
        <p:nvSpPr>
          <p:cNvPr id="27" name="Rechthoek 26"/>
          <p:cNvSpPr/>
          <p:nvPr/>
        </p:nvSpPr>
        <p:spPr>
          <a:xfrm>
            <a:off x="8832304" y="5090518"/>
            <a:ext cx="2373883" cy="317760"/>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NO STUDIES</a:t>
            </a:r>
          </a:p>
        </p:txBody>
      </p:sp>
      <p:sp>
        <p:nvSpPr>
          <p:cNvPr id="7" name="Rechthoek 6"/>
          <p:cNvSpPr/>
          <p:nvPr/>
        </p:nvSpPr>
        <p:spPr>
          <a:xfrm>
            <a:off x="8832304" y="3041789"/>
            <a:ext cx="2373883" cy="319919"/>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a:t>
            </a: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11 studies</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132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0" y="1989144"/>
            <a:ext cx="12192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nl-NL" sz="5333" dirty="0">
                <a:solidFill>
                  <a:srgbClr val="FFFFFF"/>
                </a:solidFill>
                <a:latin typeface="Calibri" pitchFamily="34" charset="0"/>
              </a:rPr>
              <a:t>IGHG Neurocognition</a:t>
            </a:r>
          </a:p>
          <a:p>
            <a:pPr algn="ctr" defTabSz="1219170" eaLnBrk="1" hangingPunct="1">
              <a:spcBef>
                <a:spcPct val="0"/>
              </a:spcBef>
              <a:buNone/>
            </a:pPr>
            <a:r>
              <a:rPr lang="en-US" altLang="nl-NL" sz="5333" dirty="0">
                <a:solidFill>
                  <a:srgbClr val="FFFFFF"/>
                </a:solidFill>
                <a:latin typeface="Calibri" pitchFamily="34" charset="0"/>
              </a:rPr>
              <a:t>Surveillance</a:t>
            </a: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61" y="93668"/>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400256" y="5901125"/>
            <a:ext cx="3233739"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defTabSz="1219170" eaLnBrk="1" hangingPunct="1">
              <a:lnSpc>
                <a:spcPct val="90000"/>
              </a:lnSpc>
              <a:buNone/>
            </a:pPr>
            <a:r>
              <a:rPr lang="en-US" altLang="en-US" sz="2800" b="0" dirty="0">
                <a:solidFill>
                  <a:srgbClr val="091C5A"/>
                </a:solidFill>
                <a:latin typeface="Calibri" pitchFamily="34" charset="0"/>
              </a:rPr>
              <a:t>7 July 2022</a:t>
            </a:r>
            <a:endParaRPr lang="nl-NL" altLang="en-US" sz="2800" b="0" dirty="0">
              <a:solidFill>
                <a:srgbClr val="091C5A"/>
              </a:solidFill>
              <a:latin typeface="Calibri" pitchFamily="34" charset="0"/>
            </a:endParaRPr>
          </a:p>
        </p:txBody>
      </p:sp>
      <p:sp>
        <p:nvSpPr>
          <p:cNvPr id="5" name="Rectangle 3"/>
          <p:cNvSpPr>
            <a:spLocks noChangeArrowheads="1"/>
          </p:cNvSpPr>
          <p:nvPr/>
        </p:nvSpPr>
        <p:spPr bwMode="auto">
          <a:xfrm>
            <a:off x="383174" y="5901126"/>
            <a:ext cx="63531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defTabSz="1219170" eaLnBrk="1" hangingPunct="1">
              <a:lnSpc>
                <a:spcPct val="90000"/>
              </a:lnSpc>
              <a:buNone/>
            </a:pPr>
            <a:r>
              <a:rPr lang="en-US" altLang="en-US" sz="2800" b="0" dirty="0">
                <a:solidFill>
                  <a:srgbClr val="091C5A"/>
                </a:solidFill>
                <a:latin typeface="Calibri" pitchFamily="34" charset="0"/>
              </a:rPr>
              <a:t>Kevin Krull</a:t>
            </a:r>
            <a:endParaRPr lang="nl-NL" altLang="en-US" sz="2800" b="0" dirty="0">
              <a:solidFill>
                <a:srgbClr val="091C5A"/>
              </a:solidFill>
              <a:latin typeface="Calibri" pitchFamily="34" charset="0"/>
            </a:endParaRPr>
          </a:p>
        </p:txBody>
      </p:sp>
    </p:spTree>
    <p:extLst>
      <p:ext uri="{BB962C8B-B14F-4D97-AF65-F5344CB8AC3E}">
        <p14:creationId xmlns:p14="http://schemas.microsoft.com/office/powerpoint/2010/main" val="26992279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a:ln>
                  <a:noFill/>
                </a:ln>
                <a:solidFill>
                  <a:srgbClr val="FFFFFF"/>
                </a:solidFill>
                <a:effectLst/>
                <a:uLnTx/>
                <a:uFillTx/>
                <a:latin typeface="Calibri" pitchFamily="34" charset="0"/>
                <a:ea typeface="MS PGothic" pitchFamily="34" charset="-128"/>
                <a:cs typeface="Arial" pitchFamily="34" charset="0"/>
              </a:rPr>
              <a:t>Who is at risk?</a:t>
            </a:r>
          </a:p>
        </p:txBody>
      </p:sp>
      <p:sp>
        <p:nvSpPr>
          <p:cNvPr id="10" name="Rectangle 3"/>
          <p:cNvSpPr>
            <a:spLocks noChangeArrowheads="1"/>
          </p:cNvSpPr>
          <p:nvPr/>
        </p:nvSpPr>
        <p:spPr bwMode="auto">
          <a:xfrm>
            <a:off x="1847528" y="1714649"/>
            <a:ext cx="9228072"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Risk of metabolic syndrome</a:t>
            </a:r>
          </a:p>
          <a:p>
            <a:pPr marL="0" marR="0" lvl="0" indent="0" algn="l" defTabSz="914400" rtl="0" eaLnBrk="0" fontAlgn="base" latinLnBrk="0" hangingPunct="0">
              <a:lnSpc>
                <a:spcPct val="125000"/>
              </a:lnSpc>
              <a:spcBef>
                <a:spcPct val="20000"/>
              </a:spcBef>
              <a:spcAft>
                <a:spcPct val="0"/>
              </a:spcAft>
              <a:buClrTx/>
              <a:buSzTx/>
              <a:buFontTx/>
              <a:buNone/>
              <a:tabLst/>
              <a:defRPr/>
            </a:pPr>
            <a:endParaRPr kumimoji="0" lang="en-US" sz="5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risk after </a:t>
            </a:r>
            <a:r>
              <a:rPr kumimoji="0" lang="en-US" sz="18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C(S)RT</a:t>
            </a:r>
            <a:r>
              <a:rPr kumimoji="0" lang="en-US" sz="1800" b="0" i="0" u="none" strike="noStrike" kern="1200" cap="none" spc="0" normalizeH="0" baseline="0" noProof="0" dirty="0">
                <a:ln>
                  <a:noFill/>
                </a:ln>
                <a:solidFill>
                  <a:srgbClr val="2D2D8A">
                    <a:lumMod val="60000"/>
                    <a:lumOff val="40000"/>
                  </a:srgbClr>
                </a:solidFill>
                <a:effectLst/>
                <a:uLnTx/>
                <a:uFillTx/>
                <a:latin typeface="Calibri" panose="020F0502020204030204" pitchFamily="34" charset="0"/>
                <a:ea typeface="MS PGothic" pitchFamily="34" charset="-128"/>
                <a:cs typeface="Calibri" panose="020F0502020204030204" pitchFamily="34" charset="0"/>
              </a:rPr>
              <a:t> </a:t>
            </a:r>
            <a:endParaRPr kumimoji="0" lang="en-US" sz="700" b="0" i="0" u="none" strike="noStrike" kern="1200" cap="none" spc="0" normalizeH="0" baseline="0" noProof="0" dirty="0">
              <a:ln>
                <a:noFill/>
              </a:ln>
              <a:solidFill>
                <a:srgbClr val="2D2D8A">
                  <a:lumMod val="60000"/>
                  <a:lumOff val="40000"/>
                </a:srgbClr>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No significant effect of </a:t>
            </a:r>
            <a:r>
              <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abdominal RT </a:t>
            </a: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a:t>
            </a:r>
            <a:r>
              <a:rPr kumimoji="0" lang="en-US" altLang="nl-NL"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isk after </a:t>
            </a:r>
            <a:r>
              <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TBI</a:t>
            </a:r>
            <a:r>
              <a:rPr kumimoji="0" lang="en-US" altLang="nl-NL" sz="1800" b="0" i="0" u="none" strike="noStrike" kern="1200" cap="none" spc="0" normalizeH="0" baseline="0" noProof="0" dirty="0">
                <a:ln>
                  <a:noFill/>
                </a:ln>
                <a:solidFill>
                  <a:srgbClr val="2D2D8A">
                    <a:lumMod val="60000"/>
                    <a:lumOff val="40000"/>
                  </a:srgbClr>
                </a:solidFill>
                <a:effectLst/>
                <a:uLnTx/>
                <a:uFillTx/>
                <a:latin typeface="Calibri" pitchFamily="34" charset="0"/>
                <a:ea typeface="MS PGothic" pitchFamily="34" charset="-128"/>
                <a:cs typeface="Calibri" panose="020F0502020204030204" pitchFamily="34" charset="0"/>
              </a:rPr>
              <a:t> </a:t>
            </a:r>
            <a:endParaRPr kumimoji="0" lang="en-US" altLang="nl-NL"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No significant effect of </a:t>
            </a:r>
            <a:r>
              <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RT to other fields </a:t>
            </a: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Unknown risk after </a:t>
            </a:r>
            <a:r>
              <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higher doses of RT</a:t>
            </a:r>
          </a:p>
          <a:p>
            <a:pPr marL="342900" marR="0" lvl="0" indent="-342900" algn="l" defTabSz="914400" rtl="0" eaLnBrk="1" fontAlgn="base" latinLnBrk="0" hangingPunct="1">
              <a:lnSpc>
                <a:spcPts val="2400"/>
              </a:lnSpc>
              <a:spcBef>
                <a:spcPct val="20000"/>
              </a:spcBef>
              <a:spcAft>
                <a:spcPct val="0"/>
              </a:spcAft>
              <a:buClrTx/>
              <a:buSzTx/>
              <a:buFontTx/>
              <a:buChar char="•"/>
              <a:tabLst/>
              <a:defRPr/>
            </a:pPr>
            <a:endPar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risk after </a:t>
            </a:r>
            <a:r>
              <a:rPr kumimoji="0" lang="en-US"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platinum agents </a:t>
            </a:r>
            <a:endParaRPr kumimoji="0" lang="en-US" sz="5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No significant effect of </a:t>
            </a:r>
            <a:r>
              <a:rPr kumimoji="0" 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anthracyclines</a:t>
            </a:r>
            <a:endParaRPr kumimoji="0" lang="nl-NL" sz="700" b="1" i="0" u="sng"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No significant effect of </a:t>
            </a:r>
            <a:r>
              <a:rPr kumimoji="0" lang="en-US" sz="1800" b="1" i="0" u="none" strike="noStrike" kern="1200" cap="none" spc="0" normalizeH="0" baseline="0" noProof="0" dirty="0" err="1">
                <a:ln>
                  <a:noFill/>
                </a:ln>
                <a:solidFill>
                  <a:srgbClr val="000057"/>
                </a:solidFill>
                <a:effectLst/>
                <a:uLnTx/>
                <a:uFillTx/>
                <a:latin typeface="Calibri" pitchFamily="34" charset="0"/>
                <a:ea typeface="MS PGothic" pitchFamily="34" charset="-128"/>
                <a:cs typeface="Calibri" panose="020F0502020204030204" pitchFamily="34" charset="0"/>
              </a:rPr>
              <a:t>anthracycline</a:t>
            </a:r>
            <a:r>
              <a:rPr kumimoji="0" lang="en-US"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dose </a:t>
            </a:r>
            <a:endParaRPr kumimoji="0" lang="en-US" sz="7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ts val="2400"/>
              </a:lnSpc>
              <a:spcBef>
                <a:spcPct val="20000"/>
              </a:spcBef>
              <a:spcAft>
                <a:spcPct val="0"/>
              </a:spcAft>
              <a:buClrTx/>
              <a:buSzTx/>
              <a:buFontTx/>
              <a:buChar char="•"/>
              <a:tabLst/>
              <a:defRPr/>
            </a:pPr>
            <a:r>
              <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risk </a:t>
            </a:r>
            <a:r>
              <a:rPr kumimoji="0" lang="nl-NL" sz="1800" b="0"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after</a:t>
            </a:r>
            <a:r>
              <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r>
              <a:rPr kumimoji="0" lang="nl-NL" sz="1800" b="1"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oral</a:t>
            </a:r>
            <a:r>
              <a:rPr kumimoji="0" lang="nl-NL" sz="18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r>
              <a:rPr kumimoji="0" lang="nl-NL" sz="1800" b="1"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methotrexate</a:t>
            </a:r>
            <a:endParaRPr kumimoji="0" lang="nl-NL" sz="18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ts val="2400"/>
              </a:lnSpc>
              <a:spcBef>
                <a:spcPct val="20000"/>
              </a:spcBef>
              <a:spcAft>
                <a:spcPct val="0"/>
              </a:spcAft>
              <a:buClrTx/>
              <a:buSzTx/>
              <a:buFontTx/>
              <a:buChar char="•"/>
              <a:tabLst/>
              <a:defRPr/>
            </a:pPr>
            <a:endParaRPr kumimoji="0" lang="en-US" altLang="nl-NL" sz="1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
        <p:nvSpPr>
          <p:cNvPr id="15" name="Rechthoek 14"/>
          <p:cNvSpPr/>
          <p:nvPr/>
        </p:nvSpPr>
        <p:spPr>
          <a:xfrm>
            <a:off x="7339486" y="4925687"/>
            <a:ext cx="2978246" cy="252931"/>
          </a:xfrm>
          <a:prstGeom prst="rect">
            <a:avLst/>
          </a:prstGeom>
          <a:solidFill>
            <a:schemeClr val="bg1">
              <a:lumMod val="95000"/>
            </a:schemeClr>
          </a:solidFill>
          <a:ln>
            <a:solidFill>
              <a:srgbClr val="091C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a:t>
            </a: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p>
        </p:txBody>
      </p:sp>
      <p:sp>
        <p:nvSpPr>
          <p:cNvPr id="23" name="Rechthoek 22"/>
          <p:cNvSpPr/>
          <p:nvPr/>
        </p:nvSpPr>
        <p:spPr>
          <a:xfrm>
            <a:off x="7339486" y="5324522"/>
            <a:ext cx="2978246" cy="250063"/>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a:t>
            </a: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p>
        </p:txBody>
      </p:sp>
      <p:sp>
        <p:nvSpPr>
          <p:cNvPr id="24" name="Rechthoek 23"/>
          <p:cNvSpPr/>
          <p:nvPr/>
        </p:nvSpPr>
        <p:spPr>
          <a:xfrm>
            <a:off x="7339487" y="4514576"/>
            <a:ext cx="2978246" cy="278341"/>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VERY 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p>
        </p:txBody>
      </p:sp>
      <p:sp>
        <p:nvSpPr>
          <p:cNvPr id="25" name="Rechthoek 24"/>
          <p:cNvSpPr/>
          <p:nvPr/>
        </p:nvSpPr>
        <p:spPr>
          <a:xfrm>
            <a:off x="7333134" y="5686700"/>
            <a:ext cx="2984598" cy="274051"/>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a:t>
            </a:r>
          </a:p>
        </p:txBody>
      </p:sp>
      <p:sp>
        <p:nvSpPr>
          <p:cNvPr id="18" name="Rechthoek 17"/>
          <p:cNvSpPr/>
          <p:nvPr/>
        </p:nvSpPr>
        <p:spPr>
          <a:xfrm>
            <a:off x="7340650" y="2431902"/>
            <a:ext cx="2978246" cy="314630"/>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a:t>
            </a: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(9 studies)</a:t>
            </a:r>
          </a:p>
        </p:txBody>
      </p:sp>
      <p:sp>
        <p:nvSpPr>
          <p:cNvPr id="19" name="Rechthoek 18"/>
          <p:cNvSpPr/>
          <p:nvPr/>
        </p:nvSpPr>
        <p:spPr>
          <a:xfrm>
            <a:off x="7348695" y="2831140"/>
            <a:ext cx="2984598" cy="274051"/>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a:t>
            </a:r>
          </a:p>
        </p:txBody>
      </p:sp>
      <p:sp>
        <p:nvSpPr>
          <p:cNvPr id="20" name="Rechthoek 19"/>
          <p:cNvSpPr/>
          <p:nvPr/>
        </p:nvSpPr>
        <p:spPr>
          <a:xfrm>
            <a:off x="7349361" y="3193076"/>
            <a:ext cx="2978246" cy="270118"/>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a:t>
            </a: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(3 studies)</a:t>
            </a:r>
          </a:p>
        </p:txBody>
      </p:sp>
      <p:sp>
        <p:nvSpPr>
          <p:cNvPr id="21" name="Rechthoek 20"/>
          <p:cNvSpPr/>
          <p:nvPr/>
        </p:nvSpPr>
        <p:spPr>
          <a:xfrm>
            <a:off x="7357190" y="3949272"/>
            <a:ext cx="2983781" cy="282839"/>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NO STUDIES</a:t>
            </a:r>
          </a:p>
        </p:txBody>
      </p:sp>
      <p:sp>
        <p:nvSpPr>
          <p:cNvPr id="12" name="Rechthoek 11"/>
          <p:cNvSpPr/>
          <p:nvPr/>
        </p:nvSpPr>
        <p:spPr>
          <a:xfrm>
            <a:off x="7356773" y="3569212"/>
            <a:ext cx="2984598" cy="274051"/>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6790028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a:ln>
                  <a:noFill/>
                </a:ln>
                <a:solidFill>
                  <a:srgbClr val="FFFFFF"/>
                </a:solidFill>
                <a:effectLst/>
                <a:uLnTx/>
                <a:uFillTx/>
                <a:latin typeface="Calibri" pitchFamily="34" charset="0"/>
                <a:ea typeface="MS PGothic" pitchFamily="34" charset="-128"/>
                <a:cs typeface="Arial" pitchFamily="34" charset="0"/>
              </a:rPr>
              <a:t>Who is at risk?</a:t>
            </a:r>
          </a:p>
        </p:txBody>
      </p:sp>
      <p:sp>
        <p:nvSpPr>
          <p:cNvPr id="10" name="Rectangle 3"/>
          <p:cNvSpPr>
            <a:spLocks noChangeArrowheads="1"/>
          </p:cNvSpPr>
          <p:nvPr/>
        </p:nvSpPr>
        <p:spPr bwMode="auto">
          <a:xfrm>
            <a:off x="1343472" y="2204864"/>
            <a:ext cx="84359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Risk of metabolic syndrome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7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risk </a:t>
            </a:r>
            <a:r>
              <a:rPr kumimoji="0" lang="nl-NL" sz="2400" b="0"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after</a:t>
            </a:r>
            <a:r>
              <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r>
              <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HSCT + TBI</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anose="020F0502020204030204" pitchFamily="34" charset="0"/>
              </a:rPr>
              <a:t>No significant effect of</a:t>
            </a:r>
            <a:r>
              <a:rPr kumimoji="0" lang="en-US"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anose="020F0502020204030204" pitchFamily="34" charset="0"/>
              </a:rPr>
              <a:t> HSCT without TBI </a:t>
            </a:r>
            <a:endParaRPr kumimoji="0" lang="en-US"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25000"/>
              </a:lnSpc>
              <a:spcBef>
                <a:spcPct val="20000"/>
              </a:spcBef>
              <a:spcAft>
                <a:spcPct val="0"/>
              </a:spcAft>
              <a:buClrTx/>
              <a:buSzTx/>
              <a:buFontTx/>
              <a:buChar char="•"/>
              <a:tabLst/>
              <a:defRPr/>
            </a:pP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a:t>
            </a:r>
            <a:r>
              <a:rPr kumimoji="0" lang="nl-NL" sz="24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after</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surgery</a:t>
            </a:r>
            <a:r>
              <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only</a:t>
            </a:r>
            <a:r>
              <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t>
            </a:r>
            <a:r>
              <a:rPr kumimoji="0" lang="nl-NL" sz="24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vs</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siblings</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342900" marR="0" lvl="0" indent="-342900" algn="l" defTabSz="914400" rtl="0" eaLnBrk="0" fontAlgn="base" latinLnBrk="0" hangingPunct="0">
              <a:lnSpc>
                <a:spcPct val="125000"/>
              </a:lnSpc>
              <a:spcBef>
                <a:spcPct val="20000"/>
              </a:spcBef>
              <a:spcAft>
                <a:spcPct val="0"/>
              </a:spcAft>
              <a:buClrTx/>
              <a:buSzTx/>
              <a:buFontTx/>
              <a:buChar char="•"/>
              <a:tabLst/>
              <a:defRPr/>
            </a:pP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a:t>
            </a:r>
            <a:r>
              <a:rPr kumimoji="0" lang="nl-NL" sz="24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after</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steroids</a:t>
            </a:r>
            <a:r>
              <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t>
            </a:r>
            <a:r>
              <a:rPr kumimoji="0" lang="nl-NL" sz="24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vs</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4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siblings</a:t>
            </a: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342900" marR="0" lvl="0" indent="-342900" algn="l" defTabSz="914400" rtl="0" eaLnBrk="0" fontAlgn="base" latinLnBrk="0" hangingPunct="0">
              <a:lnSpc>
                <a:spcPct val="125000"/>
              </a:lnSpc>
              <a:spcBef>
                <a:spcPct val="20000"/>
              </a:spcBef>
              <a:spcAft>
                <a:spcPct val="0"/>
              </a:spcAft>
              <a:buClrTx/>
              <a:buSzTx/>
              <a:buFontTx/>
              <a:buChar char="•"/>
              <a:tabLst/>
              <a:defRPr/>
            </a:pPr>
            <a:r>
              <a:rPr kumimoji="0" lang="nl-NL" sz="2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in </a:t>
            </a:r>
            <a:r>
              <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male CAYA </a:t>
            </a:r>
            <a:r>
              <a:rPr kumimoji="0" lang="nl-NL" sz="24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cancer</a:t>
            </a:r>
            <a:r>
              <a:rPr kumimoji="0" lang="nl-NL" sz="24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survivors </a:t>
            </a:r>
            <a:endParaRPr kumimoji="0" lang="en-US"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endParaRPr kumimoji="0" lang="en-US" altLang="nl-NL" sz="2400" b="1" i="1"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p:txBody>
      </p:sp>
      <p:sp>
        <p:nvSpPr>
          <p:cNvPr id="17" name="Rechthoek 16"/>
          <p:cNvSpPr/>
          <p:nvPr/>
        </p:nvSpPr>
        <p:spPr>
          <a:xfrm>
            <a:off x="7320136" y="4934768"/>
            <a:ext cx="2963367" cy="294657"/>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4 studies</a:t>
            </a:r>
          </a:p>
        </p:txBody>
      </p:sp>
      <p:sp>
        <p:nvSpPr>
          <p:cNvPr id="13" name="Rechthoek 12"/>
          <p:cNvSpPr/>
          <p:nvPr/>
        </p:nvSpPr>
        <p:spPr>
          <a:xfrm>
            <a:off x="7320128" y="2896061"/>
            <a:ext cx="2963367" cy="287338"/>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91C5A"/>
                </a:solidFill>
                <a:effectLst/>
                <a:uLnTx/>
                <a:uFillTx/>
                <a:latin typeface="Arial"/>
                <a:ea typeface="+mn-ea"/>
                <a:cs typeface="+mn-cs"/>
              </a:rPr>
              <a:t>⊕⊕⊕⊖ </a:t>
            </a:r>
            <a:r>
              <a:rPr kumimoji="0" lang="nl-NL" sz="1700" b="1" i="0"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MODERATE </a:t>
            </a:r>
            <a:r>
              <a:rPr kumimoji="0" lang="nl-NL" sz="1400" b="0" i="1"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3 studies</a:t>
            </a:r>
          </a:p>
        </p:txBody>
      </p:sp>
      <p:sp>
        <p:nvSpPr>
          <p:cNvPr id="15" name="Rechthoek 14"/>
          <p:cNvSpPr/>
          <p:nvPr/>
        </p:nvSpPr>
        <p:spPr>
          <a:xfrm>
            <a:off x="7320128" y="3388383"/>
            <a:ext cx="2963366" cy="29893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p>
        </p:txBody>
      </p:sp>
      <p:sp>
        <p:nvSpPr>
          <p:cNvPr id="21" name="Rechthoek 20"/>
          <p:cNvSpPr/>
          <p:nvPr/>
        </p:nvSpPr>
        <p:spPr>
          <a:xfrm>
            <a:off x="7320128" y="3892302"/>
            <a:ext cx="2963366" cy="287337"/>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endParaRPr kumimoji="0" lang="nl-NL" sz="17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22" name="Rechthoek 21"/>
          <p:cNvSpPr/>
          <p:nvPr/>
        </p:nvSpPr>
        <p:spPr>
          <a:xfrm>
            <a:off x="7320839" y="4419211"/>
            <a:ext cx="2963366" cy="310573"/>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3 studies</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520267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a:ln>
                  <a:noFill/>
                </a:ln>
                <a:solidFill>
                  <a:srgbClr val="FFFFFF"/>
                </a:solidFill>
                <a:effectLst/>
                <a:uLnTx/>
                <a:uFillTx/>
                <a:latin typeface="Calibri" pitchFamily="34" charset="0"/>
                <a:ea typeface="MS PGothic" pitchFamily="34" charset="-128"/>
                <a:cs typeface="Arial" pitchFamily="34" charset="0"/>
              </a:rPr>
              <a:t>Who is at risk?</a:t>
            </a:r>
          </a:p>
        </p:txBody>
      </p:sp>
      <p:sp>
        <p:nvSpPr>
          <p:cNvPr id="10" name="Rectangle 3"/>
          <p:cNvSpPr>
            <a:spLocks noChangeArrowheads="1"/>
          </p:cNvSpPr>
          <p:nvPr/>
        </p:nvSpPr>
        <p:spPr bwMode="auto">
          <a:xfrm>
            <a:off x="695400" y="2276872"/>
            <a:ext cx="9795107"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Risk of metabolic syndrome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6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No significant effect of </a:t>
            </a:r>
            <a:r>
              <a:rPr kumimoji="0" lang="en-US" sz="20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anose="020F0502020204030204" pitchFamily="34" charset="0"/>
              </a:rPr>
              <a:t>age at diagnosis or HSCT </a:t>
            </a:r>
            <a:endParaRPr kumimoji="0" lang="en-US"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25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risk in TC survivors </a:t>
            </a:r>
            <a:r>
              <a:rPr kumimoji="0" lang="nl-NL" sz="2000" b="0"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with</a:t>
            </a: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lower</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but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not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necessarily</a:t>
            </a:r>
            <a:r>
              <a:rPr kumimoji="0" lang="nl-NL" sz="2000" b="1" i="0" u="none" strike="noStrike" kern="1200" cap="none" spc="0" normalizeH="0" baseline="0" noProof="0" dirty="0"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abnormal</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endParaRPr kumimoji="0" lang="nl-NL" sz="2000" b="1" i="0" u="none" strike="noStrike" kern="1200" cap="none" spc="0" normalizeH="0" baseline="0" noProof="0" dirty="0"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25000"/>
              </a:lnSpc>
              <a:spcBef>
                <a:spcPct val="20000"/>
              </a:spcBef>
              <a:spcAft>
                <a:spcPct val="0"/>
              </a:spcAft>
              <a:buClrTx/>
              <a:buSzTx/>
              <a:buFontTx/>
              <a:buNone/>
              <a:tabLst/>
              <a:defRPr/>
            </a:pPr>
            <a:r>
              <a:rPr kumimoji="0" lang="nl-NL" sz="2000" b="1" i="0" u="none" strike="noStrike" kern="1200" cap="none" spc="0" normalizeH="0" baseline="0" noProof="0" dirty="0" err="1"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total</a:t>
            </a:r>
            <a:r>
              <a:rPr kumimoji="0" lang="nl-NL" sz="2000" b="1" i="0" u="none" strike="noStrike" kern="1200" cap="none" spc="0" normalizeH="0" baseline="0" noProof="0" dirty="0"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testosterone</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levels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Unknown</a:t>
            </a: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risk in survivors </a:t>
            </a:r>
            <a:r>
              <a:rPr kumimoji="0" lang="nl-NL" sz="2000" b="0"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with</a:t>
            </a: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thyroid</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hormone</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deficiency</a:t>
            </a:r>
            <a:r>
              <a:rPr kumimoji="0" lang="nl-NL" sz="2000" b="1" i="0" u="none" strike="noStrike" kern="1200" cap="none" spc="0" normalizeH="0" baseline="0" noProof="0" dirty="0"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or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excess</a:t>
            </a:r>
            <a:endPar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risk in </a:t>
            </a:r>
            <a:r>
              <a:rPr kumimoji="0" lang="nl-NL" sz="2000" b="0" i="0" u="none" strike="noStrike" kern="1200" cap="none" spc="0" normalizeH="0" baseline="0" noProof="0" dirty="0" smtClean="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survivors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with</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growth</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hormone</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deficiency</a:t>
            </a:r>
            <a:endPar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25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Unknown risk after</a:t>
            </a:r>
            <a:r>
              <a:rPr kumimoji="0" lang="en-US" sz="20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hormone replacement therapy</a:t>
            </a:r>
          </a:p>
          <a:p>
            <a:pPr marL="0" marR="0" lvl="0" indent="0" algn="l" defTabSz="914400" rtl="0" eaLnBrk="0" fontAlgn="base" latinLnBrk="0" hangingPunct="0">
              <a:lnSpc>
                <a:spcPct val="125000"/>
              </a:lnSpc>
              <a:spcBef>
                <a:spcPct val="20000"/>
              </a:spcBef>
              <a:spcAft>
                <a:spcPct val="0"/>
              </a:spcAft>
              <a:buClrTx/>
              <a:buSzTx/>
              <a:buFontTx/>
              <a:buNone/>
              <a:tabLst/>
              <a:defRPr/>
            </a:pPr>
            <a:endParaRPr kumimoji="0" lang="en-US" sz="2000" b="1" i="0" u="sng"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0" marR="0" lvl="0" indent="0" algn="l" defTabSz="914400" rtl="0" eaLnBrk="0" fontAlgn="base" latinLnBrk="0" hangingPunct="0">
              <a:lnSpc>
                <a:spcPct val="125000"/>
              </a:lnSpc>
              <a:spcBef>
                <a:spcPct val="20000"/>
              </a:spcBef>
              <a:spcAft>
                <a:spcPct val="0"/>
              </a:spcAft>
              <a:buClrTx/>
              <a:buSzTx/>
              <a:buFontTx/>
              <a:buNone/>
              <a:tabLst/>
              <a:defRPr/>
            </a:pPr>
            <a:endParaRPr kumimoji="0" lang="en-US" sz="2400" b="1" i="0" u="sng"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en-US" altLang="nl-NL"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endParaRPr kumimoji="0" lang="en-US" altLang="nl-NL" sz="2000" b="1" i="1"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p:txBody>
      </p:sp>
      <p:sp>
        <p:nvSpPr>
          <p:cNvPr id="13" name="Rechthoek 12"/>
          <p:cNvSpPr/>
          <p:nvPr/>
        </p:nvSpPr>
        <p:spPr>
          <a:xfrm>
            <a:off x="8631226" y="2904283"/>
            <a:ext cx="2951163" cy="293208"/>
          </a:xfrm>
          <a:prstGeom prst="rect">
            <a:avLst/>
          </a:prstGeom>
          <a:solidFill>
            <a:schemeClr val="bg1">
              <a:lumMod val="95000"/>
            </a:schemeClr>
          </a:solidFill>
          <a:ln>
            <a:solidFill>
              <a:srgbClr val="091C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MODERATE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p>
        </p:txBody>
      </p:sp>
      <p:sp>
        <p:nvSpPr>
          <p:cNvPr id="21" name="Rechthoek 20"/>
          <p:cNvSpPr/>
          <p:nvPr/>
        </p:nvSpPr>
        <p:spPr>
          <a:xfrm>
            <a:off x="8631226" y="3344788"/>
            <a:ext cx="2951163" cy="265261"/>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endParaRPr kumimoji="0" lang="nl-NL" sz="17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1" name="Rechthoek 10"/>
          <p:cNvSpPr/>
          <p:nvPr/>
        </p:nvSpPr>
        <p:spPr>
          <a:xfrm>
            <a:off x="8631227" y="4117623"/>
            <a:ext cx="2951162" cy="28733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NO STUDIES</a:t>
            </a:r>
          </a:p>
        </p:txBody>
      </p:sp>
      <p:sp>
        <p:nvSpPr>
          <p:cNvPr id="12" name="Rechthoek 11"/>
          <p:cNvSpPr/>
          <p:nvPr/>
        </p:nvSpPr>
        <p:spPr>
          <a:xfrm>
            <a:off x="8631227" y="4494959"/>
            <a:ext cx="2951163" cy="343318"/>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smtClean="0">
                <a:ln>
                  <a:noFill/>
                </a:ln>
                <a:solidFill>
                  <a:srgbClr val="091C5A"/>
                </a:solidFill>
                <a:effectLst/>
                <a:uLnTx/>
                <a:uFillTx/>
                <a:latin typeface="Arial"/>
                <a:ea typeface="+mn-ea"/>
                <a:cs typeface="+mn-cs"/>
              </a:rPr>
              <a:t>⊕⊕⊖⊖ </a:t>
            </a:r>
            <a:r>
              <a:rPr kumimoji="0" lang="nl-NL" sz="1700" b="1" i="0" u="none" strike="noStrike" kern="1200" cap="none" spc="0" normalizeH="0" baseline="0" noProof="0" smtClean="0">
                <a:ln>
                  <a:noFill/>
                </a:ln>
                <a:solidFill>
                  <a:srgbClr val="091C5A"/>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91C5A"/>
                </a:solidFill>
                <a:effectLst/>
                <a:uLnTx/>
                <a:uFillTx/>
                <a:latin typeface="Calibri" panose="020F0502020204030204" pitchFamily="34" charset="0"/>
                <a:ea typeface="+mn-ea"/>
                <a:cs typeface="Calibri" panose="020F0502020204030204" pitchFamily="34" charset="0"/>
              </a:rPr>
              <a:t>study</a:t>
            </a:r>
            <a:endParaRPr kumimoji="0" lang="nl-NL" sz="1400" b="0" i="1"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5" name="Rechthoek 14"/>
          <p:cNvSpPr/>
          <p:nvPr/>
        </p:nvSpPr>
        <p:spPr>
          <a:xfrm>
            <a:off x="8631227" y="4922603"/>
            <a:ext cx="2951162" cy="287338"/>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NO STUDIES</a:t>
            </a:r>
          </a:p>
        </p:txBody>
      </p:sp>
    </p:spTree>
    <p:extLst>
      <p:ext uri="{BB962C8B-B14F-4D97-AF65-F5344CB8AC3E}">
        <p14:creationId xmlns:p14="http://schemas.microsoft.com/office/powerpoint/2010/main" val="14841051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a:ln>
                  <a:noFill/>
                </a:ln>
                <a:solidFill>
                  <a:srgbClr val="FFFFFF"/>
                </a:solidFill>
                <a:effectLst/>
                <a:uLnTx/>
                <a:uFillTx/>
                <a:latin typeface="Calibri" pitchFamily="34" charset="0"/>
                <a:ea typeface="MS PGothic" pitchFamily="34" charset="-128"/>
                <a:cs typeface="Arial" pitchFamily="34" charset="0"/>
              </a:rPr>
              <a:t>Who is at risk?</a:t>
            </a:r>
          </a:p>
        </p:txBody>
      </p:sp>
      <p:sp>
        <p:nvSpPr>
          <p:cNvPr id="10" name="Rectangle 3"/>
          <p:cNvSpPr>
            <a:spLocks noChangeArrowheads="1"/>
          </p:cNvSpPr>
          <p:nvPr/>
        </p:nvSpPr>
        <p:spPr bwMode="auto">
          <a:xfrm>
            <a:off x="1271464" y="1762507"/>
            <a:ext cx="9084056"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Risk of metabolic syndrome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6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anose="020F0502020204030204" pitchFamily="34" charset="0"/>
              </a:rPr>
              <a:t>No significant effect of </a:t>
            </a:r>
            <a:r>
              <a:rPr kumimoji="0" lang="en-US" sz="20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Calibri" panose="020F0502020204030204" pitchFamily="34" charset="0"/>
              </a:rPr>
              <a:t>former/current smoking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in survivors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with</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sedentary</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lifestyle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in survivors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with</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diet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that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does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not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resemble</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Mediterranean</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diet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vs</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diet</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that</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highly</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resembles a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Mediterranean</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diet</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in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survivors</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that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do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not</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adhere</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to</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lifestyle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guidelines</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Unknown</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in CAYA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cancer</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survivors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after</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lifestyle </a:t>
            </a:r>
            <a:r>
              <a:rPr kumimoji="0" lang="nl-NL" sz="2000" b="1" i="0" u="none" strike="noStrike" kern="1200" cap="none" spc="0" normalizeH="0" baseline="0" noProof="0" dirty="0" err="1" smtClean="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interventions</a:t>
            </a:r>
            <a:endParaRPr kumimoji="0" lang="en-US" sz="6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342900" marR="0" lvl="0" indent="-342900" algn="l" defTabSz="914400" rtl="0" eaLnBrk="0" fontAlgn="base" latinLnBrk="0" hangingPunct="0">
              <a:lnSpc>
                <a:spcPct val="114000"/>
              </a:lnSpc>
              <a:spcBef>
                <a:spcPct val="20000"/>
              </a:spcBef>
              <a:spcAft>
                <a:spcPct val="0"/>
              </a:spcAft>
              <a:buClrTx/>
              <a:buSzTx/>
              <a:buFontTx/>
              <a:buChar char="•"/>
              <a:tabLst/>
              <a:defRPr/>
            </a:pP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risk in survivors </a:t>
            </a:r>
            <a:r>
              <a:rPr kumimoji="0" lang="nl-NL" sz="2000" b="0"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with</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higher</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BMI at </a:t>
            </a: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primary</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p>
          <a:p>
            <a:pPr marL="0" marR="0" lvl="0" indent="0" algn="l" defTabSz="914400" rtl="0" eaLnBrk="0" fontAlgn="base" latinLnBrk="0" hangingPunct="0">
              <a:lnSpc>
                <a:spcPct val="114000"/>
              </a:lnSpc>
              <a:spcBef>
                <a:spcPct val="20000"/>
              </a:spcBef>
              <a:spcAft>
                <a:spcPct val="0"/>
              </a:spcAft>
              <a:buClrTx/>
              <a:buSzTx/>
              <a:buFontTx/>
              <a:buNone/>
              <a:tabLst/>
              <a:defRPr/>
            </a:pPr>
            <a:r>
              <a:rPr kumimoji="0" lang="nl-NL" sz="2000" b="1" i="0" u="none" strike="noStrike" kern="1200" cap="none" spc="0" normalizeH="0" baseline="0" noProof="0" dirty="0" err="1">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cancer</a:t>
            </a:r>
            <a:r>
              <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diagnosis</a:t>
            </a:r>
            <a:r>
              <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rPr>
              <a:t> </a:t>
            </a:r>
            <a:endParaRPr kumimoji="0" lang="en-US" altLang="nl-NL" sz="2000" b="0" i="1"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p:txBody>
      </p:sp>
      <p:sp>
        <p:nvSpPr>
          <p:cNvPr id="21" name="Rechthoek 20"/>
          <p:cNvSpPr/>
          <p:nvPr/>
        </p:nvSpPr>
        <p:spPr>
          <a:xfrm>
            <a:off x="7460485" y="4241453"/>
            <a:ext cx="2808310" cy="24670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endPar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4" name="Rechthoek 13"/>
          <p:cNvSpPr/>
          <p:nvPr/>
        </p:nvSpPr>
        <p:spPr>
          <a:xfrm>
            <a:off x="7460485" y="4952336"/>
            <a:ext cx="2808310" cy="246706"/>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NO STUDIES</a:t>
            </a:r>
          </a:p>
        </p:txBody>
      </p:sp>
      <p:sp>
        <p:nvSpPr>
          <p:cNvPr id="15" name="Rechthoek 14"/>
          <p:cNvSpPr/>
          <p:nvPr/>
        </p:nvSpPr>
        <p:spPr>
          <a:xfrm>
            <a:off x="7460485" y="2407648"/>
            <a:ext cx="2808310" cy="24670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endPar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16" name="Rechthoek 15"/>
          <p:cNvSpPr/>
          <p:nvPr/>
        </p:nvSpPr>
        <p:spPr>
          <a:xfrm>
            <a:off x="7460485" y="2809186"/>
            <a:ext cx="2808310" cy="24670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2 studies</a:t>
            </a:r>
          </a:p>
        </p:txBody>
      </p:sp>
      <p:sp>
        <p:nvSpPr>
          <p:cNvPr id="17" name="Rechthoek 16"/>
          <p:cNvSpPr/>
          <p:nvPr/>
        </p:nvSpPr>
        <p:spPr>
          <a:xfrm>
            <a:off x="7460485" y="3479090"/>
            <a:ext cx="2808310" cy="24670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 </a:t>
            </a:r>
            <a:r>
              <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1 </a:t>
            </a:r>
            <a:r>
              <a:rPr kumimoji="0" lang="nl-NL" sz="1400" b="0" i="1" u="none" strike="noStrike" kern="1200" cap="none" spc="0" normalizeH="0" baseline="0" noProof="0" dirty="0" err="1">
                <a:ln>
                  <a:noFill/>
                </a:ln>
                <a:solidFill>
                  <a:srgbClr val="000057"/>
                </a:solidFill>
                <a:effectLst/>
                <a:uLnTx/>
                <a:uFillTx/>
                <a:latin typeface="Calibri" panose="020F0502020204030204" pitchFamily="34" charset="0"/>
                <a:ea typeface="+mn-ea"/>
                <a:cs typeface="Calibri" panose="020F0502020204030204" pitchFamily="34" charset="0"/>
              </a:rPr>
              <a:t>study</a:t>
            </a:r>
            <a:endParaRPr kumimoji="0" lang="nl-NL" sz="1400" b="0" i="1"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1" name="Rechthoek 10"/>
          <p:cNvSpPr/>
          <p:nvPr/>
        </p:nvSpPr>
        <p:spPr>
          <a:xfrm>
            <a:off x="7460483" y="5699671"/>
            <a:ext cx="2808312" cy="288032"/>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91C5A"/>
                </a:solidFill>
                <a:effectLst/>
                <a:uLnTx/>
                <a:uFillTx/>
                <a:latin typeface="Arial"/>
                <a:ea typeface="+mn-ea"/>
                <a:cs typeface="+mn-cs"/>
              </a:rPr>
              <a:t>⊕⊕⊕⊖ </a:t>
            </a:r>
            <a:r>
              <a:rPr kumimoji="0" lang="nl-NL" sz="1700" b="1" i="0"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MODERATE </a:t>
            </a:r>
            <a:r>
              <a:rPr kumimoji="0" lang="nl-NL" sz="1400" b="0" i="1"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3 studies</a:t>
            </a:r>
          </a:p>
        </p:txBody>
      </p:sp>
    </p:spTree>
    <p:extLst>
      <p:ext uri="{BB962C8B-B14F-4D97-AF65-F5344CB8AC3E}">
        <p14:creationId xmlns:p14="http://schemas.microsoft.com/office/powerpoint/2010/main" val="21542224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Arial" pitchFamily="34" charset="0"/>
              </a:rPr>
              <a:t>Latency</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Arial" pitchFamily="34" charset="0"/>
              </a:rPr>
              <a:t> time / risk over time</a:t>
            </a:r>
          </a:p>
        </p:txBody>
      </p:sp>
      <p:sp>
        <p:nvSpPr>
          <p:cNvPr id="10" name="Rectangle 3"/>
          <p:cNvSpPr>
            <a:spLocks noChangeArrowheads="1"/>
          </p:cNvSpPr>
          <p:nvPr/>
        </p:nvSpPr>
        <p:spPr bwMode="auto">
          <a:xfrm>
            <a:off x="1991553" y="1988849"/>
            <a:ext cx="843597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14000"/>
              </a:lnSpc>
              <a:spcBef>
                <a:spcPct val="20000"/>
              </a:spcBef>
              <a:spcAft>
                <a:spcPct val="0"/>
              </a:spcAft>
              <a:buClrTx/>
              <a:buSzTx/>
              <a:buFontTx/>
              <a:buNone/>
              <a:tabLst/>
              <a:defRPr/>
            </a:pPr>
            <a:endParaRPr kumimoji="0" lang="en-US" altLang="nl-NL" sz="1800" b="0" i="1"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Calibri" panose="020F0502020204030204" pitchFamily="34"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6" name="Rechthoek 5"/>
          <p:cNvSpPr/>
          <p:nvPr/>
        </p:nvSpPr>
        <p:spPr>
          <a:xfrm>
            <a:off x="8044259" y="2760753"/>
            <a:ext cx="2808311" cy="358695"/>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NO STUDIES</a:t>
            </a:r>
          </a:p>
        </p:txBody>
      </p:sp>
      <p:sp>
        <p:nvSpPr>
          <p:cNvPr id="7" name="Rechthoek 1"/>
          <p:cNvSpPr>
            <a:spLocks noChangeArrowheads="1"/>
          </p:cNvSpPr>
          <p:nvPr/>
        </p:nvSpPr>
        <p:spPr bwMode="auto">
          <a:xfrm>
            <a:off x="1346597" y="2117606"/>
            <a:ext cx="669766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8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Latency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sz="10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Unknown </a:t>
            </a:r>
            <a:r>
              <a:rPr kumimoji="0" lang="en-US" altLang="nl-NL"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latency time </a:t>
            </a: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of developing metabolic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syndrome.</a:t>
            </a:r>
          </a:p>
          <a:p>
            <a:pPr marL="285750" marR="0" lvl="0" indent="-285750" algn="l" defTabSz="914400" rtl="0" eaLnBrk="1" fontAlgn="base" latinLnBrk="0" hangingPunct="1">
              <a:lnSpc>
                <a:spcPct val="100000"/>
              </a:lnSpc>
              <a:spcBef>
                <a:spcPct val="0"/>
              </a:spcBef>
              <a:spcAft>
                <a:spcPct val="0"/>
              </a:spcAft>
              <a:buClrTx/>
              <a:buSzTx/>
              <a:buFontTx/>
              <a:buNone/>
              <a:tabLst/>
              <a:defRPr/>
            </a:pPr>
            <a:endParaRPr kumimoji="0" lang="en-US" altLang="nl-NL"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Tx/>
              <a:buNone/>
              <a:tabLst/>
              <a:defRPr/>
            </a:pPr>
            <a:endParaRPr kumimoji="0" lang="nl-NL" altLang="nl-NL"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p:txBody>
      </p:sp>
      <p:sp>
        <p:nvSpPr>
          <p:cNvPr id="9" name="Rechthoek 12"/>
          <p:cNvSpPr>
            <a:spLocks noChangeArrowheads="1"/>
          </p:cNvSpPr>
          <p:nvPr/>
        </p:nvSpPr>
        <p:spPr bwMode="auto">
          <a:xfrm>
            <a:off x="1346597" y="3891352"/>
            <a:ext cx="6697662"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28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rPr>
              <a:t>Risk over time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sz="10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Tx/>
              <a:buChar char="•"/>
              <a:tabLst/>
              <a:defRPr/>
            </a:pP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The </a:t>
            </a:r>
            <a:r>
              <a:rPr kumimoji="0" lang="nl-NL" altLang="nl-NL" sz="2400" b="1"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Arial" pitchFamily="34" charset="0"/>
              </a:rPr>
              <a:t>cumulative</a:t>
            </a:r>
            <a:r>
              <a:rPr kumimoji="0" lang="nl-NL" altLang="nl-NL"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r>
              <a:rPr kumimoji="0" lang="nl-NL" altLang="nl-NL" sz="2400" b="1"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Arial" pitchFamily="34" charset="0"/>
              </a:rPr>
              <a:t>incidence</a:t>
            </a:r>
            <a:r>
              <a:rPr kumimoji="0" lang="nl-NL" altLang="nl-NL" sz="24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of </a:t>
            </a: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Arial" pitchFamily="34" charset="0"/>
              </a:rPr>
              <a:t>metabolic</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Arial" pitchFamily="34" charset="0"/>
              </a:rPr>
              <a:t>syndrome</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nl-NL" sz="2400" b="0" i="0" u="none" strike="noStrike" kern="1200" cap="none" spc="0" normalizeH="0" baseline="0" noProof="0" dirty="0" err="1">
                <a:ln>
                  <a:noFill/>
                </a:ln>
                <a:solidFill>
                  <a:srgbClr val="091C5A"/>
                </a:solidFill>
                <a:effectLst/>
                <a:uLnTx/>
                <a:uFillTx/>
                <a:latin typeface="Calibri" pitchFamily="34" charset="0"/>
                <a:ea typeface="MS PGothic" pitchFamily="34" charset="-128"/>
                <a:cs typeface="Arial" pitchFamily="34" charset="0"/>
              </a:rPr>
              <a:t>increases</a:t>
            </a:r>
            <a:r>
              <a:rPr kumimoji="0" lang="nl-NL"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rPr>
              <a:t> over time</a:t>
            </a:r>
            <a:endParaRPr kumimoji="0" lang="en-US" altLang="nl-NL" sz="24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Tx/>
              <a:buNone/>
              <a:tabLst/>
              <a:defRPr/>
            </a:pPr>
            <a:endParaRPr kumimoji="0" lang="en-US" altLang="nl-NL"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Tx/>
              <a:buNone/>
              <a:tabLst/>
              <a:defRPr/>
            </a:pPr>
            <a:endParaRPr kumimoji="0" lang="en-US" altLang="nl-NL"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a:p>
            <a:pPr marL="285750" marR="0" lvl="0" indent="-285750" algn="l" defTabSz="914400" rtl="0" eaLnBrk="1" fontAlgn="base" latinLnBrk="0" hangingPunct="1">
              <a:lnSpc>
                <a:spcPct val="100000"/>
              </a:lnSpc>
              <a:spcBef>
                <a:spcPct val="0"/>
              </a:spcBef>
              <a:spcAft>
                <a:spcPct val="0"/>
              </a:spcAft>
              <a:buClrTx/>
              <a:buSzTx/>
              <a:buFontTx/>
              <a:buNone/>
              <a:tabLst/>
              <a:defRPr/>
            </a:pPr>
            <a:endParaRPr kumimoji="0" lang="nl-NL" altLang="nl-NL" sz="2400" b="1" i="0" u="none" strike="noStrike" kern="1200" cap="none" spc="0" normalizeH="0" baseline="0" noProof="0" dirty="0">
              <a:ln>
                <a:noFill/>
              </a:ln>
              <a:solidFill>
                <a:srgbClr val="000057"/>
              </a:solidFill>
              <a:effectLst/>
              <a:uLnTx/>
              <a:uFillTx/>
              <a:latin typeface="Calibri" pitchFamily="34" charset="0"/>
              <a:ea typeface="MS PGothic" pitchFamily="34" charset="-128"/>
              <a:cs typeface="Arial" pitchFamily="34" charset="0"/>
            </a:endParaRPr>
          </a:p>
        </p:txBody>
      </p:sp>
      <p:sp>
        <p:nvSpPr>
          <p:cNvPr id="12" name="Rechthoek 11"/>
          <p:cNvSpPr/>
          <p:nvPr/>
        </p:nvSpPr>
        <p:spPr>
          <a:xfrm>
            <a:off x="8047433" y="4539091"/>
            <a:ext cx="2805137" cy="380940"/>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1" i="0" u="none" strike="noStrike" kern="1200" cap="none" spc="0" normalizeH="0" baseline="0" noProof="0" dirty="0">
                <a:ln>
                  <a:noFill/>
                </a:ln>
                <a:solidFill>
                  <a:srgbClr val="091C5A"/>
                </a:solidFill>
                <a:effectLst/>
                <a:uLnTx/>
                <a:uFillTx/>
                <a:latin typeface="Arial"/>
                <a:ea typeface="+mn-ea"/>
                <a:cs typeface="+mn-cs"/>
              </a:rPr>
              <a:t>⊕⊕⊕⊕ </a:t>
            </a:r>
            <a:r>
              <a:rPr kumimoji="0" lang="en-US" sz="1700" b="1" i="0"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HIGH </a:t>
            </a:r>
            <a:r>
              <a:rPr kumimoji="0" lang="en-US" sz="1400" b="0" i="1"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rPr>
              <a:t>3 studies</a:t>
            </a:r>
            <a:endParaRPr kumimoji="0" lang="nl-NL" sz="1400" b="0" i="1" u="none" strike="noStrike" kern="1200" cap="none" spc="0" normalizeH="0" baseline="0" noProof="0" dirty="0">
              <a:ln>
                <a:noFill/>
              </a:ln>
              <a:solidFill>
                <a:srgbClr val="091C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503224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0" y="260359"/>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Planning</a:t>
            </a:r>
            <a:endParaRPr kumimoji="0" lang="en-US" altLang="nl-NL" sz="42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4" name="Rectangle 3"/>
          <p:cNvSpPr>
            <a:spLocks noChangeArrowheads="1"/>
          </p:cNvSpPr>
          <p:nvPr/>
        </p:nvSpPr>
        <p:spPr bwMode="auto">
          <a:xfrm>
            <a:off x="1127448" y="2256383"/>
            <a:ext cx="10585176"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Formulate draft recommendations – </a:t>
            </a:r>
            <a:r>
              <a:rPr kumimoji="0" lang="en-US"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August 2022</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Discuss conclusions and recommendation with core group – </a:t>
            </a:r>
            <a:r>
              <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September/October 2022</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Discuss with working group – </a:t>
            </a:r>
            <a:r>
              <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November 2022</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err="1">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Finalise</a:t>
            </a: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conclusions and recommendations </a:t>
            </a:r>
            <a:r>
              <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December 2022</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Write manuscript </a:t>
            </a:r>
            <a:r>
              <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January </a:t>
            </a:r>
            <a:r>
              <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sym typeface="Wingdings" panose="05000000000000000000" pitchFamily="2" charset="2"/>
              </a:rPr>
              <a:t> April 2023</a:t>
            </a:r>
            <a:endPar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36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nl-NL"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3928333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0" y="158759"/>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Thanks to</a:t>
            </a:r>
            <a:endParaRPr kumimoji="0" lang="en-US" altLang="en-US" sz="4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8195" name="Rectangle 3"/>
          <p:cNvSpPr>
            <a:spLocks noChangeArrowheads="1"/>
          </p:cNvSpPr>
          <p:nvPr/>
        </p:nvSpPr>
        <p:spPr bwMode="auto">
          <a:xfrm>
            <a:off x="1306094" y="1911251"/>
            <a:ext cx="2818656" cy="43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Chairs:</a:t>
            </a:r>
            <a:r>
              <a:rPr kumimoji="0" lang="en-US" sz="20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0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Emily Tonorezos</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Janine </a:t>
            </a:r>
            <a:r>
              <a:rPr kumimoji="0" lang="nl-NL" sz="2000" b="0" i="0" u="none" strike="noStrike" kern="1200" cap="none" spc="0" normalizeH="0" baseline="0" noProof="0" dirty="0" smtClean="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Nuver</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3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Advisors: </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Kevin </a:t>
            </a:r>
            <a:r>
              <a:rPr kumimoji="0" lang="en-US" alt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Oeffinger</a:t>
            </a: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Jourik</a:t>
            </a: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r>
              <a:rPr kumimoji="0" lang="en-US" alt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Gietema</a:t>
            </a: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Melissa Hudson</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Leontien Kremer</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Roderick Skinner</a:t>
            </a:r>
            <a:b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b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Renée Mulder</a:t>
            </a:r>
            <a:b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b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Sandy </a:t>
            </a:r>
            <a:r>
              <a:rPr kumimoji="0" lang="en-US" altLang="nl-NL"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Constine</a:t>
            </a: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r>
            <a:b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br>
            <a:r>
              <a:rPr kumimoji="0" lang="en-US" alt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Hamish Wallace</a:t>
            </a:r>
            <a:endParaRPr kumimoji="0" lang="en-US"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 name="Rectangle 3"/>
          <p:cNvSpPr>
            <a:spLocks noChangeArrowheads="1"/>
          </p:cNvSpPr>
          <p:nvPr/>
        </p:nvSpPr>
        <p:spPr bwMode="auto">
          <a:xfrm>
            <a:off x="4787404" y="1911251"/>
            <a:ext cx="490688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1" i="0" u="sng"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WG members:</a:t>
            </a:r>
            <a:r>
              <a:rPr kumimoji="0" lang="en-US" sz="1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mn-cs"/>
              </a:rPr>
              <a:t>	 </a:t>
            </a:r>
            <a:endParaRPr kumimoji="0" lang="nl-NL" sz="1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mn-cs"/>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fr-FR"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Fabien Belle</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Laura van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Iersel</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Julia Steinberger</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Joop</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Lefrandt</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Hege</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Sagstuen</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Haugnes</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Thomas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Walwyn</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Kristen Neville</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Adam Glaser</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Ulrike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Hennewig</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Elvira van Dalen</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Francesco Felicetti</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Christina Wei</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Robert Murray</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Christian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Denzer</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Shoshana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Rath</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Gill Levitt</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Christina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Schindera</a:t>
            </a:r>
            <a:endPar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Liz Crowne</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Joy Fulbright</a:t>
            </a:r>
          </a:p>
          <a:p>
            <a:pPr marL="273050" marR="0" lvl="0" indent="7938"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Sebastian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rPr>
              <a:t>Neggers</a:t>
            </a:r>
            <a:endPar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p:txBody>
      </p:sp>
      <p:sp>
        <p:nvSpPr>
          <p:cNvPr id="6" name="Tekstvak 1"/>
          <p:cNvSpPr txBox="1">
            <a:spLocks noChangeArrowheads="1"/>
          </p:cNvSpPr>
          <p:nvPr/>
        </p:nvSpPr>
        <p:spPr bwMode="auto">
          <a:xfrm>
            <a:off x="8328248" y="1911251"/>
            <a:ext cx="2732087"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Monica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Terenziani</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Austin Brown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Pinki</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 Prasad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Maria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Otth</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Vera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Morsellino</a:t>
            </a:r>
            <a:endPar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Dana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Barnea</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Hanneke van Santen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Nora Nock</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Edit Bardi</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Danielle Friedman</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Matt Ehrhardt</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Mitra</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Varedi</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Wassim</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Chemaitilly</a:t>
            </a:r>
            <a:endPar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Daniel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Mulrooney</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Kiri Ness</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Saro Armenian</a:t>
            </a:r>
            <a:endParaRPr kumimoji="0" lang="nl-NL"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Marry van den Heuvel-Eibrink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Aleksander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Giwercman</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Riccardo Haupt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Samah</a:t>
            </a: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Hayak</a:t>
            </a:r>
            <a:endPar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Kala </a:t>
            </a:r>
            <a:r>
              <a:rPr kumimoji="0" lang="en-US" altLang="nl-NL" sz="1400" b="0" i="0" u="none" strike="noStrike" kern="1200" cap="none" spc="0" normalizeH="0" baseline="0" noProof="0" dirty="0" err="1">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rPr>
              <a:t>Kamdar</a:t>
            </a:r>
            <a:endParaRPr kumimoji="0" lang="en-US" altLang="nl-NL" sz="1400" b="0" i="0" u="none" strike="noStrike" kern="1200" cap="none" spc="0" normalizeH="0" baseline="0" noProof="0" dirty="0">
              <a:ln>
                <a:noFill/>
              </a:ln>
              <a:solidFill>
                <a:srgbClr val="091C5A"/>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4055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Content</a:t>
            </a:r>
          </a:p>
        </p:txBody>
      </p:sp>
      <p:sp>
        <p:nvSpPr>
          <p:cNvPr id="2" name="Rechthoek 1"/>
          <p:cNvSpPr/>
          <p:nvPr/>
        </p:nvSpPr>
        <p:spPr>
          <a:xfrm>
            <a:off x="1871531" y="2276873"/>
            <a:ext cx="7559675" cy="2677656"/>
          </a:xfrm>
          <a:prstGeom prst="rect">
            <a:avLst/>
          </a:prstGeom>
        </p:spPr>
        <p:txBody>
          <a:bodyPr>
            <a:spAutoFit/>
          </a:bodyPr>
          <a:lstStyle/>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Clinical questions</a:t>
            </a:r>
          </a:p>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Survivor characteristics and outcomes</a:t>
            </a:r>
          </a:p>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Selected literature  </a:t>
            </a:r>
          </a:p>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Discussion of important issues</a:t>
            </a:r>
          </a:p>
        </p:txBody>
      </p:sp>
    </p:spTree>
    <p:extLst>
      <p:ext uri="{BB962C8B-B14F-4D97-AF65-F5344CB8AC3E}">
        <p14:creationId xmlns:p14="http://schemas.microsoft.com/office/powerpoint/2010/main" val="15232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Content</a:t>
            </a:r>
          </a:p>
        </p:txBody>
      </p:sp>
      <p:sp>
        <p:nvSpPr>
          <p:cNvPr id="2" name="Rechthoek 1"/>
          <p:cNvSpPr/>
          <p:nvPr/>
        </p:nvSpPr>
        <p:spPr>
          <a:xfrm>
            <a:off x="1871531" y="2276873"/>
            <a:ext cx="7559675" cy="2677656"/>
          </a:xfrm>
          <a:prstGeom prst="rect">
            <a:avLst/>
          </a:prstGeom>
        </p:spPr>
        <p:txBody>
          <a:bodyPr>
            <a:spAutoFit/>
          </a:bodyPr>
          <a:lstStyle/>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Clinical questions</a:t>
            </a:r>
          </a:p>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Survivor characteristics and outcomes</a:t>
            </a:r>
          </a:p>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Selected literature  </a:t>
            </a:r>
          </a:p>
          <a:p>
            <a:pPr marL="342882" indent="-342882" defTabSz="1219170">
              <a:spcAft>
                <a:spcPts val="16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Discussion of important issues</a:t>
            </a:r>
          </a:p>
        </p:txBody>
      </p:sp>
    </p:spTree>
    <p:extLst>
      <p:ext uri="{BB962C8B-B14F-4D97-AF65-F5344CB8AC3E}">
        <p14:creationId xmlns:p14="http://schemas.microsoft.com/office/powerpoint/2010/main" val="202019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5759" y="-88187"/>
            <a:ext cx="12192000" cy="1328928"/>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Clinical Questions</a:t>
            </a:r>
          </a:p>
        </p:txBody>
      </p:sp>
      <p:sp>
        <p:nvSpPr>
          <p:cNvPr id="5" name="Rectangle 3">
            <a:extLst>
              <a:ext uri="{FF2B5EF4-FFF2-40B4-BE49-F238E27FC236}">
                <a16:creationId xmlns:a16="http://schemas.microsoft.com/office/drawing/2014/main" id="{7F30F882-EE3B-77C7-471B-D6BF3332D700}"/>
              </a:ext>
            </a:extLst>
          </p:cNvPr>
          <p:cNvSpPr>
            <a:spLocks noChangeArrowheads="1"/>
          </p:cNvSpPr>
          <p:nvPr/>
        </p:nvSpPr>
        <p:spPr bwMode="auto">
          <a:xfrm>
            <a:off x="719403" y="1629834"/>
            <a:ext cx="1075319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609585" indent="-609585" defTabSz="1219170">
              <a:spcBef>
                <a:spcPts val="0"/>
              </a:spcBef>
              <a:spcAft>
                <a:spcPts val="1600"/>
              </a:spcAft>
              <a:buFont typeface="+mj-lt"/>
              <a:buAutoNum type="arabicPeriod"/>
            </a:pPr>
            <a:r>
              <a:rPr lang="en-US" b="0" dirty="0">
                <a:solidFill>
                  <a:srgbClr val="091C5A"/>
                </a:solidFill>
                <a:latin typeface="Calibri" panose="020F0502020204030204" pitchFamily="34" charset="0"/>
                <a:cs typeface="Calibri" panose="020F0502020204030204" pitchFamily="34" charset="0"/>
              </a:rPr>
              <a:t>Who needs surveillance?</a:t>
            </a:r>
          </a:p>
          <a:p>
            <a:pPr marL="609585" indent="-609585" defTabSz="1219170">
              <a:spcBef>
                <a:spcPts val="0"/>
              </a:spcBef>
              <a:spcAft>
                <a:spcPts val="1600"/>
              </a:spcAft>
              <a:buFont typeface="+mj-lt"/>
              <a:buAutoNum type="arabicPeriod"/>
            </a:pPr>
            <a:r>
              <a:rPr lang="en-US" b="0" dirty="0">
                <a:solidFill>
                  <a:srgbClr val="091C5A"/>
                </a:solidFill>
                <a:latin typeface="Calibri" panose="020F0502020204030204" pitchFamily="34" charset="0"/>
                <a:cs typeface="Calibri" panose="020F0502020204030204" pitchFamily="34" charset="0"/>
              </a:rPr>
              <a:t>What surveillance modality should be used?</a:t>
            </a:r>
          </a:p>
          <a:p>
            <a:pPr marL="609585" indent="-609585" defTabSz="1219170">
              <a:spcBef>
                <a:spcPts val="0"/>
              </a:spcBef>
              <a:spcAft>
                <a:spcPts val="1600"/>
              </a:spcAft>
              <a:buFont typeface="+mj-lt"/>
              <a:buAutoNum type="arabicPeriod"/>
            </a:pPr>
            <a:r>
              <a:rPr lang="en-US" b="0" dirty="0">
                <a:solidFill>
                  <a:srgbClr val="091C5A"/>
                </a:solidFill>
                <a:latin typeface="Calibri" panose="020F0502020204030204" pitchFamily="34" charset="0"/>
                <a:cs typeface="Calibri" panose="020F0502020204030204" pitchFamily="34" charset="0"/>
              </a:rPr>
              <a:t>At what age or time from exposure should surveillance be performed? </a:t>
            </a:r>
          </a:p>
          <a:p>
            <a:pPr marL="609585" indent="-609585" defTabSz="1219170">
              <a:spcBef>
                <a:spcPts val="0"/>
              </a:spcBef>
              <a:spcAft>
                <a:spcPts val="1600"/>
              </a:spcAft>
              <a:buFont typeface="+mj-lt"/>
              <a:buAutoNum type="arabicPeriod"/>
            </a:pPr>
            <a:r>
              <a:rPr lang="en-US" b="0" dirty="0">
                <a:solidFill>
                  <a:srgbClr val="091C5A"/>
                </a:solidFill>
                <a:latin typeface="Calibri" panose="020F0502020204030204" pitchFamily="34" charset="0"/>
                <a:cs typeface="Calibri" panose="020F0502020204030204" pitchFamily="34" charset="0"/>
              </a:rPr>
              <a:t>At what frequency should surveillance be performed?</a:t>
            </a:r>
          </a:p>
          <a:p>
            <a:pPr marL="609585" indent="-609585" defTabSz="1219170">
              <a:spcBef>
                <a:spcPts val="0"/>
              </a:spcBef>
              <a:spcAft>
                <a:spcPts val="1600"/>
              </a:spcAft>
              <a:buFont typeface="+mj-lt"/>
              <a:buAutoNum type="arabicPeriod"/>
            </a:pPr>
            <a:r>
              <a:rPr lang="en-US" b="0" dirty="0">
                <a:solidFill>
                  <a:srgbClr val="091C5A"/>
                </a:solidFill>
                <a:latin typeface="Calibri" panose="020F0502020204030204" pitchFamily="34" charset="0"/>
                <a:cs typeface="Calibri" panose="020F0502020204030204" pitchFamily="34" charset="0"/>
              </a:rPr>
              <a:t>When should surveillance be stopped?</a:t>
            </a:r>
          </a:p>
          <a:p>
            <a:pPr marL="609585" indent="-609585" defTabSz="1219170">
              <a:spcBef>
                <a:spcPts val="0"/>
              </a:spcBef>
              <a:spcAft>
                <a:spcPts val="1600"/>
              </a:spcAft>
              <a:buFont typeface="+mj-lt"/>
              <a:buAutoNum type="arabicPeriod"/>
            </a:pPr>
            <a:r>
              <a:rPr lang="en-US" b="0" dirty="0">
                <a:solidFill>
                  <a:srgbClr val="091C5A"/>
                </a:solidFill>
                <a:latin typeface="Calibri" panose="020F0502020204030204" pitchFamily="34" charset="0"/>
                <a:cs typeface="Calibri" panose="020F0502020204030204" pitchFamily="34" charset="0"/>
              </a:rPr>
              <a:t>What should be done when abnormalities are identified?</a:t>
            </a:r>
          </a:p>
          <a:p>
            <a:pPr marL="609585" indent="-609585" defTabSz="1219170">
              <a:spcBef>
                <a:spcPts val="0"/>
              </a:spcBef>
              <a:spcAft>
                <a:spcPts val="1600"/>
              </a:spcAft>
              <a:buFont typeface="+mj-lt"/>
              <a:buAutoNum type="arabicPeriod"/>
              <a:tabLst>
                <a:tab pos="790535" algn="l"/>
              </a:tabLst>
            </a:pPr>
            <a:endParaRPr lang="en-US" altLang="nl-NL" b="0" dirty="0">
              <a:solidFill>
                <a:srgbClr val="0000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04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5759" y="-88187"/>
            <a:ext cx="12192000" cy="1328928"/>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Working Groups</a:t>
            </a:r>
          </a:p>
        </p:txBody>
      </p:sp>
      <p:sp>
        <p:nvSpPr>
          <p:cNvPr id="5" name="Rectangle 3">
            <a:extLst>
              <a:ext uri="{FF2B5EF4-FFF2-40B4-BE49-F238E27FC236}">
                <a16:creationId xmlns:a16="http://schemas.microsoft.com/office/drawing/2014/main" id="{7F30F882-EE3B-77C7-471B-D6BF3332D700}"/>
              </a:ext>
            </a:extLst>
          </p:cNvPr>
          <p:cNvSpPr>
            <a:spLocks noChangeArrowheads="1"/>
          </p:cNvSpPr>
          <p:nvPr/>
        </p:nvSpPr>
        <p:spPr bwMode="auto">
          <a:xfrm>
            <a:off x="719403" y="1700809"/>
            <a:ext cx="1075319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indent="0" defTabSz="1219170">
              <a:spcBef>
                <a:spcPts val="0"/>
              </a:spcBef>
              <a:spcAft>
                <a:spcPts val="1600"/>
              </a:spcAft>
              <a:buNone/>
            </a:pPr>
            <a:r>
              <a:rPr lang="en-US" b="0" dirty="0">
                <a:solidFill>
                  <a:srgbClr val="091C5A"/>
                </a:solidFill>
                <a:latin typeface="Calibri" panose="020F0502020204030204" pitchFamily="34" charset="0"/>
                <a:cs typeface="Calibri" panose="020F0502020204030204" pitchFamily="34" charset="0"/>
              </a:rPr>
              <a:t>WG1:	Who needs surveillance?</a:t>
            </a:r>
          </a:p>
          <a:p>
            <a:pPr marL="0" indent="0" defTabSz="1219170">
              <a:spcBef>
                <a:spcPts val="0"/>
              </a:spcBef>
              <a:spcAft>
                <a:spcPts val="1600"/>
              </a:spcAft>
              <a:buNone/>
            </a:pPr>
            <a:r>
              <a:rPr lang="en-US" b="0" dirty="0">
                <a:solidFill>
                  <a:srgbClr val="091C5A"/>
                </a:solidFill>
                <a:latin typeface="Calibri" panose="020F0502020204030204" pitchFamily="34" charset="0"/>
                <a:cs typeface="Calibri" panose="020F0502020204030204" pitchFamily="34" charset="0"/>
              </a:rPr>
              <a:t>WG2:	What surveillance modality should be used?</a:t>
            </a:r>
          </a:p>
          <a:p>
            <a:pPr marL="1219170" indent="-1219170" defTabSz="1219170">
              <a:spcBef>
                <a:spcPts val="0"/>
              </a:spcBef>
              <a:spcAft>
                <a:spcPts val="1600"/>
              </a:spcAft>
              <a:buNone/>
            </a:pPr>
            <a:r>
              <a:rPr lang="en-US" b="0" dirty="0">
                <a:solidFill>
                  <a:srgbClr val="091C5A"/>
                </a:solidFill>
                <a:latin typeface="Calibri" panose="020F0502020204030204" pitchFamily="34" charset="0"/>
                <a:cs typeface="Calibri" panose="020F0502020204030204" pitchFamily="34" charset="0"/>
              </a:rPr>
              <a:t>WG3:	At what age or time from exposure should surveillance be performed?  At what frequency should surveillance be performed? When should surveillance be stopped?</a:t>
            </a:r>
          </a:p>
          <a:p>
            <a:pPr marL="1219170" indent="-1219170" defTabSz="1219170">
              <a:spcBef>
                <a:spcPts val="0"/>
              </a:spcBef>
              <a:spcAft>
                <a:spcPts val="1600"/>
              </a:spcAft>
              <a:buNone/>
            </a:pPr>
            <a:r>
              <a:rPr lang="en-US" b="0" dirty="0">
                <a:solidFill>
                  <a:srgbClr val="091C5A"/>
                </a:solidFill>
                <a:latin typeface="Calibri" panose="020F0502020204030204" pitchFamily="34" charset="0"/>
                <a:cs typeface="Calibri" panose="020F0502020204030204" pitchFamily="34" charset="0"/>
              </a:rPr>
              <a:t>WG4:	What should be done when abnormalities are identified?</a:t>
            </a:r>
          </a:p>
          <a:p>
            <a:pPr marL="609585" indent="-609585" defTabSz="1219170">
              <a:spcBef>
                <a:spcPts val="0"/>
              </a:spcBef>
              <a:spcAft>
                <a:spcPts val="1600"/>
              </a:spcAft>
              <a:buFont typeface="+mj-lt"/>
              <a:buAutoNum type="arabicPeriod"/>
              <a:tabLst>
                <a:tab pos="790535" algn="l"/>
              </a:tabLst>
            </a:pPr>
            <a:endParaRPr lang="en-US" altLang="nl-NL" b="0" dirty="0">
              <a:solidFill>
                <a:srgbClr val="0000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40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527382" y="1700809"/>
            <a:ext cx="1084920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indent="0" defTabSz="1219170">
              <a:spcBef>
                <a:spcPts val="0"/>
              </a:spcBef>
              <a:spcAft>
                <a:spcPts val="800"/>
              </a:spcAft>
              <a:buNone/>
            </a:pPr>
            <a:r>
              <a:rPr lang="en-US" sz="2667" u="sng" dirty="0">
                <a:solidFill>
                  <a:srgbClr val="091C5A"/>
                </a:solidFill>
                <a:latin typeface="Calibri" pitchFamily="34" charset="0"/>
                <a:cs typeface="Calibri" panose="020F0502020204030204" pitchFamily="34" charset="0"/>
              </a:rPr>
              <a:t>Risks and risk factors</a:t>
            </a: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Cancer diagnoses</a:t>
            </a: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Cranial radiotherapy</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Dose</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Volume of exposure</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Energy source</a:t>
            </a: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Chemotherapy</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Cytarabine</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Methotrexate</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others</a:t>
            </a:r>
          </a:p>
          <a:p>
            <a:pPr marL="457189" indent="-457189" defTabSz="1219170">
              <a:spcBef>
                <a:spcPts val="0"/>
              </a:spcBef>
              <a:spcAft>
                <a:spcPts val="800"/>
              </a:spcAft>
            </a:pPr>
            <a:endParaRPr lang="en-US" sz="2667" b="0" dirty="0">
              <a:solidFill>
                <a:srgbClr val="091C5A"/>
              </a:solidFill>
              <a:latin typeface="Calibri" pitchFamily="34" charset="0"/>
              <a:cs typeface="Calibri" panose="020F0502020204030204" pitchFamily="34" charset="0"/>
            </a:endParaRPr>
          </a:p>
          <a:p>
            <a:pPr marL="457189" indent="-457189" defTabSz="1219170">
              <a:spcBef>
                <a:spcPts val="0"/>
              </a:spcBef>
              <a:spcAft>
                <a:spcPts val="800"/>
              </a:spcAft>
            </a:pPr>
            <a:endParaRPr lang="en-US" sz="2667" b="0" dirty="0">
              <a:solidFill>
                <a:srgbClr val="091C5A"/>
              </a:solidFill>
              <a:latin typeface="Calibri" pitchFamily="34" charset="0"/>
              <a:cs typeface="Calibri" panose="020F0502020204030204" pitchFamily="34" charset="0"/>
            </a:endParaRP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Neurosurgery</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Location</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Number of surgeries</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Associated factors</a:t>
            </a: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Hematopoietic stem cell transplant</a:t>
            </a:r>
          </a:p>
          <a:p>
            <a:pPr marL="990575" lvl="1" indent="-380990" defTabSz="1219170">
              <a:spcBef>
                <a:spcPts val="0"/>
              </a:spcBef>
              <a:spcAft>
                <a:spcPts val="800"/>
              </a:spcAft>
            </a:pPr>
            <a:r>
              <a:rPr lang="en-US" sz="2400" b="0" dirty="0">
                <a:solidFill>
                  <a:srgbClr val="091C5A"/>
                </a:solidFill>
                <a:latin typeface="Calibri" pitchFamily="34" charset="0"/>
                <a:cs typeface="Calibri" panose="020F0502020204030204" pitchFamily="34" charset="0"/>
              </a:rPr>
              <a:t>Conditioning regimen</a:t>
            </a: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Comorbid medical conditions</a:t>
            </a:r>
          </a:p>
          <a:p>
            <a:pPr marL="457189" indent="-457189" defTabSz="1219170">
              <a:spcBef>
                <a:spcPts val="0"/>
              </a:spcBef>
              <a:spcAft>
                <a:spcPts val="800"/>
              </a:spcAft>
            </a:pPr>
            <a:r>
              <a:rPr lang="en-US" sz="2667" b="0" dirty="0">
                <a:solidFill>
                  <a:srgbClr val="091C5A"/>
                </a:solidFill>
                <a:latin typeface="Calibri" pitchFamily="34" charset="0"/>
                <a:cs typeface="Calibri" panose="020F0502020204030204" pitchFamily="34" charset="0"/>
              </a:rPr>
              <a:t>Age, sex, SES</a:t>
            </a:r>
            <a:endParaRPr lang="en-US" altLang="nl-NL" sz="2667" b="0" dirty="0">
              <a:solidFill>
                <a:srgbClr val="091C5A"/>
              </a:solidFill>
              <a:latin typeface="Calibri" panose="020F0502020204030204" pitchFamily="34" charset="0"/>
              <a:cs typeface="Calibri" panose="020F0502020204030204" pitchFamily="34" charset="0"/>
            </a:endParaRPr>
          </a:p>
          <a:p>
            <a:pPr marL="457189" indent="-457189" defTabSz="1219170" eaLnBrk="1" hangingPunct="1">
              <a:lnSpc>
                <a:spcPct val="85000"/>
              </a:lnSpc>
              <a:spcBef>
                <a:spcPts val="0"/>
              </a:spcBef>
              <a:spcAft>
                <a:spcPts val="800"/>
              </a:spcAft>
              <a:buNone/>
            </a:pPr>
            <a:endParaRPr lang="en-US" altLang="nl-NL" sz="2667" b="0" dirty="0">
              <a:solidFill>
                <a:srgbClr val="091C5A"/>
              </a:solidFill>
              <a:latin typeface="Calibri" panose="020F0502020204030204" pitchFamily="34" charset="0"/>
              <a:cs typeface="Calibri" panose="020F0502020204030204" pitchFamily="34" charset="0"/>
            </a:endParaRPr>
          </a:p>
          <a:p>
            <a:pPr marL="457189" indent="-457189" defTabSz="1219170" eaLnBrk="1" hangingPunct="1">
              <a:lnSpc>
                <a:spcPct val="85000"/>
              </a:lnSpc>
              <a:spcBef>
                <a:spcPts val="0"/>
              </a:spcBef>
              <a:spcAft>
                <a:spcPts val="800"/>
              </a:spcAft>
              <a:buNone/>
            </a:pPr>
            <a:r>
              <a:rPr lang="en-US" altLang="nl-NL" sz="2667" b="0" dirty="0">
                <a:solidFill>
                  <a:srgbClr val="091C5A"/>
                </a:solidFill>
                <a:latin typeface="Calibri" panose="020F0502020204030204" pitchFamily="34" charset="0"/>
                <a:cs typeface="Calibri" panose="020F0502020204030204" pitchFamily="34" charset="0"/>
              </a:rPr>
              <a:t> </a:t>
            </a:r>
          </a:p>
        </p:txBody>
      </p:sp>
      <p:sp>
        <p:nvSpPr>
          <p:cNvPr id="14" name="Titel 1"/>
          <p:cNvSpPr>
            <a:spLocks/>
          </p:cNvSpPr>
          <p:nvPr/>
        </p:nvSpPr>
        <p:spPr bwMode="auto">
          <a:xfrm>
            <a:off x="4011" y="0"/>
            <a:ext cx="12187988"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WG1: Who Needs Surveillance? </a:t>
            </a:r>
          </a:p>
        </p:txBody>
      </p:sp>
    </p:spTree>
    <p:extLst>
      <p:ext uri="{BB962C8B-B14F-4D97-AF65-F5344CB8AC3E}">
        <p14:creationId xmlns:p14="http://schemas.microsoft.com/office/powerpoint/2010/main" val="316884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4200" dirty="0">
                <a:solidFill>
                  <a:schemeClr val="bg1"/>
                </a:solidFill>
                <a:latin typeface="Calibri" pitchFamily="34" charset="0"/>
              </a:rPr>
              <a:t>Content</a:t>
            </a:r>
          </a:p>
        </p:txBody>
      </p:sp>
      <p:sp>
        <p:nvSpPr>
          <p:cNvPr id="2" name="Rechthoek 1"/>
          <p:cNvSpPr/>
          <p:nvPr/>
        </p:nvSpPr>
        <p:spPr>
          <a:xfrm>
            <a:off x="2316164" y="2181051"/>
            <a:ext cx="7559675" cy="1785104"/>
          </a:xfrm>
          <a:prstGeom prst="rect">
            <a:avLst/>
          </a:prstGeom>
        </p:spPr>
        <p:txBody>
          <a:bodyPr>
            <a:spAutoFit/>
          </a:bodyPr>
          <a:lstStyle/>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Scope</a:t>
            </a:r>
          </a:p>
          <a:p>
            <a:pPr marL="342900" indent="-342900">
              <a:buFont typeface="Arial" panose="020B0604020202020204" pitchFamily="34" charset="0"/>
              <a:buChar char="•"/>
              <a:defRPr/>
            </a:pPr>
            <a:r>
              <a:rPr lang="nl-NL" sz="2200" b="0" dirty="0" err="1">
                <a:solidFill>
                  <a:srgbClr val="091C5A"/>
                </a:solidFill>
                <a:latin typeface="Calibri" panose="020F0502020204030204" pitchFamily="34" charset="0"/>
                <a:cs typeface="Calibri" panose="020F0502020204030204" pitchFamily="34" charset="0"/>
              </a:rPr>
              <a:t>Conclusions</a:t>
            </a:r>
            <a:r>
              <a:rPr lang="nl-NL" sz="2200" b="0" dirty="0">
                <a:solidFill>
                  <a:srgbClr val="091C5A"/>
                </a:solidFill>
                <a:latin typeface="Calibri" panose="020F0502020204030204" pitchFamily="34" charset="0"/>
                <a:cs typeface="Calibri" panose="020F0502020204030204" pitchFamily="34" charset="0"/>
              </a:rPr>
              <a:t> of </a:t>
            </a:r>
            <a:r>
              <a:rPr lang="nl-NL" sz="2200" b="0" dirty="0" err="1">
                <a:solidFill>
                  <a:srgbClr val="091C5A"/>
                </a:solidFill>
                <a:latin typeface="Calibri" panose="020F0502020204030204" pitchFamily="34" charset="0"/>
                <a:cs typeface="Calibri" panose="020F0502020204030204" pitchFamily="34" charset="0"/>
              </a:rPr>
              <a:t>evidence</a:t>
            </a:r>
            <a:endParaRPr lang="nl-NL" sz="2200" b="0" dirty="0">
              <a:solidFill>
                <a:srgbClr val="091C5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Translating </a:t>
            </a:r>
            <a:r>
              <a:rPr lang="nl-NL" sz="2200" b="0" dirty="0" err="1">
                <a:solidFill>
                  <a:srgbClr val="091C5A"/>
                </a:solidFill>
                <a:latin typeface="Calibri" panose="020F0502020204030204" pitchFamily="34" charset="0"/>
                <a:cs typeface="Calibri" panose="020F0502020204030204" pitchFamily="34" charset="0"/>
              </a:rPr>
              <a:t>evidence</a:t>
            </a:r>
            <a:r>
              <a:rPr lang="nl-NL" sz="2200" b="0" dirty="0">
                <a:solidFill>
                  <a:srgbClr val="091C5A"/>
                </a:solidFill>
                <a:latin typeface="Calibri" panose="020F0502020204030204" pitchFamily="34" charset="0"/>
                <a:cs typeface="Calibri" panose="020F0502020204030204" pitchFamily="34" charset="0"/>
              </a:rPr>
              <a:t> </a:t>
            </a:r>
            <a:r>
              <a:rPr lang="nl-NL" sz="2200" b="0" dirty="0" err="1">
                <a:solidFill>
                  <a:srgbClr val="091C5A"/>
                </a:solidFill>
                <a:latin typeface="Calibri" panose="020F0502020204030204" pitchFamily="34" charset="0"/>
                <a:cs typeface="Calibri" panose="020F0502020204030204" pitchFamily="34" charset="0"/>
              </a:rPr>
              <a:t>into</a:t>
            </a:r>
            <a:r>
              <a:rPr lang="nl-NL" sz="2200" b="0" dirty="0">
                <a:solidFill>
                  <a:srgbClr val="091C5A"/>
                </a:solidFill>
                <a:latin typeface="Calibri" panose="020F0502020204030204" pitchFamily="34" charset="0"/>
                <a:cs typeface="Calibri" panose="020F0502020204030204" pitchFamily="34" charset="0"/>
              </a:rPr>
              <a:t> </a:t>
            </a:r>
            <a:r>
              <a:rPr lang="nl-NL" sz="2200" b="0" dirty="0" err="1">
                <a:solidFill>
                  <a:srgbClr val="091C5A"/>
                </a:solidFill>
                <a:latin typeface="Calibri" panose="020F0502020204030204" pitchFamily="34" charset="0"/>
                <a:cs typeface="Calibri" panose="020F0502020204030204" pitchFamily="34" charset="0"/>
              </a:rPr>
              <a:t>recommendations</a:t>
            </a:r>
            <a:endParaRPr lang="nl-NL" sz="2200" b="0" dirty="0">
              <a:solidFill>
                <a:srgbClr val="091C5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Draft </a:t>
            </a:r>
            <a:r>
              <a:rPr lang="nl-NL" sz="2200" b="0" dirty="0" err="1">
                <a:solidFill>
                  <a:srgbClr val="091C5A"/>
                </a:solidFill>
                <a:latin typeface="Calibri" panose="020F0502020204030204" pitchFamily="34" charset="0"/>
                <a:cs typeface="Calibri" panose="020F0502020204030204" pitchFamily="34" charset="0"/>
              </a:rPr>
              <a:t>recommendations</a:t>
            </a:r>
            <a:r>
              <a:rPr lang="nl-NL" sz="2200" b="0" dirty="0">
                <a:solidFill>
                  <a:srgbClr val="091C5A"/>
                </a:solidFill>
                <a:latin typeface="Calibri" panose="020F0502020204030204" pitchFamily="34" charset="0"/>
                <a:cs typeface="Calibri" panose="020F0502020204030204" pitchFamily="34" charset="0"/>
              </a:rPr>
              <a:t> </a:t>
            </a:r>
          </a:p>
          <a:p>
            <a:pPr>
              <a:defRPr/>
            </a:pPr>
            <a:endParaRPr lang="nl-NL" sz="2200" dirty="0">
              <a:solidFill>
                <a:srgbClr val="091C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936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35360" y="1700809"/>
            <a:ext cx="11856640" cy="4194857"/>
          </a:xfrm>
          <a:prstGeom prst="rect">
            <a:avLst/>
          </a:prstGeom>
          <a:noFill/>
          <a:ln w="9525">
            <a:noFill/>
            <a:miter lim="800000"/>
            <a:headEnd/>
            <a:tailEnd/>
          </a:ln>
        </p:spPr>
        <p:txBody>
          <a:bodyPr numCol="2"/>
          <a:lstStyle/>
          <a:p>
            <a:pPr defTabSz="1219170">
              <a:spcBef>
                <a:spcPts val="0"/>
              </a:spcBef>
              <a:spcAft>
                <a:spcPts val="1600"/>
              </a:spcAft>
            </a:pPr>
            <a:r>
              <a:rPr lang="en-US" sz="2667" u="sng" dirty="0">
                <a:solidFill>
                  <a:srgbClr val="000057"/>
                </a:solidFill>
                <a:latin typeface="Calibri" panose="020F0502020204030204" pitchFamily="34" charset="0"/>
                <a:cs typeface="Calibri" panose="020F0502020204030204" pitchFamily="34" charset="0"/>
              </a:rPr>
              <a:t>Screening tools</a:t>
            </a:r>
            <a:r>
              <a:rPr lang="en-US" sz="2667" b="0" u="sng" dirty="0">
                <a:solidFill>
                  <a:srgbClr val="000057"/>
                </a:solidFill>
                <a:latin typeface="Calibri" panose="020F0502020204030204" pitchFamily="34" charset="0"/>
                <a:cs typeface="Calibri" panose="020F0502020204030204" pitchFamily="34" charset="0"/>
              </a:rPr>
              <a:t> </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Prognostic value</a:t>
            </a:r>
          </a:p>
          <a:p>
            <a:pPr marL="1066773" lvl="1" indent="-457189" defTabSz="1219170">
              <a:spcBef>
                <a:spcPts val="0"/>
              </a:spcBef>
              <a:spcAft>
                <a:spcPts val="1600"/>
              </a:spcAft>
              <a:buFont typeface="System Font Regular"/>
              <a:buChar char="-"/>
            </a:pPr>
            <a:r>
              <a:rPr lang="en-US" sz="2667" b="0" dirty="0">
                <a:solidFill>
                  <a:srgbClr val="000057"/>
                </a:solidFill>
                <a:latin typeface="Calibri" panose="020F0502020204030204" pitchFamily="34" charset="0"/>
                <a:cs typeface="Calibri" panose="020F0502020204030204" pitchFamily="34" charset="0"/>
              </a:rPr>
              <a:t>Sensitivity - specificity</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Feasibility, accessibility</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Use of school-based performance</a:t>
            </a:r>
          </a:p>
          <a:p>
            <a:pPr defTabSz="1219170">
              <a:spcBef>
                <a:spcPts val="0"/>
              </a:spcBef>
              <a:spcAft>
                <a:spcPts val="1600"/>
              </a:spcAft>
            </a:pPr>
            <a:endParaRPr lang="en-US" sz="2667" dirty="0">
              <a:solidFill>
                <a:srgbClr val="000057"/>
              </a:solidFill>
              <a:latin typeface="Calibri" panose="020F0502020204030204" pitchFamily="34" charset="0"/>
              <a:cs typeface="Calibri" panose="020F0502020204030204" pitchFamily="34" charset="0"/>
            </a:endParaRPr>
          </a:p>
          <a:p>
            <a:pPr defTabSz="1219170">
              <a:spcBef>
                <a:spcPts val="0"/>
              </a:spcBef>
              <a:spcAft>
                <a:spcPts val="1600"/>
              </a:spcAft>
            </a:pPr>
            <a:endParaRPr lang="en-US" sz="2667" dirty="0">
              <a:solidFill>
                <a:srgbClr val="000057"/>
              </a:solidFill>
              <a:latin typeface="Calibri" panose="020F0502020204030204" pitchFamily="34" charset="0"/>
              <a:cs typeface="Calibri" panose="020F0502020204030204" pitchFamily="34" charset="0"/>
            </a:endParaRPr>
          </a:p>
          <a:p>
            <a:pPr defTabSz="1219170">
              <a:spcBef>
                <a:spcPts val="0"/>
              </a:spcBef>
              <a:spcAft>
                <a:spcPts val="1600"/>
              </a:spcAft>
            </a:pPr>
            <a:endParaRPr lang="en-US" sz="2667" dirty="0">
              <a:solidFill>
                <a:srgbClr val="000057"/>
              </a:solidFill>
              <a:latin typeface="Calibri" panose="020F0502020204030204" pitchFamily="34" charset="0"/>
              <a:cs typeface="Calibri" panose="020F0502020204030204" pitchFamily="34" charset="0"/>
            </a:endParaRPr>
          </a:p>
          <a:p>
            <a:pPr defTabSz="1219170">
              <a:spcBef>
                <a:spcPts val="0"/>
              </a:spcBef>
              <a:spcAft>
                <a:spcPts val="1600"/>
              </a:spcAft>
            </a:pPr>
            <a:endParaRPr lang="en-US" sz="2667" dirty="0">
              <a:solidFill>
                <a:srgbClr val="000057"/>
              </a:solidFill>
              <a:latin typeface="Calibri" panose="020F0502020204030204" pitchFamily="34" charset="0"/>
              <a:cs typeface="Calibri" panose="020F0502020204030204" pitchFamily="34" charset="0"/>
            </a:endParaRPr>
          </a:p>
          <a:p>
            <a:pPr defTabSz="1219170">
              <a:spcBef>
                <a:spcPts val="0"/>
              </a:spcBef>
              <a:spcAft>
                <a:spcPts val="1600"/>
              </a:spcAft>
            </a:pPr>
            <a:r>
              <a:rPr lang="en-US" sz="2667" u="sng" dirty="0">
                <a:solidFill>
                  <a:srgbClr val="000057"/>
                </a:solidFill>
                <a:latin typeface="Calibri" panose="020F0502020204030204" pitchFamily="34" charset="0"/>
                <a:cs typeface="Calibri" panose="020F0502020204030204" pitchFamily="34" charset="0"/>
              </a:rPr>
              <a:t>Standard evaluations</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Validated measures</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Applicable populations</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Computer vs. examiner administered</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Performance-based vs. PRO’s </a:t>
            </a:r>
          </a:p>
          <a:p>
            <a:pPr defTabSz="1219170">
              <a:spcBef>
                <a:spcPts val="0"/>
              </a:spcBef>
              <a:spcAft>
                <a:spcPts val="1600"/>
              </a:spcAft>
            </a:pPr>
            <a:endParaRPr lang="en-US" sz="2667" b="0" dirty="0">
              <a:solidFill>
                <a:srgbClr val="000057"/>
              </a:solidFill>
              <a:latin typeface="Calibri" panose="020F0502020204030204" pitchFamily="34" charset="0"/>
              <a:cs typeface="Calibri" panose="020F0502020204030204" pitchFamily="34" charset="0"/>
            </a:endParaRPr>
          </a:p>
          <a:p>
            <a:pPr defTabSz="1219170">
              <a:spcBef>
                <a:spcPts val="0"/>
              </a:spcBef>
              <a:spcAft>
                <a:spcPts val="1600"/>
              </a:spcAft>
            </a:pPr>
            <a:endParaRPr lang="en-US" sz="2667" b="0" dirty="0">
              <a:solidFill>
                <a:srgbClr val="000057"/>
              </a:solidFill>
              <a:latin typeface="Calibri" panose="020F0502020204030204" pitchFamily="34" charset="0"/>
              <a:cs typeface="Calibri" panose="020F0502020204030204" pitchFamily="34" charset="0"/>
            </a:endParaRPr>
          </a:p>
          <a:p>
            <a:pPr defTabSz="1219170">
              <a:spcBef>
                <a:spcPts val="0"/>
              </a:spcBef>
              <a:spcAft>
                <a:spcPts val="1600"/>
              </a:spcAft>
            </a:pPr>
            <a:r>
              <a:rPr lang="en-US" sz="2667" dirty="0">
                <a:solidFill>
                  <a:srgbClr val="091C5A"/>
                </a:solidFill>
                <a:latin typeface="Calibri" pitchFamily="34" charset="0"/>
              </a:rPr>
              <a:t>			</a:t>
            </a:r>
          </a:p>
        </p:txBody>
      </p:sp>
      <p:sp>
        <p:nvSpPr>
          <p:cNvPr id="6" name="Titel 1"/>
          <p:cNvSpPr>
            <a:spLocks/>
          </p:cNvSpPr>
          <p:nvPr/>
        </p:nvSpPr>
        <p:spPr bwMode="auto">
          <a:xfrm>
            <a:off x="0" y="0"/>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WG2: Surveillance Modality</a:t>
            </a:r>
          </a:p>
        </p:txBody>
      </p:sp>
    </p:spTree>
    <p:extLst>
      <p:ext uri="{BB962C8B-B14F-4D97-AF65-F5344CB8AC3E}">
        <p14:creationId xmlns:p14="http://schemas.microsoft.com/office/powerpoint/2010/main" val="62701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199456" y="2180862"/>
            <a:ext cx="10657184" cy="4194857"/>
          </a:xfrm>
          <a:prstGeom prst="rect">
            <a:avLst/>
          </a:prstGeom>
          <a:noFill/>
          <a:ln w="9525">
            <a:noFill/>
            <a:miter lim="800000"/>
            <a:headEnd/>
            <a:tailEnd/>
          </a:ln>
        </p:spPr>
        <p:txBody>
          <a:bodyPr/>
          <a:lstStyle/>
          <a:p>
            <a:pPr marL="457189" indent="-457189" defTabSz="1219170">
              <a:spcBef>
                <a:spcPts val="0"/>
              </a:spcBef>
              <a:spcAft>
                <a:spcPts val="1600"/>
              </a:spcAft>
              <a:buFont typeface="Arial" panose="020B0604020202020204" pitchFamily="34" charset="0"/>
              <a:buChar char="•"/>
            </a:pPr>
            <a:r>
              <a:rPr lang="en-US" sz="2667" b="0" dirty="0">
                <a:solidFill>
                  <a:srgbClr val="091C5A"/>
                </a:solidFill>
                <a:latin typeface="Calibri" panose="020F0502020204030204" pitchFamily="34" charset="0"/>
                <a:cs typeface="Calibri" panose="020F0502020204030204" pitchFamily="34" charset="0"/>
              </a:rPr>
              <a:t>When should surveillance begin? </a:t>
            </a:r>
          </a:p>
          <a:p>
            <a:pPr marL="457189" indent="-457189" defTabSz="1219170">
              <a:spcBef>
                <a:spcPts val="0"/>
              </a:spcBef>
              <a:spcAft>
                <a:spcPts val="1600"/>
              </a:spcAft>
              <a:buFont typeface="Arial" panose="020B0604020202020204" pitchFamily="34" charset="0"/>
              <a:buChar char="•"/>
            </a:pPr>
            <a:r>
              <a:rPr lang="en-US" sz="2667" b="0" dirty="0">
                <a:solidFill>
                  <a:srgbClr val="091C5A"/>
                </a:solidFill>
                <a:latin typeface="Calibri" panose="020F0502020204030204" pitchFamily="34" charset="0"/>
                <a:cs typeface="Calibri" panose="020F0502020204030204" pitchFamily="34" charset="0"/>
              </a:rPr>
              <a:t>How often should surveillance occur?</a:t>
            </a:r>
          </a:p>
          <a:p>
            <a:pPr marL="457189" indent="-457189" defTabSz="1219170">
              <a:spcBef>
                <a:spcPts val="0"/>
              </a:spcBef>
              <a:spcAft>
                <a:spcPts val="1600"/>
              </a:spcAft>
              <a:buFont typeface="Arial" panose="020B0604020202020204" pitchFamily="34" charset="0"/>
              <a:buChar char="•"/>
            </a:pPr>
            <a:r>
              <a:rPr lang="en-US" sz="2667" b="0" dirty="0">
                <a:solidFill>
                  <a:srgbClr val="091C5A"/>
                </a:solidFill>
                <a:latin typeface="Calibri" panose="020F0502020204030204" pitchFamily="34" charset="0"/>
                <a:cs typeface="Calibri" panose="020F0502020204030204" pitchFamily="34" charset="0"/>
              </a:rPr>
              <a:t>When should surveillance be stopped?</a:t>
            </a:r>
          </a:p>
          <a:p>
            <a:pPr marL="457189" indent="-457189"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What is the latency time to develop neurocognitive deficits?</a:t>
            </a:r>
          </a:p>
          <a:p>
            <a:pPr marL="457189" indent="-457189"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Does the risk of developing neurocognitive deficits change over time?</a:t>
            </a:r>
            <a:r>
              <a:rPr lang="en-US" sz="1900" dirty="0">
                <a:solidFill>
                  <a:srgbClr val="091C5A"/>
                </a:solidFill>
                <a:latin typeface="Calibri" pitchFamily="34" charset="0"/>
              </a:rPr>
              <a:t>			</a:t>
            </a:r>
          </a:p>
        </p:txBody>
      </p:sp>
      <p:sp>
        <p:nvSpPr>
          <p:cNvPr id="6" name="Titel 1"/>
          <p:cNvSpPr>
            <a:spLocks/>
          </p:cNvSpPr>
          <p:nvPr/>
        </p:nvSpPr>
        <p:spPr bwMode="auto">
          <a:xfrm>
            <a:off x="0" y="0"/>
            <a:ext cx="12192000" cy="162880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WG3: Timing of Surveillance</a:t>
            </a:r>
          </a:p>
        </p:txBody>
      </p:sp>
    </p:spTree>
    <p:extLst>
      <p:ext uri="{BB962C8B-B14F-4D97-AF65-F5344CB8AC3E}">
        <p14:creationId xmlns:p14="http://schemas.microsoft.com/office/powerpoint/2010/main" val="3324245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007435" y="1892830"/>
            <a:ext cx="11041227" cy="4194857"/>
          </a:xfrm>
          <a:prstGeom prst="rect">
            <a:avLst/>
          </a:prstGeom>
          <a:noFill/>
          <a:ln w="9525">
            <a:noFill/>
            <a:miter lim="800000"/>
            <a:headEnd/>
            <a:tailEnd/>
          </a:ln>
        </p:spPr>
        <p:txBody>
          <a:bodyPr/>
          <a:lstStyle/>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What are possible interventions?</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Effectiveness of these interventions?</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Feasibility and scalability of these interventions?</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Can we predict who benefits from which intervention?</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Are benefits maintained?</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Do benefits generalize?</a:t>
            </a:r>
          </a:p>
          <a:p>
            <a:pPr marL="342882" indent="-342882" defTabSz="1219170">
              <a:spcBef>
                <a:spcPts val="0"/>
              </a:spcBef>
              <a:spcAft>
                <a:spcPts val="16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What is the optimal timing and dose of interventions?</a:t>
            </a:r>
            <a:r>
              <a:rPr lang="en-US" sz="2667" dirty="0">
                <a:solidFill>
                  <a:srgbClr val="091C5A"/>
                </a:solidFill>
                <a:latin typeface="Calibri" pitchFamily="34" charset="0"/>
              </a:rPr>
              <a:t>	</a:t>
            </a:r>
          </a:p>
        </p:txBody>
      </p:sp>
      <p:sp>
        <p:nvSpPr>
          <p:cNvPr id="6" name="Titel 1"/>
          <p:cNvSpPr>
            <a:spLocks/>
          </p:cNvSpPr>
          <p:nvPr/>
        </p:nvSpPr>
        <p:spPr bwMode="auto">
          <a:xfrm>
            <a:off x="0" y="0"/>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WG4: Follow-up on Surveillance</a:t>
            </a:r>
          </a:p>
        </p:txBody>
      </p:sp>
    </p:spTree>
    <p:extLst>
      <p:ext uri="{BB962C8B-B14F-4D97-AF65-F5344CB8AC3E}">
        <p14:creationId xmlns:p14="http://schemas.microsoft.com/office/powerpoint/2010/main" val="35512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Content</a:t>
            </a:r>
          </a:p>
        </p:txBody>
      </p:sp>
      <p:sp>
        <p:nvSpPr>
          <p:cNvPr id="2" name="Rechthoek 1"/>
          <p:cNvSpPr/>
          <p:nvPr/>
        </p:nvSpPr>
        <p:spPr>
          <a:xfrm>
            <a:off x="1871531" y="2276873"/>
            <a:ext cx="7559675" cy="1179810"/>
          </a:xfrm>
          <a:prstGeom prst="rect">
            <a:avLst/>
          </a:prstGeom>
        </p:spPr>
        <p:txBody>
          <a:bodyPr>
            <a:spAutoFit/>
          </a:bodyPr>
          <a:lstStyle/>
          <a:p>
            <a:pPr marL="342882" indent="-342882" defTabSz="1219170">
              <a:spcAft>
                <a:spcPts val="800"/>
              </a:spcAft>
              <a:buFont typeface="Arial" panose="020B0604020202020204" pitchFamily="34" charset="0"/>
              <a:buChar char="•"/>
              <a:defRPr/>
            </a:pPr>
            <a:r>
              <a:rPr lang="en-US" sz="3200" b="0" dirty="0">
                <a:solidFill>
                  <a:srgbClr val="333399">
                    <a:lumMod val="20000"/>
                    <a:lumOff val="80000"/>
                  </a:srgbClr>
                </a:solidFill>
                <a:latin typeface="Calibri" panose="020F0502020204030204" pitchFamily="34" charset="0"/>
                <a:cs typeface="Calibri" panose="020F0502020204030204" pitchFamily="34" charset="0"/>
              </a:rPr>
              <a:t>Clinical questions</a:t>
            </a:r>
          </a:p>
          <a:p>
            <a:pPr marL="342882" indent="-342882" defTabSz="1219170">
              <a:spcAft>
                <a:spcPts val="8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Survivor characteristics and outcomes</a:t>
            </a:r>
          </a:p>
        </p:txBody>
      </p:sp>
    </p:spTree>
    <p:extLst>
      <p:ext uri="{BB962C8B-B14F-4D97-AF65-F5344CB8AC3E}">
        <p14:creationId xmlns:p14="http://schemas.microsoft.com/office/powerpoint/2010/main" val="207732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19403" y="1629834"/>
            <a:ext cx="11041227" cy="4504375"/>
          </a:xfrm>
          <a:prstGeom prst="rect">
            <a:avLst/>
          </a:prstGeom>
        </p:spPr>
        <p:txBody>
          <a:bodyPr wrap="square">
            <a:spAutoFit/>
          </a:bodyPr>
          <a:lstStyle/>
          <a:p>
            <a:pPr defTabSz="1219170">
              <a:spcAft>
                <a:spcPts val="800"/>
              </a:spcAft>
              <a:defRPr/>
            </a:pPr>
            <a:r>
              <a:rPr lang="en-US" sz="2667" u="sng" dirty="0">
                <a:solidFill>
                  <a:srgbClr val="091C5A"/>
                </a:solidFill>
                <a:latin typeface="Calibri" panose="020F0502020204030204" pitchFamily="34" charset="0"/>
                <a:cs typeface="Calibri" panose="020F0502020204030204" pitchFamily="34" charset="0"/>
              </a:rPr>
              <a:t>Target population</a:t>
            </a:r>
          </a:p>
          <a:p>
            <a:pPr marL="342882" indent="-342882" defTabSz="1219170">
              <a:spcAft>
                <a:spcPts val="800"/>
              </a:spcAft>
              <a:buFont typeface="Arial" panose="020B0604020202020204" pitchFamily="34" charset="0"/>
              <a:buChar char="•"/>
              <a:defRPr/>
            </a:pPr>
            <a:r>
              <a:rPr lang="en-US" sz="2667" b="0" dirty="0">
                <a:solidFill>
                  <a:srgbClr val="091C5A"/>
                </a:solidFill>
                <a:latin typeface="Calibri" panose="020F0502020204030204" pitchFamily="34" charset="0"/>
                <a:cs typeface="Calibri" panose="020F0502020204030204" pitchFamily="34" charset="0"/>
              </a:rPr>
              <a:t>Childhood, adolescent and young adult cancer survivors</a:t>
            </a:r>
          </a:p>
          <a:p>
            <a:pPr marL="342882" indent="-342882" defTabSz="1219170">
              <a:spcAft>
                <a:spcPts val="800"/>
              </a:spcAft>
              <a:buFont typeface="Arial" panose="020B0604020202020204" pitchFamily="34" charset="0"/>
              <a:buChar char="•"/>
              <a:defRPr/>
            </a:pPr>
            <a:r>
              <a:rPr lang="en-US" sz="2667" b="0" dirty="0">
                <a:solidFill>
                  <a:srgbClr val="091C5A"/>
                </a:solidFill>
                <a:latin typeface="Calibri" panose="020F0502020204030204" pitchFamily="34" charset="0"/>
                <a:cs typeface="Calibri" panose="020F0502020204030204" pitchFamily="34" charset="0"/>
              </a:rPr>
              <a:t>At least 75% diagnosed with cancer prior to 25 years of age</a:t>
            </a:r>
          </a:p>
          <a:p>
            <a:pPr marL="342882" indent="-342882" defTabSz="1219170">
              <a:spcAft>
                <a:spcPts val="800"/>
              </a:spcAft>
              <a:buFont typeface="Arial" panose="020B0604020202020204" pitchFamily="34" charset="0"/>
              <a:buChar char="•"/>
              <a:defRPr/>
            </a:pPr>
            <a:r>
              <a:rPr lang="en-US" sz="2667" b="0" dirty="0">
                <a:solidFill>
                  <a:srgbClr val="091C5A"/>
                </a:solidFill>
                <a:latin typeface="Calibri" panose="020F0502020204030204" pitchFamily="34" charset="0"/>
                <a:cs typeface="Calibri" panose="020F0502020204030204" pitchFamily="34" charset="0"/>
              </a:rPr>
              <a:t>100% at the end of treatment, but can include during treatment</a:t>
            </a:r>
          </a:p>
          <a:p>
            <a:pPr marL="342882" indent="-342882" defTabSz="1219170">
              <a:spcAft>
                <a:spcPts val="800"/>
              </a:spcAft>
              <a:buFont typeface="Arial" panose="020B0604020202020204" pitchFamily="34" charset="0"/>
              <a:buChar char="•"/>
              <a:defRPr/>
            </a:pPr>
            <a:r>
              <a:rPr lang="en-US" sz="2667" b="0" dirty="0">
                <a:solidFill>
                  <a:srgbClr val="091C5A"/>
                </a:solidFill>
                <a:latin typeface="Calibri" panose="020F0502020204030204" pitchFamily="34" charset="0"/>
                <a:cs typeface="Calibri" panose="020F0502020204030204" pitchFamily="34" charset="0"/>
              </a:rPr>
              <a:t>At least 50% assessed 2 years post-treatment</a:t>
            </a:r>
          </a:p>
          <a:p>
            <a:pPr defTabSz="1219170">
              <a:spcAft>
                <a:spcPts val="800"/>
              </a:spcAft>
              <a:defRPr/>
            </a:pPr>
            <a:r>
              <a:rPr lang="en-US" sz="2667" dirty="0">
                <a:solidFill>
                  <a:srgbClr val="091C5A"/>
                </a:solidFill>
                <a:latin typeface="Calibri" panose="020F0502020204030204" pitchFamily="34" charset="0"/>
                <a:cs typeface="Calibri" panose="020F0502020204030204" pitchFamily="34" charset="0"/>
              </a:rPr>
              <a:t> </a:t>
            </a:r>
          </a:p>
          <a:p>
            <a:pPr defTabSz="1219170">
              <a:spcAft>
                <a:spcPts val="800"/>
              </a:spcAft>
              <a:defRPr/>
            </a:pPr>
            <a:r>
              <a:rPr lang="en-US" sz="2667" u="sng" dirty="0">
                <a:solidFill>
                  <a:srgbClr val="091C5A"/>
                </a:solidFill>
                <a:latin typeface="Calibri" panose="020F0502020204030204" pitchFamily="34" charset="0"/>
                <a:cs typeface="Calibri" panose="020F0502020204030204" pitchFamily="34" charset="0"/>
              </a:rPr>
              <a:t>Outcomes</a:t>
            </a:r>
          </a:p>
          <a:p>
            <a:pPr marL="342882" indent="-342882" defTabSz="1219170">
              <a:spcAft>
                <a:spcPts val="800"/>
              </a:spcAft>
              <a:buFont typeface="Arial" panose="020B0604020202020204" pitchFamily="34" charset="0"/>
              <a:buChar char="•"/>
            </a:pPr>
            <a:r>
              <a:rPr lang="en-US" sz="2667" b="0" dirty="0">
                <a:solidFill>
                  <a:srgbClr val="000057"/>
                </a:solidFill>
                <a:latin typeface="Calibri" panose="020F0502020204030204" pitchFamily="34" charset="0"/>
                <a:cs typeface="Calibri" panose="020F0502020204030204" pitchFamily="34" charset="0"/>
              </a:rPr>
              <a:t>IQ, attention, memory, processing speed, visual-motor integration, fine motor skills, executive functions, language, academic abilities</a:t>
            </a:r>
          </a:p>
        </p:txBody>
      </p:sp>
      <p:sp>
        <p:nvSpPr>
          <p:cNvPr id="4" name="Titel 1"/>
          <p:cNvSpPr>
            <a:spLocks/>
          </p:cNvSpPr>
          <p:nvPr/>
        </p:nvSpPr>
        <p:spPr bwMode="auto">
          <a:xfrm>
            <a:off x="0" y="0"/>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5333" b="0" dirty="0">
                <a:solidFill>
                  <a:srgbClr val="FFFFFF"/>
                </a:solidFill>
                <a:latin typeface="Calibri" pitchFamily="34" charset="0"/>
              </a:rPr>
              <a:t>Characteristics and Outcomes</a:t>
            </a:r>
          </a:p>
        </p:txBody>
      </p:sp>
    </p:spTree>
    <p:extLst>
      <p:ext uri="{BB962C8B-B14F-4D97-AF65-F5344CB8AC3E}">
        <p14:creationId xmlns:p14="http://schemas.microsoft.com/office/powerpoint/2010/main" val="116011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defTabSz="1219170" eaLnBrk="1" hangingPunct="1">
              <a:spcBef>
                <a:spcPct val="0"/>
              </a:spcBef>
              <a:buNone/>
            </a:pPr>
            <a:r>
              <a:rPr lang="en-US" altLang="en-US" sz="5333" dirty="0">
                <a:solidFill>
                  <a:srgbClr val="FFFFFF"/>
                </a:solidFill>
                <a:latin typeface="Calibri" pitchFamily="34" charset="0"/>
              </a:rPr>
              <a:t>Content</a:t>
            </a:r>
          </a:p>
        </p:txBody>
      </p:sp>
      <p:sp>
        <p:nvSpPr>
          <p:cNvPr id="2" name="Rechthoek 1"/>
          <p:cNvSpPr/>
          <p:nvPr/>
        </p:nvSpPr>
        <p:spPr>
          <a:xfrm>
            <a:off x="1871531" y="2276873"/>
            <a:ext cx="7559675" cy="1774845"/>
          </a:xfrm>
          <a:prstGeom prst="rect">
            <a:avLst/>
          </a:prstGeom>
        </p:spPr>
        <p:txBody>
          <a:bodyPr>
            <a:spAutoFit/>
          </a:bodyPr>
          <a:lstStyle/>
          <a:p>
            <a:pPr marL="342882" indent="-342882" defTabSz="1219170">
              <a:spcAft>
                <a:spcPts val="800"/>
              </a:spcAft>
              <a:buFont typeface="Arial" panose="020B0604020202020204" pitchFamily="34" charset="0"/>
              <a:buChar char="•"/>
              <a:defRPr/>
            </a:pPr>
            <a:r>
              <a:rPr lang="en-US" sz="3200" b="0" dirty="0">
                <a:solidFill>
                  <a:srgbClr val="333399">
                    <a:lumMod val="20000"/>
                    <a:lumOff val="80000"/>
                  </a:srgbClr>
                </a:solidFill>
                <a:latin typeface="Calibri" panose="020F0502020204030204" pitchFamily="34" charset="0"/>
                <a:cs typeface="Calibri" panose="020F0502020204030204" pitchFamily="34" charset="0"/>
              </a:rPr>
              <a:t>Clinical questions</a:t>
            </a:r>
          </a:p>
          <a:p>
            <a:pPr marL="342882" indent="-342882" defTabSz="1219170">
              <a:spcAft>
                <a:spcPts val="800"/>
              </a:spcAft>
              <a:buFont typeface="Arial" panose="020B0604020202020204" pitchFamily="34" charset="0"/>
              <a:buChar char="•"/>
              <a:defRPr/>
            </a:pPr>
            <a:r>
              <a:rPr lang="en-US" sz="3200" b="0" dirty="0">
                <a:solidFill>
                  <a:srgbClr val="333399">
                    <a:lumMod val="20000"/>
                    <a:lumOff val="80000"/>
                  </a:srgbClr>
                </a:solidFill>
                <a:latin typeface="Calibri" panose="020F0502020204030204" pitchFamily="34" charset="0"/>
                <a:cs typeface="Calibri" panose="020F0502020204030204" pitchFamily="34" charset="0"/>
              </a:rPr>
              <a:t>Survivor characteristics and outcomes</a:t>
            </a:r>
          </a:p>
          <a:p>
            <a:pPr marL="342882" indent="-342882" defTabSz="1219170">
              <a:spcAft>
                <a:spcPts val="8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Selected evidence</a:t>
            </a:r>
          </a:p>
        </p:txBody>
      </p:sp>
    </p:spTree>
    <p:extLst>
      <p:ext uri="{BB962C8B-B14F-4D97-AF65-F5344CB8AC3E}">
        <p14:creationId xmlns:p14="http://schemas.microsoft.com/office/powerpoint/2010/main" val="83774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981206" y="2132262"/>
            <a:ext cx="8435975"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457189" indent="-457189" defTabSz="1219170"/>
            <a:r>
              <a:rPr lang="en-US" sz="2200" b="0" i="1" dirty="0">
                <a:solidFill>
                  <a:srgbClr val="000057"/>
                </a:solidFill>
                <a:latin typeface="Calibri" panose="020F0502020204030204" pitchFamily="34" charset="0"/>
                <a:cs typeface="Calibri" panose="020F0502020204030204" pitchFamily="34" charset="0"/>
              </a:rPr>
              <a:t>Overview selected evidence for the WGs</a:t>
            </a:r>
            <a:endParaRPr lang="en-US" altLang="nl-NL" sz="2200" b="0" i="1" u="sng" dirty="0">
              <a:solidFill>
                <a:srgbClr val="000057"/>
              </a:solidFill>
              <a:latin typeface="Calibri" pitchFamily="34" charset="0"/>
              <a:cs typeface="Calibri" panose="020F0502020204030204" pitchFamily="34" charset="0"/>
            </a:endParaRPr>
          </a:p>
          <a:p>
            <a:pPr marL="457189" indent="-457189" defTabSz="1219170" eaLnBrk="1" hangingPunct="1">
              <a:lnSpc>
                <a:spcPct val="85000"/>
              </a:lnSpc>
              <a:buNone/>
            </a:pPr>
            <a:endParaRPr lang="en-US" altLang="nl-NL" sz="3600" b="0" dirty="0">
              <a:solidFill>
                <a:srgbClr val="000057"/>
              </a:solidFill>
              <a:latin typeface="Calibri" pitchFamily="34" charset="0"/>
              <a:cs typeface="Calibri" panose="020F0502020204030204" pitchFamily="34" charset="0"/>
            </a:endParaRPr>
          </a:p>
        </p:txBody>
      </p:sp>
      <p:sp>
        <p:nvSpPr>
          <p:cNvPr id="4" name="Titel 1"/>
          <p:cNvSpPr>
            <a:spLocks/>
          </p:cNvSpPr>
          <p:nvPr/>
        </p:nvSpPr>
        <p:spPr bwMode="auto">
          <a:xfrm>
            <a:off x="0" y="0"/>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4200" dirty="0">
                <a:solidFill>
                  <a:srgbClr val="FFFFFF"/>
                </a:solidFill>
                <a:latin typeface="Calibri" pitchFamily="34" charset="0"/>
              </a:rPr>
              <a:t>Included studies</a:t>
            </a:r>
            <a:endParaRPr lang="en-US" altLang="en-US" sz="4400" dirty="0">
              <a:solidFill>
                <a:srgbClr val="FFFFFF"/>
              </a:solidFill>
              <a:latin typeface="Calibri" pitchFamily="34" charset="0"/>
            </a:endParaRPr>
          </a:p>
        </p:txBody>
      </p:sp>
      <p:pic>
        <p:nvPicPr>
          <p:cNvPr id="3" name="Afbeelding 2">
            <a:extLst>
              <a:ext uri="{FF2B5EF4-FFF2-40B4-BE49-F238E27FC236}">
                <a16:creationId xmlns:a16="http://schemas.microsoft.com/office/drawing/2014/main" id="{457EBFF7-508A-0EEE-BE81-936A1CEE1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3" y="1410292"/>
            <a:ext cx="9889100" cy="5437003"/>
          </a:xfrm>
          <a:prstGeom prst="rect">
            <a:avLst/>
          </a:prstGeom>
        </p:spPr>
      </p:pic>
    </p:spTree>
    <p:extLst>
      <p:ext uri="{BB962C8B-B14F-4D97-AF65-F5344CB8AC3E}">
        <p14:creationId xmlns:p14="http://schemas.microsoft.com/office/powerpoint/2010/main" val="630682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defTabSz="1219170" eaLnBrk="1" hangingPunct="1">
              <a:spcBef>
                <a:spcPct val="0"/>
              </a:spcBef>
              <a:buNone/>
            </a:pPr>
            <a:r>
              <a:rPr lang="en-US" altLang="en-US" sz="5333" dirty="0">
                <a:solidFill>
                  <a:srgbClr val="FFFFFF"/>
                </a:solidFill>
                <a:latin typeface="Calibri" pitchFamily="34" charset="0"/>
              </a:rPr>
              <a:t>Content</a:t>
            </a:r>
          </a:p>
        </p:txBody>
      </p:sp>
      <p:sp>
        <p:nvSpPr>
          <p:cNvPr id="2" name="Rechthoek 1"/>
          <p:cNvSpPr/>
          <p:nvPr/>
        </p:nvSpPr>
        <p:spPr>
          <a:xfrm>
            <a:off x="1871531" y="2276872"/>
            <a:ext cx="7559675" cy="2369880"/>
          </a:xfrm>
          <a:prstGeom prst="rect">
            <a:avLst/>
          </a:prstGeom>
        </p:spPr>
        <p:txBody>
          <a:bodyPr>
            <a:spAutoFit/>
          </a:bodyPr>
          <a:lstStyle/>
          <a:p>
            <a:pPr marL="342882" indent="-342882" defTabSz="1219170">
              <a:spcAft>
                <a:spcPts val="800"/>
              </a:spcAft>
              <a:buFont typeface="Arial" panose="020B0604020202020204" pitchFamily="34" charset="0"/>
              <a:buChar char="•"/>
              <a:defRPr/>
            </a:pPr>
            <a:r>
              <a:rPr lang="en-US" sz="3200" b="0" dirty="0">
                <a:solidFill>
                  <a:srgbClr val="333399">
                    <a:lumMod val="20000"/>
                    <a:lumOff val="80000"/>
                  </a:srgbClr>
                </a:solidFill>
                <a:latin typeface="Calibri" panose="020F0502020204030204" pitchFamily="34" charset="0"/>
                <a:cs typeface="Calibri" panose="020F0502020204030204" pitchFamily="34" charset="0"/>
              </a:rPr>
              <a:t>Clinical questions</a:t>
            </a:r>
          </a:p>
          <a:p>
            <a:pPr marL="342882" indent="-342882" defTabSz="1219170">
              <a:spcAft>
                <a:spcPts val="800"/>
              </a:spcAft>
              <a:buFont typeface="Arial" panose="020B0604020202020204" pitchFamily="34" charset="0"/>
              <a:buChar char="•"/>
              <a:defRPr/>
            </a:pPr>
            <a:r>
              <a:rPr lang="en-US" sz="3200" b="0" dirty="0">
                <a:solidFill>
                  <a:srgbClr val="333399">
                    <a:lumMod val="20000"/>
                    <a:lumOff val="80000"/>
                  </a:srgbClr>
                </a:solidFill>
                <a:latin typeface="Calibri" panose="020F0502020204030204" pitchFamily="34" charset="0"/>
                <a:cs typeface="Calibri" panose="020F0502020204030204" pitchFamily="34" charset="0"/>
              </a:rPr>
              <a:t>Survivor characteristics and outcomes</a:t>
            </a:r>
          </a:p>
          <a:p>
            <a:pPr marL="342882" indent="-342882" defTabSz="1219170">
              <a:spcAft>
                <a:spcPts val="800"/>
              </a:spcAft>
              <a:buFont typeface="Arial" panose="020B0604020202020204" pitchFamily="34" charset="0"/>
              <a:buChar char="•"/>
              <a:defRPr/>
            </a:pPr>
            <a:r>
              <a:rPr lang="en-US" sz="3200" b="0" dirty="0">
                <a:solidFill>
                  <a:srgbClr val="333399">
                    <a:lumMod val="20000"/>
                    <a:lumOff val="80000"/>
                  </a:srgbClr>
                </a:solidFill>
                <a:latin typeface="Calibri" panose="020F0502020204030204" pitchFamily="34" charset="0"/>
                <a:cs typeface="Calibri" panose="020F0502020204030204" pitchFamily="34" charset="0"/>
              </a:rPr>
              <a:t>Selected evidence</a:t>
            </a:r>
          </a:p>
          <a:p>
            <a:pPr marL="342882" indent="-342882" defTabSz="1219170">
              <a:spcAft>
                <a:spcPts val="800"/>
              </a:spcAft>
              <a:buFont typeface="Arial" panose="020B0604020202020204" pitchFamily="34" charset="0"/>
              <a:buChar char="•"/>
              <a:defRPr/>
            </a:pPr>
            <a:r>
              <a:rPr lang="en-US" sz="3200" b="0" dirty="0">
                <a:solidFill>
                  <a:srgbClr val="091C5A"/>
                </a:solidFill>
                <a:latin typeface="Calibri" panose="020F0502020204030204" pitchFamily="34" charset="0"/>
                <a:cs typeface="Calibri" panose="020F0502020204030204" pitchFamily="34" charset="0"/>
              </a:rPr>
              <a:t>Discussion of important issues</a:t>
            </a:r>
          </a:p>
        </p:txBody>
      </p:sp>
    </p:spTree>
    <p:extLst>
      <p:ext uri="{BB962C8B-B14F-4D97-AF65-F5344CB8AC3E}">
        <p14:creationId xmlns:p14="http://schemas.microsoft.com/office/powerpoint/2010/main" val="4124323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5669" y="1"/>
            <a:ext cx="12197668"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defTabSz="1219170" eaLnBrk="1" hangingPunct="1">
              <a:spcBef>
                <a:spcPct val="0"/>
              </a:spcBef>
              <a:buNone/>
            </a:pPr>
            <a:r>
              <a:rPr lang="en-US" altLang="nl-NL" sz="4400" dirty="0">
                <a:solidFill>
                  <a:srgbClr val="FFFFFF"/>
                </a:solidFill>
                <a:latin typeface="Calibri" pitchFamily="34" charset="0"/>
              </a:rPr>
              <a:t>Discussion</a:t>
            </a:r>
            <a:endParaRPr lang="en-US" altLang="nl-NL" sz="4200" dirty="0">
              <a:solidFill>
                <a:srgbClr val="000000"/>
              </a:solidFill>
            </a:endParaRPr>
          </a:p>
        </p:txBody>
      </p:sp>
      <p:sp>
        <p:nvSpPr>
          <p:cNvPr id="4" name="Rectangle 3"/>
          <p:cNvSpPr>
            <a:spLocks noChangeArrowheads="1"/>
          </p:cNvSpPr>
          <p:nvPr/>
        </p:nvSpPr>
        <p:spPr bwMode="auto">
          <a:xfrm>
            <a:off x="958462" y="1635554"/>
            <a:ext cx="10706157" cy="49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457189" indent="-457189" defTabSz="1219170">
              <a:spcBef>
                <a:spcPts val="0"/>
              </a:spcBef>
              <a:spcAft>
                <a:spcPts val="800"/>
              </a:spcAft>
            </a:pPr>
            <a:r>
              <a:rPr lang="en-US" altLang="nl-NL" sz="2667" b="0" dirty="0">
                <a:solidFill>
                  <a:srgbClr val="000057"/>
                </a:solidFill>
                <a:latin typeface="Calibri" panose="020F0502020204030204" pitchFamily="34" charset="0"/>
                <a:cs typeface="Calibri" panose="020F0502020204030204" pitchFamily="34" charset="0"/>
              </a:rPr>
              <a:t>Amount of selected evidence</a:t>
            </a:r>
          </a:p>
          <a:p>
            <a:pPr marL="990575" lvl="1" indent="-380990" defTabSz="1219170">
              <a:spcBef>
                <a:spcPts val="0"/>
              </a:spcBef>
              <a:spcAft>
                <a:spcPts val="800"/>
              </a:spcAft>
              <a:buFontTx/>
              <a:buChar char="-"/>
            </a:pPr>
            <a:r>
              <a:rPr lang="en-US" altLang="nl-NL" sz="2400" b="0" dirty="0">
                <a:solidFill>
                  <a:srgbClr val="000057"/>
                </a:solidFill>
                <a:latin typeface="Calibri" panose="020F0502020204030204" pitchFamily="34" charset="0"/>
                <a:cs typeface="Calibri" panose="020F0502020204030204" pitchFamily="34" charset="0"/>
              </a:rPr>
              <a:t>Number of manuscripts</a:t>
            </a:r>
          </a:p>
          <a:p>
            <a:pPr marL="990575" lvl="1" indent="-380990" defTabSz="1219170">
              <a:spcBef>
                <a:spcPts val="0"/>
              </a:spcBef>
              <a:spcAft>
                <a:spcPts val="800"/>
              </a:spcAft>
              <a:buFontTx/>
              <a:buChar char="-"/>
            </a:pPr>
            <a:r>
              <a:rPr lang="en-US" altLang="nl-NL" sz="2400" b="0" dirty="0">
                <a:solidFill>
                  <a:srgbClr val="000057"/>
                </a:solidFill>
                <a:latin typeface="Calibri" panose="020F0502020204030204" pitchFamily="34" charset="0"/>
                <a:cs typeface="Calibri" panose="020F0502020204030204" pitchFamily="34" charset="0"/>
              </a:rPr>
              <a:t>Number of tests within each manuscripts</a:t>
            </a:r>
          </a:p>
          <a:p>
            <a:pPr marL="990575" lvl="1" indent="-380990" defTabSz="1219170">
              <a:spcBef>
                <a:spcPts val="0"/>
              </a:spcBef>
              <a:spcAft>
                <a:spcPts val="800"/>
              </a:spcAft>
              <a:buFontTx/>
              <a:buChar char="-"/>
            </a:pPr>
            <a:r>
              <a:rPr lang="en-US" altLang="nl-NL" sz="2400" b="0" dirty="0">
                <a:solidFill>
                  <a:srgbClr val="000057"/>
                </a:solidFill>
                <a:latin typeface="Calibri" panose="020F0502020204030204" pitchFamily="34" charset="0"/>
                <a:cs typeface="Calibri" panose="020F0502020204030204" pitchFamily="34" charset="0"/>
              </a:rPr>
              <a:t>Number of variables within each test</a:t>
            </a:r>
          </a:p>
          <a:p>
            <a:pPr marL="457189" indent="-457189" defTabSz="1219170">
              <a:spcBef>
                <a:spcPts val="0"/>
              </a:spcBef>
              <a:spcAft>
                <a:spcPts val="800"/>
              </a:spcAft>
            </a:pPr>
            <a:r>
              <a:rPr lang="en-US" altLang="nl-NL" sz="2667" b="0" dirty="0">
                <a:solidFill>
                  <a:srgbClr val="000057"/>
                </a:solidFill>
                <a:latin typeface="Calibri" panose="020F0502020204030204" pitchFamily="34" charset="0"/>
                <a:cs typeface="Calibri" panose="020F0502020204030204" pitchFamily="34" charset="0"/>
              </a:rPr>
              <a:t>Interpretation of neurocognitive test results</a:t>
            </a:r>
          </a:p>
          <a:p>
            <a:pPr marL="990575" lvl="1" indent="-380990" defTabSz="1219170">
              <a:spcBef>
                <a:spcPts val="0"/>
              </a:spcBef>
              <a:spcAft>
                <a:spcPts val="800"/>
              </a:spcAft>
              <a:buFontTx/>
              <a:buChar char="-"/>
            </a:pPr>
            <a:r>
              <a:rPr lang="en-US" altLang="nl-NL" sz="2400" b="0" dirty="0">
                <a:solidFill>
                  <a:srgbClr val="000057"/>
                </a:solidFill>
                <a:latin typeface="Calibri" panose="020F0502020204030204" pitchFamily="34" charset="0"/>
                <a:cs typeface="Calibri" panose="020F0502020204030204" pitchFamily="34" charset="0"/>
              </a:rPr>
              <a:t>Measures used to identify construct</a:t>
            </a:r>
          </a:p>
          <a:p>
            <a:pPr marL="990575" lvl="1" indent="-380990" defTabSz="1219170">
              <a:spcBef>
                <a:spcPts val="0"/>
              </a:spcBef>
              <a:spcAft>
                <a:spcPts val="800"/>
              </a:spcAft>
              <a:buFontTx/>
              <a:buChar char="-"/>
            </a:pPr>
            <a:r>
              <a:rPr lang="en-US" altLang="nl-NL" sz="2400" b="0" dirty="0">
                <a:solidFill>
                  <a:srgbClr val="000057"/>
                </a:solidFill>
                <a:latin typeface="Calibri" panose="020F0502020204030204" pitchFamily="34" charset="0"/>
                <a:cs typeface="Calibri" panose="020F0502020204030204" pitchFamily="34" charset="0"/>
              </a:rPr>
              <a:t>Scales used for data classification</a:t>
            </a:r>
          </a:p>
          <a:p>
            <a:pPr marL="1523962" lvl="2" indent="-304792" defTabSz="1219170">
              <a:spcBef>
                <a:spcPts val="0"/>
              </a:spcBef>
              <a:spcAft>
                <a:spcPts val="800"/>
              </a:spcAft>
              <a:buFont typeface="Wingdings" pitchFamily="2" charset="2"/>
              <a:buChar char="§"/>
            </a:pPr>
            <a:r>
              <a:rPr lang="en-US" altLang="nl-NL" sz="2133" b="0" dirty="0">
                <a:solidFill>
                  <a:srgbClr val="000057"/>
                </a:solidFill>
                <a:latin typeface="Calibri" panose="020F0502020204030204" pitchFamily="34" charset="0"/>
                <a:cs typeface="Calibri" panose="020F0502020204030204" pitchFamily="34" charset="0"/>
              </a:rPr>
              <a:t>Continuous vs dichotomous</a:t>
            </a:r>
          </a:p>
          <a:p>
            <a:pPr marL="1523962" lvl="2" indent="-304792" defTabSz="1219170">
              <a:spcBef>
                <a:spcPts val="0"/>
              </a:spcBef>
              <a:spcAft>
                <a:spcPts val="800"/>
              </a:spcAft>
              <a:buFont typeface="Wingdings" pitchFamily="2" charset="2"/>
              <a:buChar char="§"/>
            </a:pPr>
            <a:r>
              <a:rPr lang="en-US" altLang="nl-NL" sz="2133" b="0" dirty="0">
                <a:solidFill>
                  <a:srgbClr val="000057"/>
                </a:solidFill>
                <a:latin typeface="Calibri" panose="020F0502020204030204" pitchFamily="34" charset="0"/>
                <a:cs typeface="Calibri" panose="020F0502020204030204" pitchFamily="34" charset="0"/>
              </a:rPr>
              <a:t>Threshold for impairment</a:t>
            </a:r>
          </a:p>
          <a:p>
            <a:pPr marL="457189" indent="-457189" defTabSz="1219170">
              <a:spcBef>
                <a:spcPts val="0"/>
              </a:spcBef>
              <a:spcAft>
                <a:spcPts val="800"/>
              </a:spcAft>
            </a:pPr>
            <a:r>
              <a:rPr lang="en-US" altLang="nl-NL" sz="2667" b="0" dirty="0">
                <a:solidFill>
                  <a:srgbClr val="000057"/>
                </a:solidFill>
                <a:latin typeface="Calibri" panose="020F0502020204030204" pitchFamily="34" charset="0"/>
                <a:cs typeface="Calibri" panose="020F0502020204030204" pitchFamily="34" charset="0"/>
              </a:rPr>
              <a:t>Variability in cognitive domains assessed</a:t>
            </a:r>
          </a:p>
          <a:p>
            <a:pPr marL="457189" indent="-457189" defTabSz="1219170" eaLnBrk="1" hangingPunct="1">
              <a:lnSpc>
                <a:spcPct val="85000"/>
              </a:lnSpc>
              <a:spcBef>
                <a:spcPts val="0"/>
              </a:spcBef>
              <a:spcAft>
                <a:spcPts val="800"/>
              </a:spcAft>
              <a:buNone/>
            </a:pPr>
            <a:endParaRPr lang="en-US" altLang="nl-NL" sz="2667" b="0" dirty="0">
              <a:solidFill>
                <a:srgbClr val="0000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3441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0" y="0"/>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defTabSz="1219170" eaLnBrk="1" hangingPunct="1">
              <a:spcBef>
                <a:spcPct val="0"/>
              </a:spcBef>
              <a:buNone/>
            </a:pPr>
            <a:r>
              <a:rPr lang="en-US" altLang="en-US" sz="4200" dirty="0">
                <a:solidFill>
                  <a:srgbClr val="FFFFFF"/>
                </a:solidFill>
                <a:latin typeface="Calibri" pitchFamily="34" charset="0"/>
              </a:rPr>
              <a:t>Thanks to</a:t>
            </a:r>
            <a:endParaRPr lang="en-US" altLang="en-US" sz="4400" dirty="0">
              <a:solidFill>
                <a:srgbClr val="FFFFFF"/>
              </a:solidFill>
              <a:latin typeface="Calibri" pitchFamily="34" charset="0"/>
            </a:endParaRPr>
          </a:p>
        </p:txBody>
      </p:sp>
      <p:sp>
        <p:nvSpPr>
          <p:cNvPr id="8195" name="Rectangle 3"/>
          <p:cNvSpPr>
            <a:spLocks noChangeArrowheads="1"/>
          </p:cNvSpPr>
          <p:nvPr/>
        </p:nvSpPr>
        <p:spPr bwMode="auto">
          <a:xfrm>
            <a:off x="623392" y="1930824"/>
            <a:ext cx="3264363" cy="430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64058" indent="0" defTabSz="1219170">
              <a:spcBef>
                <a:spcPts val="0"/>
              </a:spcBef>
              <a:spcAft>
                <a:spcPts val="800"/>
              </a:spcAft>
              <a:buNone/>
            </a:pPr>
            <a:r>
              <a:rPr lang="en-US" sz="1400" u="sng" dirty="0">
                <a:solidFill>
                  <a:srgbClr val="000057"/>
                </a:solidFill>
                <a:latin typeface="Calibri" panose="020F0502020204030204" pitchFamily="34" charset="0"/>
                <a:cs typeface="Calibri" panose="020F0502020204030204" pitchFamily="34" charset="0"/>
              </a:rPr>
              <a:t>Chairs:</a:t>
            </a:r>
            <a:r>
              <a:rPr lang="en-US" sz="1400" dirty="0">
                <a:solidFill>
                  <a:srgbClr val="000057"/>
                </a:solidFill>
                <a:latin typeface="Calibri" panose="020F0502020204030204" pitchFamily="34" charset="0"/>
                <a:cs typeface="Calibri" panose="020F0502020204030204" pitchFamily="34" charset="0"/>
              </a:rPr>
              <a:t> </a:t>
            </a:r>
            <a:endParaRPr lang="nl-NL" sz="140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nl-NL" sz="1400" b="0" dirty="0">
                <a:solidFill>
                  <a:srgbClr val="000057"/>
                </a:solidFill>
                <a:latin typeface="Calibri" panose="020F0502020204030204" pitchFamily="34" charset="0"/>
                <a:cs typeface="Calibri" panose="020F0502020204030204" pitchFamily="34" charset="0"/>
              </a:rPr>
              <a:t>Kevin Krull</a:t>
            </a:r>
          </a:p>
          <a:p>
            <a:pPr marL="364058" indent="0" defTabSz="1219170">
              <a:spcBef>
                <a:spcPts val="0"/>
              </a:spcBef>
              <a:spcAft>
                <a:spcPts val="800"/>
              </a:spcAft>
              <a:buNone/>
            </a:pPr>
            <a:r>
              <a:rPr lang="nl-NL" sz="1400" b="0" dirty="0">
                <a:solidFill>
                  <a:srgbClr val="000057"/>
                </a:solidFill>
                <a:latin typeface="Calibri" panose="020F0502020204030204" pitchFamily="34" charset="0"/>
                <a:cs typeface="Calibri" panose="020F0502020204030204" pitchFamily="34" charset="0"/>
              </a:rPr>
              <a:t>Sophie Thomas</a:t>
            </a:r>
          </a:p>
          <a:p>
            <a:pPr marL="364058" indent="0" defTabSz="1219170">
              <a:spcBef>
                <a:spcPts val="0"/>
              </a:spcBef>
              <a:spcAft>
                <a:spcPts val="800"/>
              </a:spcAft>
              <a:buNone/>
            </a:pPr>
            <a:r>
              <a:rPr lang="nl-NL" sz="1400" b="0" dirty="0">
                <a:solidFill>
                  <a:srgbClr val="000057"/>
                </a:solidFill>
                <a:latin typeface="Calibri" panose="020F0502020204030204" pitchFamily="34" charset="0"/>
                <a:cs typeface="Calibri" panose="020F0502020204030204" pitchFamily="34" charset="0"/>
              </a:rPr>
              <a:t> </a:t>
            </a:r>
          </a:p>
          <a:p>
            <a:pPr marL="364058" indent="0" defTabSz="1219170">
              <a:spcBef>
                <a:spcPts val="0"/>
              </a:spcBef>
              <a:spcAft>
                <a:spcPts val="800"/>
              </a:spcAft>
              <a:buNone/>
            </a:pPr>
            <a:r>
              <a:rPr lang="en-US" sz="1400" u="sng" dirty="0">
                <a:solidFill>
                  <a:srgbClr val="000057"/>
                </a:solidFill>
                <a:latin typeface="Calibri" panose="020F0502020204030204" pitchFamily="34" charset="0"/>
                <a:cs typeface="Calibri" panose="020F0502020204030204" pitchFamily="34" charset="0"/>
              </a:rPr>
              <a:t>Coordinators:</a:t>
            </a:r>
            <a:r>
              <a:rPr lang="en-US" sz="1400" dirty="0">
                <a:solidFill>
                  <a:srgbClr val="000057"/>
                </a:solidFill>
                <a:latin typeface="Calibri" panose="020F0502020204030204" pitchFamily="34" charset="0"/>
                <a:cs typeface="Calibri" panose="020F0502020204030204" pitchFamily="34" charset="0"/>
              </a:rPr>
              <a:t> </a:t>
            </a:r>
            <a:endParaRPr lang="nl-NL" sz="140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Eva Hooft van Huijsduijnen</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Charlotte </a:t>
            </a:r>
            <a:r>
              <a:rPr lang="en-US" sz="1400" b="0" dirty="0" err="1">
                <a:solidFill>
                  <a:srgbClr val="000057"/>
                </a:solidFill>
                <a:latin typeface="Calibri" panose="020F0502020204030204" pitchFamily="34" charset="0"/>
                <a:cs typeface="Calibri" panose="020F0502020204030204" pitchFamily="34" charset="0"/>
              </a:rPr>
              <a:t>Sleurs</a:t>
            </a:r>
            <a:r>
              <a:rPr lang="en-US" sz="1400" b="0" dirty="0">
                <a:solidFill>
                  <a:srgbClr val="000057"/>
                </a:solidFill>
                <a:latin typeface="Calibri" panose="020F0502020204030204" pitchFamily="34" charset="0"/>
                <a:cs typeface="Calibri" panose="020F0502020204030204" pitchFamily="34" charset="0"/>
              </a:rPr>
              <a:t> (until August ‘22)</a:t>
            </a:r>
            <a:endParaRPr lang="en-US" sz="1400" b="0" dirty="0">
              <a:solidFill>
                <a:srgbClr val="000057"/>
              </a:solidFill>
              <a:latin typeface="Calibri" panose="020F0502020204030204" pitchFamily="34" charset="0"/>
              <a:cs typeface="Calibri" panose="020F0502020204030204" pitchFamily="34" charset="0"/>
              <a:sym typeface="Wingdings" pitchFamily="2" charset="2"/>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sym typeface="Wingdings" pitchFamily="2" charset="2"/>
              </a:rPr>
              <a:t>Chiara Papini (from August ‘22)</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endParaRPr lang="nl-NL" sz="1400" b="0" dirty="0">
              <a:solidFill>
                <a:srgbClr val="000057"/>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3407701" y="1930825"/>
            <a:ext cx="2818656"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64058" indent="0" defTabSz="1219170">
              <a:spcBef>
                <a:spcPts val="0"/>
              </a:spcBef>
              <a:spcAft>
                <a:spcPts val="800"/>
              </a:spcAft>
              <a:buNone/>
            </a:pPr>
            <a:r>
              <a:rPr lang="en-US" sz="1400" u="sng" dirty="0">
                <a:solidFill>
                  <a:srgbClr val="000057"/>
                </a:solidFill>
                <a:latin typeface="Calibri" panose="020F0502020204030204" pitchFamily="34" charset="0"/>
                <a:cs typeface="Calibri" panose="020F0502020204030204" pitchFamily="34" charset="0"/>
              </a:rPr>
              <a:t>Advisors: </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Renée Mulder</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Elvira van Dalen</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Melissa Hudson</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Leontien Kremer</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Roderick Skinner</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Martha </a:t>
            </a:r>
            <a:r>
              <a:rPr lang="en-US" sz="1400" b="0" dirty="0" err="1">
                <a:solidFill>
                  <a:srgbClr val="000057"/>
                </a:solidFill>
                <a:latin typeface="Calibri" panose="020F0502020204030204" pitchFamily="34" charset="0"/>
                <a:cs typeface="Calibri" panose="020F0502020204030204" pitchFamily="34" charset="0"/>
              </a:rPr>
              <a:t>Grootenhuis</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Louis </a:t>
            </a:r>
            <a:r>
              <a:rPr lang="en-US" sz="1400" b="0" dirty="0" err="1">
                <a:solidFill>
                  <a:srgbClr val="000057"/>
                </a:solidFill>
                <a:latin typeface="Calibri" panose="020F0502020204030204" pitchFamily="34" charset="0"/>
                <a:cs typeface="Calibri" panose="020F0502020204030204" pitchFamily="34" charset="0"/>
              </a:rPr>
              <a:t>Constine</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endParaRPr lang="en-US" sz="1400" u="sng"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u="sng" dirty="0">
                <a:solidFill>
                  <a:srgbClr val="000057"/>
                </a:solidFill>
                <a:latin typeface="Calibri" panose="020F0502020204030204" pitchFamily="34" charset="0"/>
                <a:cs typeface="Calibri" panose="020F0502020204030204" pitchFamily="34" charset="0"/>
              </a:rPr>
              <a:t>WG leaders:</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Ellen van der </a:t>
            </a:r>
            <a:r>
              <a:rPr lang="en-US" sz="1400" b="0" dirty="0" err="1">
                <a:solidFill>
                  <a:srgbClr val="000057"/>
                </a:solidFill>
                <a:latin typeface="Calibri" panose="020F0502020204030204" pitchFamily="34" charset="0"/>
                <a:cs typeface="Calibri" panose="020F0502020204030204" pitchFamily="34" charset="0"/>
              </a:rPr>
              <a:t>Plas</a:t>
            </a:r>
            <a:r>
              <a:rPr lang="en-US" sz="1400" b="0" dirty="0">
                <a:solidFill>
                  <a:srgbClr val="000057"/>
                </a:solidFill>
                <a:latin typeface="Calibri" panose="020F0502020204030204" pitchFamily="34" charset="0"/>
                <a:cs typeface="Calibri" panose="020F0502020204030204" pitchFamily="34" charset="0"/>
              </a:rPr>
              <a:t> </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Jurgen </a:t>
            </a:r>
            <a:r>
              <a:rPr lang="en-US" sz="1400" b="0" dirty="0" err="1">
                <a:solidFill>
                  <a:srgbClr val="000057"/>
                </a:solidFill>
                <a:latin typeface="Calibri" panose="020F0502020204030204" pitchFamily="34" charset="0"/>
                <a:cs typeface="Calibri" panose="020F0502020204030204" pitchFamily="34" charset="0"/>
              </a:rPr>
              <a:t>Lemiere</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Chris Halsey</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Alicia </a:t>
            </a:r>
            <a:r>
              <a:rPr lang="en-US" sz="1400" b="0" dirty="0" err="1">
                <a:solidFill>
                  <a:srgbClr val="000057"/>
                </a:solidFill>
                <a:latin typeface="Calibri" panose="020F0502020204030204" pitchFamily="34" charset="0"/>
                <a:cs typeface="Calibri" panose="020F0502020204030204" pitchFamily="34" charset="0"/>
              </a:rPr>
              <a:t>Kunin</a:t>
            </a:r>
            <a:r>
              <a:rPr lang="en-US" sz="1400" b="0" dirty="0">
                <a:solidFill>
                  <a:srgbClr val="000057"/>
                </a:solidFill>
                <a:latin typeface="Calibri" panose="020F0502020204030204" pitchFamily="34" charset="0"/>
                <a:cs typeface="Calibri" panose="020F0502020204030204" pitchFamily="34" charset="0"/>
              </a:rPr>
              <a:t>-Batson </a:t>
            </a:r>
          </a:p>
          <a:p>
            <a:pPr marL="364058" indent="0" defTabSz="1219170">
              <a:spcBef>
                <a:spcPts val="0"/>
              </a:spcBef>
              <a:spcAft>
                <a:spcPts val="800"/>
              </a:spcAft>
              <a:buNone/>
            </a:pPr>
            <a:endParaRPr lang="en-US" sz="1400" b="0" dirty="0">
              <a:solidFill>
                <a:srgbClr val="000057"/>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F4A3F780-2CBF-C2B1-7943-69B5F0AFD529}"/>
              </a:ext>
            </a:extLst>
          </p:cNvPr>
          <p:cNvSpPr>
            <a:spLocks noChangeArrowheads="1"/>
          </p:cNvSpPr>
          <p:nvPr/>
        </p:nvSpPr>
        <p:spPr bwMode="auto">
          <a:xfrm>
            <a:off x="5614656" y="1914156"/>
            <a:ext cx="3745707"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64058" indent="0" defTabSz="1219170">
              <a:spcBef>
                <a:spcPts val="0"/>
              </a:spcBef>
              <a:spcAft>
                <a:spcPts val="800"/>
              </a:spcAft>
              <a:buNone/>
            </a:pPr>
            <a:r>
              <a:rPr lang="en-US" sz="1400" u="sng" dirty="0">
                <a:solidFill>
                  <a:srgbClr val="000057"/>
                </a:solidFill>
                <a:latin typeface="Calibri" panose="020F0502020204030204" pitchFamily="34" charset="0"/>
                <a:cs typeface="Calibri" panose="020F0502020204030204" pitchFamily="34" charset="0"/>
              </a:rPr>
              <a:t>WG members:</a:t>
            </a:r>
            <a:r>
              <a:rPr lang="en-US" sz="1400" dirty="0">
                <a:solidFill>
                  <a:srgbClr val="000000"/>
                </a:solidFill>
              </a:rPr>
              <a:t>	 </a:t>
            </a:r>
            <a:endParaRPr lang="nl-NL" sz="1400" dirty="0">
              <a:solidFill>
                <a:srgbClr val="000000"/>
              </a:solidFill>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Anita Mahajan</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Cecilia </a:t>
            </a:r>
            <a:r>
              <a:rPr lang="en-US" sz="1400" b="0" dirty="0" err="1">
                <a:solidFill>
                  <a:srgbClr val="000057"/>
                </a:solidFill>
                <a:latin typeface="Calibri" panose="020F0502020204030204" pitchFamily="34" charset="0"/>
                <a:cs typeface="Calibri" panose="020F0502020204030204" pitchFamily="34" charset="0"/>
              </a:rPr>
              <a:t>Follin</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Johanna </a:t>
            </a:r>
            <a:r>
              <a:rPr lang="en-US" sz="1400" b="0" dirty="0" err="1">
                <a:solidFill>
                  <a:srgbClr val="000057"/>
                </a:solidFill>
                <a:latin typeface="Calibri" panose="020F0502020204030204" pitchFamily="34" charset="0"/>
                <a:cs typeface="Calibri" panose="020F0502020204030204" pitchFamily="34" charset="0"/>
              </a:rPr>
              <a:t>Blom</a:t>
            </a:r>
            <a:r>
              <a:rPr lang="en-US" sz="1400" b="0" dirty="0">
                <a:solidFill>
                  <a:srgbClr val="000057"/>
                </a:solidFill>
                <a:latin typeface="Calibri" panose="020F0502020204030204" pitchFamily="34" charset="0"/>
                <a:cs typeface="Calibri" panose="020F0502020204030204" pitchFamily="34" charset="0"/>
              </a:rPr>
              <a:t>    </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Daniel Bowers</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Ingrid </a:t>
            </a:r>
            <a:r>
              <a:rPr lang="en-US" sz="1400" b="0" dirty="0" err="1">
                <a:solidFill>
                  <a:srgbClr val="000057"/>
                </a:solidFill>
                <a:latin typeface="Calibri" panose="020F0502020204030204" pitchFamily="34" charset="0"/>
                <a:cs typeface="Calibri" panose="020F0502020204030204" pitchFamily="34" charset="0"/>
              </a:rPr>
              <a:t>Tonning</a:t>
            </a:r>
            <a:r>
              <a:rPr lang="en-US" sz="1400" b="0" dirty="0">
                <a:solidFill>
                  <a:srgbClr val="000057"/>
                </a:solidFill>
                <a:latin typeface="Calibri" panose="020F0502020204030204" pitchFamily="34" charset="0"/>
                <a:cs typeface="Calibri" panose="020F0502020204030204" pitchFamily="34" charset="0"/>
              </a:rPr>
              <a:t> Olsson</a:t>
            </a:r>
          </a:p>
          <a:p>
            <a:pPr marL="364058" indent="0" defTabSz="1219170">
              <a:spcBef>
                <a:spcPts val="0"/>
              </a:spcBef>
              <a:spcAft>
                <a:spcPts val="800"/>
              </a:spcAft>
              <a:buNone/>
            </a:pPr>
            <a:r>
              <a:rPr lang="en-US" sz="1400" b="0" dirty="0" err="1">
                <a:solidFill>
                  <a:srgbClr val="000057"/>
                </a:solidFill>
                <a:latin typeface="Calibri" panose="020F0502020204030204" pitchFamily="34" charset="0"/>
                <a:cs typeface="Calibri" panose="020F0502020204030204" pitchFamily="34" charset="0"/>
              </a:rPr>
              <a:t>Femke</a:t>
            </a:r>
            <a:r>
              <a:rPr lang="en-US" sz="1400" b="0" dirty="0">
                <a:solidFill>
                  <a:srgbClr val="000057"/>
                </a:solidFill>
                <a:latin typeface="Calibri" panose="020F0502020204030204" pitchFamily="34" charset="0"/>
                <a:cs typeface="Calibri" panose="020F0502020204030204" pitchFamily="34" charset="0"/>
              </a:rPr>
              <a:t> </a:t>
            </a:r>
            <a:r>
              <a:rPr lang="en-US" sz="1400" b="0" dirty="0" err="1">
                <a:solidFill>
                  <a:srgbClr val="000057"/>
                </a:solidFill>
                <a:latin typeface="Calibri" panose="020F0502020204030204" pitchFamily="34" charset="0"/>
                <a:cs typeface="Calibri" panose="020F0502020204030204" pitchFamily="34" charset="0"/>
              </a:rPr>
              <a:t>Aarsen</a:t>
            </a:r>
            <a:r>
              <a:rPr lang="en-US" sz="1400" b="0" dirty="0">
                <a:solidFill>
                  <a:srgbClr val="000057"/>
                </a:solidFill>
                <a:latin typeface="Calibri" panose="020F0502020204030204" pitchFamily="34" charset="0"/>
                <a:cs typeface="Calibri" panose="020F0502020204030204" pitchFamily="34" charset="0"/>
              </a:rPr>
              <a:t> </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Karin Walsh</a:t>
            </a:r>
          </a:p>
          <a:p>
            <a:pPr marL="364058" indent="0" defTabSz="1219170">
              <a:spcBef>
                <a:spcPts val="0"/>
              </a:spcBef>
              <a:spcAft>
                <a:spcPts val="800"/>
              </a:spcAft>
              <a:buNone/>
            </a:pPr>
            <a:r>
              <a:rPr lang="en-US" sz="1400" b="0" dirty="0" err="1">
                <a:solidFill>
                  <a:srgbClr val="000057"/>
                </a:solidFill>
                <a:latin typeface="Calibri" panose="020F0502020204030204" pitchFamily="34" charset="0"/>
                <a:cs typeface="Calibri" panose="020F0502020204030204" pitchFamily="34" charset="0"/>
              </a:rPr>
              <a:t>Netteke</a:t>
            </a:r>
            <a:r>
              <a:rPr lang="en-US" sz="1400" b="0" dirty="0">
                <a:solidFill>
                  <a:srgbClr val="000057"/>
                </a:solidFill>
                <a:latin typeface="Calibri" panose="020F0502020204030204" pitchFamily="34" charset="0"/>
                <a:cs typeface="Calibri" panose="020F0502020204030204" pitchFamily="34" charset="0"/>
              </a:rPr>
              <a:t> Schouten-van </a:t>
            </a:r>
            <a:r>
              <a:rPr lang="en-US" sz="1400" b="0" dirty="0" err="1">
                <a:solidFill>
                  <a:srgbClr val="000057"/>
                </a:solidFill>
                <a:latin typeface="Calibri" panose="020F0502020204030204" pitchFamily="34" charset="0"/>
                <a:cs typeface="Calibri" panose="020F0502020204030204" pitchFamily="34" charset="0"/>
              </a:rPr>
              <a:t>Meeteren</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Joshua Palmer</a:t>
            </a:r>
          </a:p>
          <a:p>
            <a:pPr marL="364058" indent="0" defTabSz="1219170">
              <a:spcBef>
                <a:spcPts val="0"/>
              </a:spcBef>
              <a:spcAft>
                <a:spcPts val="800"/>
              </a:spcAft>
              <a:buNone/>
            </a:pPr>
            <a:r>
              <a:rPr lang="en-US" sz="1400" b="0" dirty="0" err="1">
                <a:solidFill>
                  <a:srgbClr val="000057"/>
                </a:solidFill>
                <a:latin typeface="Calibri" panose="020F0502020204030204" pitchFamily="34" charset="0"/>
                <a:cs typeface="Calibri" panose="020F0502020204030204" pitchFamily="34" charset="0"/>
              </a:rPr>
              <a:t>Arja</a:t>
            </a:r>
            <a:r>
              <a:rPr lang="en-US" sz="1400" b="0" dirty="0">
                <a:solidFill>
                  <a:srgbClr val="000057"/>
                </a:solidFill>
                <a:latin typeface="Calibri" panose="020F0502020204030204" pitchFamily="34" charset="0"/>
                <a:cs typeface="Calibri" panose="020F0502020204030204" pitchFamily="34" charset="0"/>
              </a:rPr>
              <a:t> </a:t>
            </a:r>
            <a:r>
              <a:rPr lang="en-US" sz="1400" b="0" dirty="0" err="1">
                <a:solidFill>
                  <a:srgbClr val="000057"/>
                </a:solidFill>
                <a:latin typeface="Calibri" panose="020F0502020204030204" pitchFamily="34" charset="0"/>
                <a:cs typeface="Calibri" panose="020F0502020204030204" pitchFamily="34" charset="0"/>
              </a:rPr>
              <a:t>Harila-Saari</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Noah Sabin</a:t>
            </a:r>
          </a:p>
          <a:p>
            <a:pPr marL="364058" indent="0" defTabSz="1219170">
              <a:spcBef>
                <a:spcPts val="0"/>
              </a:spcBef>
              <a:spcAft>
                <a:spcPts val="800"/>
              </a:spcAft>
              <a:buNone/>
            </a:pPr>
            <a:r>
              <a:rPr lang="en-US" sz="1400" b="0" dirty="0">
                <a:solidFill>
                  <a:srgbClr val="000057"/>
                </a:solidFill>
                <a:latin typeface="Calibri" panose="020F0502020204030204" pitchFamily="34" charset="0"/>
                <a:cs typeface="Calibri" panose="020F0502020204030204" pitchFamily="34" charset="0"/>
              </a:rPr>
              <a:t>Donald </a:t>
            </a:r>
            <a:r>
              <a:rPr lang="en-US" sz="1400" b="0" dirty="0" err="1">
                <a:solidFill>
                  <a:srgbClr val="000057"/>
                </a:solidFill>
                <a:latin typeface="Calibri" panose="020F0502020204030204" pitchFamily="34" charset="0"/>
                <a:cs typeface="Calibri" panose="020F0502020204030204" pitchFamily="34" charset="0"/>
              </a:rPr>
              <a:t>Mabbott</a:t>
            </a:r>
            <a:endParaRPr lang="en-US" sz="1400" b="0" dirty="0">
              <a:solidFill>
                <a:srgbClr val="000057"/>
              </a:solidFill>
              <a:latin typeface="Calibri" panose="020F0502020204030204" pitchFamily="34" charset="0"/>
              <a:cs typeface="Calibri" panose="020F0502020204030204" pitchFamily="34" charset="0"/>
            </a:endParaRPr>
          </a:p>
          <a:p>
            <a:pPr marL="364058" indent="0" defTabSz="1219170">
              <a:spcBef>
                <a:spcPts val="0"/>
              </a:spcBef>
              <a:spcAft>
                <a:spcPts val="800"/>
              </a:spcAft>
              <a:buNone/>
            </a:pPr>
            <a:r>
              <a:rPr lang="en-US" sz="1400" b="0" dirty="0" err="1">
                <a:solidFill>
                  <a:srgbClr val="000057"/>
                </a:solidFill>
                <a:latin typeface="Calibri" panose="020F0502020204030204" pitchFamily="34" charset="0"/>
                <a:cs typeface="Calibri" panose="020F0502020204030204" pitchFamily="34" charset="0"/>
              </a:rPr>
              <a:t>Zsila</a:t>
            </a:r>
            <a:r>
              <a:rPr lang="en-US" sz="1400" b="0" dirty="0">
                <a:solidFill>
                  <a:srgbClr val="000057"/>
                </a:solidFill>
                <a:latin typeface="Calibri" panose="020F0502020204030204" pitchFamily="34" charset="0"/>
                <a:cs typeface="Calibri" panose="020F0502020204030204" pitchFamily="34" charset="0"/>
              </a:rPr>
              <a:t> </a:t>
            </a:r>
            <a:r>
              <a:rPr lang="en-US" sz="1400" b="0" dirty="0" err="1">
                <a:solidFill>
                  <a:srgbClr val="000057"/>
                </a:solidFill>
                <a:latin typeface="Calibri" panose="020F0502020204030204" pitchFamily="34" charset="0"/>
                <a:cs typeface="Calibri" panose="020F0502020204030204" pitchFamily="34" charset="0"/>
              </a:rPr>
              <a:t>Sadighi</a:t>
            </a:r>
            <a:r>
              <a:rPr lang="en-US" sz="1400" b="0" dirty="0">
                <a:solidFill>
                  <a:srgbClr val="000057"/>
                </a:solidFill>
                <a:latin typeface="Calibri" panose="020F0502020204030204" pitchFamily="34" charset="0"/>
                <a:cs typeface="Calibri" panose="020F0502020204030204" pitchFamily="34" charset="0"/>
              </a:rPr>
              <a:t> </a:t>
            </a:r>
          </a:p>
          <a:p>
            <a:pPr marL="364058" indent="0" defTabSz="1219170">
              <a:spcBef>
                <a:spcPts val="0"/>
              </a:spcBef>
              <a:spcAft>
                <a:spcPts val="800"/>
              </a:spcAft>
              <a:buNone/>
            </a:pPr>
            <a:endParaRPr lang="en-US" sz="1400" b="0" dirty="0">
              <a:solidFill>
                <a:srgbClr val="000057"/>
              </a:solidFill>
              <a:latin typeface="Calibri" panose="020F0502020204030204" pitchFamily="34" charset="0"/>
              <a:cs typeface="Calibri" panose="020F0502020204030204" pitchFamily="34" charset="0"/>
            </a:endParaRPr>
          </a:p>
        </p:txBody>
      </p:sp>
      <p:sp>
        <p:nvSpPr>
          <p:cNvPr id="10" name="Tekstvak 9">
            <a:extLst>
              <a:ext uri="{FF2B5EF4-FFF2-40B4-BE49-F238E27FC236}">
                <a16:creationId xmlns:a16="http://schemas.microsoft.com/office/drawing/2014/main" id="{4B3CB3DE-7695-7C94-9CCD-0C2D5E2B0AA8}"/>
              </a:ext>
            </a:extLst>
          </p:cNvPr>
          <p:cNvSpPr txBox="1"/>
          <p:nvPr/>
        </p:nvSpPr>
        <p:spPr>
          <a:xfrm>
            <a:off x="8688288" y="2204870"/>
            <a:ext cx="4572000" cy="4124206"/>
          </a:xfrm>
          <a:prstGeom prst="rect">
            <a:avLst/>
          </a:prstGeom>
          <a:noFill/>
        </p:spPr>
        <p:txBody>
          <a:bodyPr wrap="square">
            <a:spAutoFit/>
          </a:bodyPr>
          <a:lstStyle/>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Gauri Kapoor</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Monika </a:t>
            </a:r>
            <a:r>
              <a:rPr lang="en-US" sz="1400" b="0" dirty="0" err="1">
                <a:solidFill>
                  <a:srgbClr val="000057"/>
                </a:solidFill>
                <a:latin typeface="Calibri" panose="020F0502020204030204" pitchFamily="34" charset="0"/>
                <a:cs typeface="Calibri" panose="020F0502020204030204" pitchFamily="34" charset="0"/>
              </a:rPr>
              <a:t>Kapitancuke</a:t>
            </a:r>
            <a:endParaRPr lang="en-US" sz="1400" b="0" dirty="0">
              <a:solidFill>
                <a:srgbClr val="000057"/>
              </a:solidFill>
              <a:latin typeface="Calibri" panose="020F0502020204030204" pitchFamily="34" charset="0"/>
              <a:cs typeface="Calibri" panose="020F0502020204030204" pitchFamily="34" charset="0"/>
            </a:endParaRP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Pia Banerjee</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Stephen Sands</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Lisa </a:t>
            </a:r>
            <a:r>
              <a:rPr lang="en-US" sz="1400" b="0" dirty="0" err="1">
                <a:solidFill>
                  <a:srgbClr val="000057"/>
                </a:solidFill>
                <a:latin typeface="Calibri" panose="020F0502020204030204" pitchFamily="34" charset="0"/>
                <a:cs typeface="Calibri" panose="020F0502020204030204" pitchFamily="34" charset="0"/>
              </a:rPr>
              <a:t>Kahalley</a:t>
            </a:r>
            <a:r>
              <a:rPr lang="en-US" sz="1400" b="0" dirty="0">
                <a:solidFill>
                  <a:srgbClr val="000057"/>
                </a:solidFill>
                <a:latin typeface="Calibri" panose="020F0502020204030204" pitchFamily="34" charset="0"/>
                <a:cs typeface="Calibri" panose="020F0502020204030204" pitchFamily="34" charset="0"/>
              </a:rPr>
              <a:t> </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Leanne Embry </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Kim Bull</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Marita Partanen </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Lisa </a:t>
            </a:r>
            <a:r>
              <a:rPr lang="en-US" sz="1400" b="0" dirty="0" err="1">
                <a:solidFill>
                  <a:srgbClr val="000057"/>
                </a:solidFill>
                <a:latin typeface="Calibri" panose="020F0502020204030204" pitchFamily="34" charset="0"/>
                <a:cs typeface="Calibri" panose="020F0502020204030204" pitchFamily="34" charset="0"/>
              </a:rPr>
              <a:t>Jacola</a:t>
            </a:r>
            <a:endParaRPr lang="en-US" sz="1400" b="0" dirty="0">
              <a:solidFill>
                <a:srgbClr val="000057"/>
              </a:solidFill>
              <a:latin typeface="Calibri" panose="020F0502020204030204" pitchFamily="34" charset="0"/>
              <a:cs typeface="Calibri" panose="020F0502020204030204" pitchFamily="34" charset="0"/>
            </a:endParaRP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Anne Neumann-Holbeck </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Kristina Hardy</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Heather Conklin</a:t>
            </a:r>
          </a:p>
          <a:p>
            <a:pPr defTabSz="1219170">
              <a:spcAft>
                <a:spcPts val="800"/>
              </a:spcAft>
            </a:pPr>
            <a:r>
              <a:rPr lang="en-US" sz="1400" b="0" dirty="0">
                <a:solidFill>
                  <a:srgbClr val="000057"/>
                </a:solidFill>
                <a:latin typeface="Calibri" panose="020F0502020204030204" pitchFamily="34" charset="0"/>
                <a:cs typeface="Calibri" panose="020F0502020204030204" pitchFamily="34" charset="0"/>
              </a:rPr>
              <a:t>Susanna </a:t>
            </a:r>
            <a:r>
              <a:rPr lang="en-US" sz="1400" b="0" dirty="0" err="1">
                <a:solidFill>
                  <a:srgbClr val="000057"/>
                </a:solidFill>
                <a:latin typeface="Calibri" panose="020F0502020204030204" pitchFamily="34" charset="0"/>
                <a:cs typeface="Calibri" panose="020F0502020204030204" pitchFamily="34" charset="0"/>
              </a:rPr>
              <a:t>Waern</a:t>
            </a:r>
            <a:endParaRPr lang="nl-NL" sz="1400" dirty="0">
              <a:solidFill>
                <a:srgbClr val="000000"/>
              </a:solidFill>
            </a:endParaRPr>
          </a:p>
        </p:txBody>
      </p:sp>
    </p:spTree>
    <p:extLst>
      <p:ext uri="{BB962C8B-B14F-4D97-AF65-F5344CB8AC3E}">
        <p14:creationId xmlns:p14="http://schemas.microsoft.com/office/powerpoint/2010/main" val="261012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1"/>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FontTx/>
              <a:buNone/>
            </a:pPr>
            <a:r>
              <a:rPr lang="en-US" altLang="en-US" sz="4200" dirty="0">
                <a:solidFill>
                  <a:schemeClr val="bg1"/>
                </a:solidFill>
                <a:latin typeface="Calibri" pitchFamily="34" charset="0"/>
              </a:rPr>
              <a:t>Scope</a:t>
            </a:r>
          </a:p>
        </p:txBody>
      </p:sp>
      <p:sp>
        <p:nvSpPr>
          <p:cNvPr id="2" name="Rechthoek 1"/>
          <p:cNvSpPr/>
          <p:nvPr/>
        </p:nvSpPr>
        <p:spPr>
          <a:xfrm>
            <a:off x="2316164" y="2181051"/>
            <a:ext cx="7559675" cy="3539430"/>
          </a:xfrm>
          <a:prstGeom prst="rect">
            <a:avLst/>
          </a:prstGeom>
        </p:spPr>
        <p:txBody>
          <a:bodyPr>
            <a:spAutoFit/>
          </a:bodyPr>
          <a:lstStyle/>
          <a:p>
            <a:pPr>
              <a:defRPr/>
            </a:pPr>
            <a:r>
              <a:rPr lang="en-US" sz="2200" dirty="0">
                <a:solidFill>
                  <a:srgbClr val="091C5A"/>
                </a:solidFill>
                <a:latin typeface="Calibri" panose="020F0502020204030204" pitchFamily="34" charset="0"/>
                <a:cs typeface="Calibri" panose="020F0502020204030204" pitchFamily="34" charset="0"/>
              </a:rPr>
              <a:t>Target population</a:t>
            </a:r>
            <a:endParaRPr lang="nl-NL" sz="2200" dirty="0">
              <a:solidFill>
                <a:srgbClr val="091C5A"/>
              </a:solidFill>
              <a:latin typeface="Calibri" panose="020F0502020204030204" pitchFamily="34" charset="0"/>
              <a:cs typeface="Calibri" panose="020F0502020204030204" pitchFamily="34" charset="0"/>
            </a:endParaRPr>
          </a:p>
          <a:p>
            <a:pPr>
              <a:defRPr/>
            </a:pPr>
            <a:r>
              <a:rPr lang="en-US" sz="2000" b="0" dirty="0">
                <a:solidFill>
                  <a:srgbClr val="091C5A"/>
                </a:solidFill>
                <a:latin typeface="Calibri" panose="020F0502020204030204" pitchFamily="34" charset="0"/>
                <a:cs typeface="Calibri" panose="020F0502020204030204" pitchFamily="34" charset="0"/>
              </a:rPr>
              <a:t>Childhood, adolescent and young adult cancer survivors treated for cancer up to age 25 years ≥</a:t>
            </a:r>
            <a:r>
              <a:rPr lang="en-GB" sz="2000" b="0" dirty="0">
                <a:solidFill>
                  <a:srgbClr val="091C5A"/>
                </a:solidFill>
                <a:latin typeface="Calibri" panose="020F0502020204030204" pitchFamily="34" charset="0"/>
                <a:cs typeface="Calibri" panose="020F0502020204030204" pitchFamily="34" charset="0"/>
              </a:rPr>
              <a:t> 2 years post-treatment  </a:t>
            </a:r>
            <a:endParaRPr lang="nl-NL" sz="2000" b="0" dirty="0">
              <a:solidFill>
                <a:srgbClr val="091C5A"/>
              </a:solidFill>
              <a:latin typeface="Calibri" panose="020F0502020204030204" pitchFamily="34" charset="0"/>
              <a:cs typeface="Calibri" panose="020F0502020204030204" pitchFamily="34" charset="0"/>
            </a:endParaRPr>
          </a:p>
          <a:p>
            <a:pPr>
              <a:defRPr/>
            </a:pPr>
            <a:r>
              <a:rPr lang="en-US" sz="2000" dirty="0">
                <a:solidFill>
                  <a:srgbClr val="091C5A"/>
                </a:solidFill>
                <a:latin typeface="Calibri" panose="020F0502020204030204" pitchFamily="34" charset="0"/>
                <a:cs typeface="Calibri" panose="020F0502020204030204" pitchFamily="34" charset="0"/>
              </a:rPr>
              <a:t> </a:t>
            </a:r>
            <a:endParaRPr lang="nl-NL" sz="2000" dirty="0">
              <a:solidFill>
                <a:srgbClr val="091C5A"/>
              </a:solidFill>
              <a:latin typeface="Calibri" panose="020F0502020204030204" pitchFamily="34" charset="0"/>
              <a:cs typeface="Calibri" panose="020F0502020204030204" pitchFamily="34" charset="0"/>
            </a:endParaRPr>
          </a:p>
          <a:p>
            <a:pPr>
              <a:defRPr/>
            </a:pPr>
            <a:r>
              <a:rPr lang="en-US" sz="2200" dirty="0">
                <a:solidFill>
                  <a:srgbClr val="091C5A"/>
                </a:solidFill>
                <a:latin typeface="Calibri" panose="020F0502020204030204" pitchFamily="34" charset="0"/>
                <a:cs typeface="Calibri" panose="020F0502020204030204" pitchFamily="34" charset="0"/>
              </a:rPr>
              <a:t>Outcomes</a:t>
            </a:r>
          </a:p>
          <a:p>
            <a:pPr marL="342900" indent="-342900">
              <a:buFont typeface="Arial" panose="020B0604020202020204" pitchFamily="34" charset="0"/>
              <a:buChar char="•"/>
            </a:pPr>
            <a:r>
              <a:rPr lang="nl-NL" sz="2000" b="0" dirty="0" err="1">
                <a:solidFill>
                  <a:srgbClr val="000057"/>
                </a:solidFill>
                <a:latin typeface="Calibri" panose="020F0502020204030204" pitchFamily="34" charset="0"/>
                <a:cs typeface="Calibri" panose="020F0502020204030204" pitchFamily="34" charset="0"/>
              </a:rPr>
              <a:t>Glomerular</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dysfunction</a:t>
            </a:r>
            <a:endParaRPr lang="nl-NL" sz="2000" b="0" dirty="0">
              <a:solidFill>
                <a:srgbClr val="000057"/>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l-NL" sz="2000" b="0" dirty="0" err="1">
                <a:solidFill>
                  <a:srgbClr val="000057"/>
                </a:solidFill>
                <a:latin typeface="Calibri" panose="020F0502020204030204" pitchFamily="34" charset="0"/>
                <a:cs typeface="Calibri" panose="020F0502020204030204" pitchFamily="34" charset="0"/>
              </a:rPr>
              <a:t>Decreased</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glomerular</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filtration</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rate</a:t>
            </a:r>
            <a:endParaRPr lang="nl-NL" sz="2000" b="0" dirty="0">
              <a:solidFill>
                <a:srgbClr val="000057"/>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l-NL" sz="2000" b="0" dirty="0" err="1">
                <a:solidFill>
                  <a:srgbClr val="000057"/>
                </a:solidFill>
                <a:latin typeface="Calibri" panose="020F0502020204030204" pitchFamily="34" charset="0"/>
                <a:cs typeface="Calibri" panose="020F0502020204030204" pitchFamily="34" charset="0"/>
              </a:rPr>
              <a:t>Proteinuria</a:t>
            </a:r>
            <a:r>
              <a:rPr lang="nl-NL" sz="2000" b="0" dirty="0">
                <a:solidFill>
                  <a:srgbClr val="000057"/>
                </a:solidFill>
                <a:latin typeface="Calibri" panose="020F0502020204030204" pitchFamily="34" charset="0"/>
                <a:cs typeface="Calibri" panose="020F0502020204030204" pitchFamily="34" charset="0"/>
              </a:rPr>
              <a:t> / </a:t>
            </a:r>
            <a:r>
              <a:rPr lang="nl-NL" sz="2000" b="0" dirty="0" err="1">
                <a:solidFill>
                  <a:srgbClr val="000057"/>
                </a:solidFill>
                <a:latin typeface="Calibri" panose="020F0502020204030204" pitchFamily="34" charset="0"/>
                <a:cs typeface="Calibri" panose="020F0502020204030204" pitchFamily="34" charset="0"/>
              </a:rPr>
              <a:t>albuminuria</a:t>
            </a:r>
            <a:endParaRPr lang="nl-NL" sz="2000" b="0" dirty="0">
              <a:solidFill>
                <a:srgbClr val="000057"/>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NL" sz="2000" b="0" dirty="0" err="1">
                <a:solidFill>
                  <a:srgbClr val="000057"/>
                </a:solidFill>
                <a:latin typeface="Calibri" panose="020F0502020204030204" pitchFamily="34" charset="0"/>
                <a:cs typeface="Calibri" panose="020F0502020204030204" pitchFamily="34" charset="0"/>
              </a:rPr>
              <a:t>Tubular</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dysfunction</a:t>
            </a:r>
            <a:endParaRPr lang="nl-NL" sz="2000" b="0" dirty="0">
              <a:solidFill>
                <a:srgbClr val="000057"/>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l-NL" sz="2000" b="0" dirty="0" err="1">
                <a:solidFill>
                  <a:srgbClr val="000057"/>
                </a:solidFill>
                <a:latin typeface="Calibri" panose="020F0502020204030204" pitchFamily="34" charset="0"/>
                <a:cs typeface="Calibri" panose="020F0502020204030204" pitchFamily="34" charset="0"/>
              </a:rPr>
              <a:t>Electrolyte</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disturbances</a:t>
            </a:r>
            <a:endParaRPr lang="nl-NL" sz="2000" b="0" dirty="0">
              <a:solidFill>
                <a:srgbClr val="000057"/>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nl-NL" sz="2000" b="0" dirty="0" err="1">
                <a:solidFill>
                  <a:srgbClr val="000057"/>
                </a:solidFill>
                <a:latin typeface="Calibri" panose="020F0502020204030204" pitchFamily="34" charset="0"/>
                <a:cs typeface="Calibri" panose="020F0502020204030204" pitchFamily="34" charset="0"/>
              </a:rPr>
              <a:t>Tubular</a:t>
            </a:r>
            <a:r>
              <a:rPr lang="nl-NL" sz="2000" b="0" dirty="0">
                <a:solidFill>
                  <a:srgbClr val="000057"/>
                </a:solidFill>
                <a:latin typeface="Calibri" panose="020F0502020204030204" pitchFamily="34" charset="0"/>
                <a:cs typeface="Calibri" panose="020F0502020204030204" pitchFamily="34" charset="0"/>
              </a:rPr>
              <a:t> </a:t>
            </a:r>
            <a:r>
              <a:rPr lang="nl-NL" sz="2000" b="0" dirty="0" err="1">
                <a:solidFill>
                  <a:srgbClr val="000057"/>
                </a:solidFill>
                <a:latin typeface="Calibri" panose="020F0502020204030204" pitchFamily="34" charset="0"/>
                <a:cs typeface="Calibri" panose="020F0502020204030204" pitchFamily="34" charset="0"/>
              </a:rPr>
              <a:t>proteinuria</a:t>
            </a:r>
            <a:endParaRPr lang="nl-NL" sz="2000" b="0" dirty="0">
              <a:solidFill>
                <a:srgbClr val="00005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991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1524000" y="1989139"/>
            <a:ext cx="9144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nl-NL" sz="3600" dirty="0">
                <a:solidFill>
                  <a:srgbClr val="FFFFFF"/>
                </a:solidFill>
                <a:latin typeface="Calibri" pitchFamily="34" charset="0"/>
              </a:rPr>
              <a:t>IGHG: </a:t>
            </a:r>
            <a:r>
              <a:rPr lang="en-US" altLang="nl-NL" sz="3600" i="1" dirty="0">
                <a:solidFill>
                  <a:srgbClr val="FFFFFF"/>
                </a:solidFill>
                <a:latin typeface="Calibri" pitchFamily="34" charset="0"/>
              </a:rPr>
              <a:t>Safety of growth hormone treatment in children with cancer</a:t>
            </a:r>
            <a:endParaRPr lang="en-US" altLang="nl-NL" sz="3600" dirty="0">
              <a:solidFill>
                <a:srgbClr val="FFFFFF"/>
              </a:solidFill>
              <a:latin typeface="Calibri" pitchFamily="34" charset="0"/>
            </a:endParaRP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4" y="93664"/>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248128" y="5733257"/>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r" eaLnBrk="1" hangingPunct="1">
              <a:lnSpc>
                <a:spcPct val="90000"/>
              </a:lnSpc>
              <a:buNone/>
            </a:pPr>
            <a:r>
              <a:rPr lang="en-US" altLang="en-US" sz="2800" b="0" dirty="0">
                <a:solidFill>
                  <a:srgbClr val="091C5A"/>
                </a:solidFill>
                <a:latin typeface="Calibri" pitchFamily="34" charset="0"/>
              </a:rPr>
              <a:t>7 July 2022</a:t>
            </a:r>
            <a:endParaRPr lang="nl-NL" altLang="en-US" sz="2800" b="0" dirty="0">
              <a:solidFill>
                <a:srgbClr val="091C5A"/>
              </a:solidFill>
              <a:latin typeface="Calibri" pitchFamily="34" charset="0"/>
            </a:endParaRPr>
          </a:p>
        </p:txBody>
      </p:sp>
      <p:sp>
        <p:nvSpPr>
          <p:cNvPr id="5" name="Rectangle 3"/>
          <p:cNvSpPr>
            <a:spLocks noChangeArrowheads="1"/>
          </p:cNvSpPr>
          <p:nvPr/>
        </p:nvSpPr>
        <p:spPr bwMode="auto">
          <a:xfrm>
            <a:off x="1775520" y="6201569"/>
            <a:ext cx="620916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eaLnBrk="1" hangingPunct="1">
              <a:lnSpc>
                <a:spcPct val="90000"/>
              </a:lnSpc>
              <a:buNone/>
            </a:pPr>
            <a:r>
              <a:rPr lang="en-US" altLang="en-US" sz="2400" b="0" i="1" dirty="0">
                <a:solidFill>
                  <a:srgbClr val="091C5A"/>
                </a:solidFill>
                <a:latin typeface="Calibri" pitchFamily="34" charset="0"/>
              </a:rPr>
              <a:t>Hanneke van Santen, Pediatric Endocrinologist</a:t>
            </a:r>
            <a:endParaRPr lang="nl-NL" altLang="en-US" sz="2400" b="0" i="1" dirty="0">
              <a:solidFill>
                <a:srgbClr val="091C5A"/>
              </a:solidFill>
              <a:latin typeface="Calibri" pitchFamily="34" charset="0"/>
            </a:endParaRPr>
          </a:p>
        </p:txBody>
      </p:sp>
    </p:spTree>
    <p:extLst>
      <p:ext uri="{BB962C8B-B14F-4D97-AF65-F5344CB8AC3E}">
        <p14:creationId xmlns:p14="http://schemas.microsoft.com/office/powerpoint/2010/main" val="152586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algn="ctr" eaLnBrk="1" hangingPunct="1">
              <a:spcBef>
                <a:spcPct val="0"/>
              </a:spcBef>
              <a:buNone/>
            </a:pPr>
            <a:r>
              <a:rPr lang="en-US" altLang="en-US" sz="4200" dirty="0">
                <a:solidFill>
                  <a:srgbClr val="FFFFFF"/>
                </a:solidFill>
                <a:latin typeface="Calibri" pitchFamily="34" charset="0"/>
              </a:rPr>
              <a:t>Content</a:t>
            </a:r>
          </a:p>
        </p:txBody>
      </p:sp>
      <p:sp>
        <p:nvSpPr>
          <p:cNvPr id="2" name="Rechthoek 1"/>
          <p:cNvSpPr/>
          <p:nvPr/>
        </p:nvSpPr>
        <p:spPr>
          <a:xfrm>
            <a:off x="2316164" y="2181052"/>
            <a:ext cx="7559675" cy="2462213"/>
          </a:xfrm>
          <a:prstGeom prst="rect">
            <a:avLst/>
          </a:prstGeom>
        </p:spPr>
        <p:txBody>
          <a:bodyPr>
            <a:spAutoFit/>
          </a:bodyPr>
          <a:lstStyle/>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Background</a:t>
            </a:r>
          </a:p>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Expert Team</a:t>
            </a:r>
          </a:p>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Scope </a:t>
            </a:r>
            <a:r>
              <a:rPr lang="nl-NL" sz="2200" b="0" dirty="0" err="1">
                <a:solidFill>
                  <a:srgbClr val="091C5A"/>
                </a:solidFill>
                <a:latin typeface="Calibri" panose="020F0502020204030204" pitchFamily="34" charset="0"/>
                <a:cs typeface="Calibri" panose="020F0502020204030204" pitchFamily="34" charset="0"/>
              </a:rPr>
              <a:t>and</a:t>
            </a:r>
            <a:r>
              <a:rPr lang="nl-NL" sz="2200" b="0" dirty="0">
                <a:solidFill>
                  <a:srgbClr val="091C5A"/>
                </a:solidFill>
                <a:latin typeface="Calibri" panose="020F0502020204030204" pitchFamily="34" charset="0"/>
                <a:cs typeface="Calibri" panose="020F0502020204030204" pitchFamily="34" charset="0"/>
              </a:rPr>
              <a:t> </a:t>
            </a:r>
            <a:r>
              <a:rPr lang="nl-NL" sz="2200" b="0" dirty="0" err="1">
                <a:solidFill>
                  <a:srgbClr val="091C5A"/>
                </a:solidFill>
                <a:latin typeface="Calibri" panose="020F0502020204030204" pitchFamily="34" charset="0"/>
                <a:cs typeface="Calibri" panose="020F0502020204030204" pitchFamily="34" charset="0"/>
              </a:rPr>
              <a:t>Definitions</a:t>
            </a:r>
            <a:endParaRPr lang="nl-NL" sz="2200" b="0" dirty="0">
              <a:solidFill>
                <a:srgbClr val="091C5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nl-NL" sz="2200" b="0" dirty="0" err="1">
                <a:solidFill>
                  <a:srgbClr val="091C5A"/>
                </a:solidFill>
                <a:latin typeface="Calibri" panose="020F0502020204030204" pitchFamily="34" charset="0"/>
                <a:cs typeface="Calibri" panose="020F0502020204030204" pitchFamily="34" charset="0"/>
              </a:rPr>
              <a:t>Clinical</a:t>
            </a:r>
            <a:r>
              <a:rPr lang="nl-NL" sz="2200" b="0" dirty="0">
                <a:solidFill>
                  <a:srgbClr val="091C5A"/>
                </a:solidFill>
                <a:latin typeface="Calibri" panose="020F0502020204030204" pitchFamily="34" charset="0"/>
                <a:cs typeface="Calibri" panose="020F0502020204030204" pitchFamily="34" charset="0"/>
              </a:rPr>
              <a:t> </a:t>
            </a:r>
            <a:r>
              <a:rPr lang="nl-NL" sz="2200" b="0" dirty="0" err="1">
                <a:solidFill>
                  <a:srgbClr val="091C5A"/>
                </a:solidFill>
                <a:latin typeface="Calibri" panose="020F0502020204030204" pitchFamily="34" charset="0"/>
                <a:cs typeface="Calibri" panose="020F0502020204030204" pitchFamily="34" charset="0"/>
              </a:rPr>
              <a:t>questions</a:t>
            </a:r>
            <a:endParaRPr lang="nl-NL" sz="2200" b="0" dirty="0">
              <a:solidFill>
                <a:srgbClr val="091C5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nl-NL" sz="2200" b="0" dirty="0" err="1">
                <a:solidFill>
                  <a:srgbClr val="091C5A"/>
                </a:solidFill>
                <a:latin typeface="Calibri" panose="020F0502020204030204" pitchFamily="34" charset="0"/>
                <a:cs typeface="Calibri" panose="020F0502020204030204" pitchFamily="34" charset="0"/>
              </a:rPr>
              <a:t>Selected</a:t>
            </a:r>
            <a:r>
              <a:rPr lang="nl-NL" sz="2200" b="0" dirty="0">
                <a:solidFill>
                  <a:srgbClr val="091C5A"/>
                </a:solidFill>
                <a:latin typeface="Calibri" panose="020F0502020204030204" pitchFamily="34" charset="0"/>
                <a:cs typeface="Calibri" panose="020F0502020204030204" pitchFamily="34" charset="0"/>
              </a:rPr>
              <a:t> </a:t>
            </a:r>
            <a:r>
              <a:rPr lang="nl-NL" sz="2200" b="0" dirty="0" err="1">
                <a:solidFill>
                  <a:srgbClr val="091C5A"/>
                </a:solidFill>
                <a:latin typeface="Calibri" panose="020F0502020204030204" pitchFamily="34" charset="0"/>
                <a:cs typeface="Calibri" panose="020F0502020204030204" pitchFamily="34" charset="0"/>
              </a:rPr>
              <a:t>evidence</a:t>
            </a:r>
            <a:endParaRPr lang="nl-NL" sz="2200" b="0" dirty="0">
              <a:solidFill>
                <a:srgbClr val="091C5A"/>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defRPr/>
            </a:pPr>
            <a:r>
              <a:rPr lang="nl-NL" sz="2200" b="0" dirty="0">
                <a:solidFill>
                  <a:srgbClr val="091C5A"/>
                </a:solidFill>
                <a:latin typeface="Calibri" panose="020F0502020204030204" pitchFamily="34" charset="0"/>
                <a:cs typeface="Calibri" panose="020F0502020204030204" pitchFamily="34" charset="0"/>
              </a:rPr>
              <a:t>Next steps</a:t>
            </a:r>
          </a:p>
          <a:p>
            <a:pPr>
              <a:defRPr/>
            </a:pPr>
            <a:endParaRPr lang="nl-NL" sz="2200" dirty="0">
              <a:solidFill>
                <a:srgbClr val="091C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429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760366" y="1783275"/>
            <a:ext cx="8388350" cy="830997"/>
          </a:xfrm>
          <a:prstGeom prst="rect">
            <a:avLst/>
          </a:prstGeom>
        </p:spPr>
        <p:txBody>
          <a:bodyPr wrap="square">
            <a:spAutoFit/>
          </a:bodyPr>
          <a:lstStyle/>
          <a:p>
            <a:pPr defTabSz="457200" eaLnBrk="1" fontAlgn="auto" hangingPunct="1">
              <a:spcBef>
                <a:spcPts val="0"/>
              </a:spcBef>
              <a:spcAft>
                <a:spcPts val="0"/>
              </a:spcAft>
              <a:defRPr/>
            </a:pPr>
            <a:r>
              <a:rPr lang="nl-NL" sz="2400" b="0" dirty="0" err="1">
                <a:solidFill>
                  <a:srgbClr val="091C5A"/>
                </a:solidFill>
                <a:latin typeface="Calibri" panose="020F0502020204030204" pitchFamily="34" charset="0"/>
                <a:cs typeface="Calibri" panose="020F0502020204030204" pitchFamily="34" charset="0"/>
              </a:rPr>
              <a:t>Pituitary</a:t>
            </a:r>
            <a:r>
              <a:rPr lang="nl-NL" sz="2400" b="0" dirty="0">
                <a:solidFill>
                  <a:srgbClr val="091C5A"/>
                </a:solidFill>
                <a:latin typeface="Calibri" panose="020F0502020204030204" pitchFamily="34" charset="0"/>
                <a:cs typeface="Calibri" panose="020F0502020204030204" pitchFamily="34" charset="0"/>
              </a:rPr>
              <a:t> </a:t>
            </a:r>
            <a:r>
              <a:rPr lang="nl-NL" sz="2400" b="0" dirty="0" err="1">
                <a:solidFill>
                  <a:srgbClr val="091C5A"/>
                </a:solidFill>
                <a:latin typeface="Calibri" panose="020F0502020204030204" pitchFamily="34" charset="0"/>
                <a:cs typeface="Calibri" panose="020F0502020204030204" pitchFamily="34" charset="0"/>
              </a:rPr>
              <a:t>dysfunction</a:t>
            </a:r>
            <a:r>
              <a:rPr lang="nl-NL" sz="2400" b="0" dirty="0">
                <a:solidFill>
                  <a:srgbClr val="091C5A"/>
                </a:solidFill>
                <a:latin typeface="Calibri" panose="020F0502020204030204" pitchFamily="34" charset="0"/>
                <a:cs typeface="Calibri" panose="020F0502020204030204" pitchFamily="34" charset="0"/>
              </a:rPr>
              <a:t> is frequent in CAYA </a:t>
            </a:r>
            <a:r>
              <a:rPr lang="nl-NL" sz="2400" b="0" dirty="0" err="1">
                <a:solidFill>
                  <a:srgbClr val="091C5A"/>
                </a:solidFill>
                <a:latin typeface="Calibri" panose="020F0502020204030204" pitchFamily="34" charset="0"/>
                <a:cs typeface="Calibri" panose="020F0502020204030204" pitchFamily="34" charset="0"/>
              </a:rPr>
              <a:t>survivors</a:t>
            </a:r>
            <a:endParaRPr lang="nl-NL" sz="2400" b="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nl-NL" sz="2400" b="0" dirty="0">
                <a:solidFill>
                  <a:srgbClr val="091C5A"/>
                </a:solidFill>
                <a:latin typeface="Calibri" panose="020F0502020204030204" pitchFamily="34" charset="0"/>
                <a:cs typeface="Calibri" panose="020F0502020204030204" pitchFamily="34" charset="0"/>
              </a:rPr>
              <a:t>GHD most common</a:t>
            </a:r>
          </a:p>
        </p:txBody>
      </p:sp>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Background</a:t>
            </a:r>
            <a:endParaRPr lang="en-US" altLang="en-US" sz="4400" dirty="0">
              <a:solidFill>
                <a:srgbClr val="FFFFFF"/>
              </a:solidFill>
              <a:latin typeface="Calibri" pitchFamily="34" charset="0"/>
            </a:endParaRPr>
          </a:p>
        </p:txBody>
      </p:sp>
      <p:pic>
        <p:nvPicPr>
          <p:cNvPr id="7" name="New picture"/>
          <p:cNvPicPr/>
          <p:nvPr/>
        </p:nvPicPr>
        <p:blipFill>
          <a:blip r:embed="rId3"/>
          <a:stretch>
            <a:fillRect/>
          </a:stretch>
        </p:blipFill>
        <p:spPr>
          <a:xfrm>
            <a:off x="7887405" y="3999072"/>
            <a:ext cx="2623536" cy="1588379"/>
          </a:xfrm>
          <a:prstGeom prst="rect">
            <a:avLst/>
          </a:prstGeom>
        </p:spPr>
      </p:pic>
      <p:pic>
        <p:nvPicPr>
          <p:cNvPr id="9" name="Afbeelding 8"/>
          <p:cNvPicPr>
            <a:picLocks noChangeAspect="1"/>
          </p:cNvPicPr>
          <p:nvPr/>
        </p:nvPicPr>
        <p:blipFill>
          <a:blip r:embed="rId4"/>
          <a:stretch>
            <a:fillRect/>
          </a:stretch>
        </p:blipFill>
        <p:spPr>
          <a:xfrm>
            <a:off x="4007769" y="3155074"/>
            <a:ext cx="3893547" cy="3276377"/>
          </a:xfrm>
          <a:prstGeom prst="rect">
            <a:avLst/>
          </a:prstGeom>
        </p:spPr>
      </p:pic>
      <p:pic>
        <p:nvPicPr>
          <p:cNvPr id="10" name="Picture 4" descr="C:\Users\Mulder\AppData\Local\Microsoft\Windows\Temporary Internet Files\Content.IE5\C4ZIS3C8\zonder_schadu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6240" y="457711"/>
            <a:ext cx="2212838" cy="101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6"/>
          <a:stretch>
            <a:fillRect/>
          </a:stretch>
        </p:blipFill>
        <p:spPr>
          <a:xfrm>
            <a:off x="1703513" y="3690828"/>
            <a:ext cx="1837387" cy="2204864"/>
          </a:xfrm>
          <a:prstGeom prst="rect">
            <a:avLst/>
          </a:prstGeom>
        </p:spPr>
      </p:pic>
    </p:spTree>
    <p:extLst>
      <p:ext uri="{BB962C8B-B14F-4D97-AF65-F5344CB8AC3E}">
        <p14:creationId xmlns:p14="http://schemas.microsoft.com/office/powerpoint/2010/main" val="60368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893551" y="1556793"/>
            <a:ext cx="8388350" cy="5847755"/>
          </a:xfrm>
          <a:prstGeom prst="rect">
            <a:avLst/>
          </a:prstGeom>
        </p:spPr>
        <p:txBody>
          <a:bodyPr wrap="square">
            <a:spAutoFit/>
          </a:bodyPr>
          <a:lstStyle/>
          <a:p>
            <a:pPr defTabSz="457200" eaLnBrk="1" fontAlgn="auto" hangingPunct="1">
              <a:spcBef>
                <a:spcPts val="0"/>
              </a:spcBef>
              <a:spcAft>
                <a:spcPts val="0"/>
              </a:spcAft>
              <a:defRPr/>
            </a:pPr>
            <a:endParaRPr lang="en-US" b="0" dirty="0">
              <a:solidFill>
                <a:srgbClr val="091C5A"/>
              </a:solidFill>
              <a:latin typeface="Calibri" panose="020F0502020204030204" pitchFamily="34" charset="0"/>
              <a:cs typeface="Calibri" panose="020F0502020204030204" pitchFamily="34" charset="0"/>
            </a:endParaRPr>
          </a:p>
          <a:p>
            <a:r>
              <a:rPr lang="nl-NL" dirty="0" err="1">
                <a:solidFill>
                  <a:srgbClr val="2A2A2A"/>
                </a:solidFill>
                <a:latin typeface="Merriweather"/>
              </a:rPr>
              <a:t>Hypothalamic-Pituitary</a:t>
            </a:r>
            <a:r>
              <a:rPr lang="nl-NL" dirty="0">
                <a:solidFill>
                  <a:srgbClr val="2A2A2A"/>
                </a:solidFill>
                <a:latin typeface="Merriweather"/>
              </a:rPr>
              <a:t> </a:t>
            </a:r>
            <a:r>
              <a:rPr lang="nl-NL" dirty="0" err="1">
                <a:solidFill>
                  <a:srgbClr val="2A2A2A"/>
                </a:solidFill>
                <a:latin typeface="Merriweather"/>
              </a:rPr>
              <a:t>and</a:t>
            </a:r>
            <a:r>
              <a:rPr lang="nl-NL" dirty="0">
                <a:solidFill>
                  <a:srgbClr val="2A2A2A"/>
                </a:solidFill>
                <a:latin typeface="Merriweather"/>
              </a:rPr>
              <a:t> </a:t>
            </a:r>
            <a:r>
              <a:rPr lang="nl-NL" dirty="0" err="1">
                <a:solidFill>
                  <a:srgbClr val="2A2A2A"/>
                </a:solidFill>
                <a:latin typeface="Merriweather"/>
              </a:rPr>
              <a:t>Other</a:t>
            </a:r>
            <a:r>
              <a:rPr lang="nl-NL" dirty="0">
                <a:solidFill>
                  <a:srgbClr val="2A2A2A"/>
                </a:solidFill>
                <a:latin typeface="Merriweather"/>
              </a:rPr>
              <a:t> </a:t>
            </a:r>
            <a:r>
              <a:rPr lang="nl-NL" dirty="0" err="1">
                <a:solidFill>
                  <a:srgbClr val="2A2A2A"/>
                </a:solidFill>
                <a:latin typeface="Merriweather"/>
              </a:rPr>
              <a:t>Endocrine</a:t>
            </a:r>
            <a:r>
              <a:rPr lang="nl-NL" dirty="0">
                <a:solidFill>
                  <a:srgbClr val="2A2A2A"/>
                </a:solidFill>
                <a:latin typeface="Merriweather"/>
              </a:rPr>
              <a:t> Surveillance </a:t>
            </a:r>
            <a:r>
              <a:rPr lang="nl-NL" dirty="0" err="1">
                <a:solidFill>
                  <a:srgbClr val="2A2A2A"/>
                </a:solidFill>
                <a:latin typeface="Merriweather"/>
              </a:rPr>
              <a:t>Among</a:t>
            </a:r>
            <a:r>
              <a:rPr lang="nl-NL" dirty="0">
                <a:solidFill>
                  <a:srgbClr val="2A2A2A"/>
                </a:solidFill>
                <a:latin typeface="Merriweather"/>
              </a:rPr>
              <a:t> </a:t>
            </a:r>
            <a:r>
              <a:rPr lang="nl-NL" dirty="0" err="1">
                <a:solidFill>
                  <a:srgbClr val="2A2A2A"/>
                </a:solidFill>
                <a:latin typeface="Merriweather"/>
              </a:rPr>
              <a:t>Childhood</a:t>
            </a:r>
            <a:r>
              <a:rPr lang="nl-NL" dirty="0">
                <a:solidFill>
                  <a:srgbClr val="2A2A2A"/>
                </a:solidFill>
                <a:latin typeface="Merriweather"/>
              </a:rPr>
              <a:t> Cancer </a:t>
            </a:r>
            <a:r>
              <a:rPr lang="nl-NL" dirty="0" err="1">
                <a:solidFill>
                  <a:srgbClr val="2A2A2A"/>
                </a:solidFill>
                <a:latin typeface="Merriweather"/>
              </a:rPr>
              <a:t>Survivors</a:t>
            </a:r>
            <a:r>
              <a:rPr lang="nl-NL" dirty="0">
                <a:solidFill>
                  <a:srgbClr val="2A2A2A"/>
                </a:solidFill>
                <a:latin typeface="Merriweather"/>
              </a:rPr>
              <a:t> </a:t>
            </a:r>
          </a:p>
          <a:p>
            <a:r>
              <a:rPr lang="nl-NL" sz="1000" b="0" dirty="0">
                <a:solidFill>
                  <a:srgbClr val="006FB7"/>
                </a:solidFill>
                <a:latin typeface="Source Sans Pro"/>
              </a:rPr>
              <a:t>Laura van Iersel</a:t>
            </a:r>
            <a:r>
              <a:rPr lang="nl-NL" sz="1000" b="0" dirty="0">
                <a:solidFill>
                  <a:srgbClr val="2A2A2A"/>
                </a:solidFill>
                <a:latin typeface="Source Sans Pro"/>
              </a:rPr>
              <a:t>, </a:t>
            </a:r>
            <a:r>
              <a:rPr lang="nl-NL" sz="1000" b="0" dirty="0" err="1">
                <a:solidFill>
                  <a:srgbClr val="006FB7"/>
                </a:solidFill>
                <a:latin typeface="Source Sans Pro"/>
              </a:rPr>
              <a:t>Renee</a:t>
            </a:r>
            <a:r>
              <a:rPr lang="nl-NL" sz="1000" b="0" dirty="0">
                <a:solidFill>
                  <a:srgbClr val="006FB7"/>
                </a:solidFill>
                <a:latin typeface="Source Sans Pro"/>
              </a:rPr>
              <a:t> L Mulder</a:t>
            </a:r>
            <a:r>
              <a:rPr lang="nl-NL" sz="1000" b="0" dirty="0">
                <a:solidFill>
                  <a:srgbClr val="2A2A2A"/>
                </a:solidFill>
                <a:latin typeface="Source Sans Pro"/>
              </a:rPr>
              <a:t>, </a:t>
            </a:r>
            <a:r>
              <a:rPr lang="nl-NL" sz="1000" b="0" dirty="0">
                <a:solidFill>
                  <a:srgbClr val="006FB7"/>
                </a:solidFill>
                <a:latin typeface="Source Sans Pro"/>
              </a:rPr>
              <a:t>Christian </a:t>
            </a:r>
            <a:r>
              <a:rPr lang="nl-NL" sz="1000" b="0" dirty="0" err="1">
                <a:solidFill>
                  <a:srgbClr val="006FB7"/>
                </a:solidFill>
                <a:latin typeface="Source Sans Pro"/>
              </a:rPr>
              <a:t>Denzer</a:t>
            </a:r>
            <a:r>
              <a:rPr lang="nl-NL" sz="1000" b="0" dirty="0">
                <a:solidFill>
                  <a:srgbClr val="2A2A2A"/>
                </a:solidFill>
                <a:latin typeface="Source Sans Pro"/>
              </a:rPr>
              <a:t>, </a:t>
            </a:r>
            <a:r>
              <a:rPr lang="nl-NL" sz="1000" b="0" dirty="0">
                <a:solidFill>
                  <a:srgbClr val="006FB7"/>
                </a:solidFill>
                <a:latin typeface="Source Sans Pro"/>
              </a:rPr>
              <a:t>Laurie E Cohen</a:t>
            </a:r>
            <a:r>
              <a:rPr lang="nl-NL" sz="1000" b="0" dirty="0">
                <a:solidFill>
                  <a:srgbClr val="2A2A2A"/>
                </a:solidFill>
                <a:latin typeface="Source Sans Pro"/>
              </a:rPr>
              <a:t>, </a:t>
            </a:r>
            <a:r>
              <a:rPr lang="nl-NL" sz="1000" b="0" dirty="0">
                <a:solidFill>
                  <a:srgbClr val="006FB7"/>
                </a:solidFill>
                <a:latin typeface="Source Sans Pro"/>
              </a:rPr>
              <a:t>Helen A </a:t>
            </a:r>
            <a:r>
              <a:rPr lang="nl-NL" sz="1000" b="0" dirty="0" err="1">
                <a:solidFill>
                  <a:srgbClr val="006FB7"/>
                </a:solidFill>
                <a:latin typeface="Source Sans Pro"/>
              </a:rPr>
              <a:t>Spoudeas</a:t>
            </a:r>
            <a:r>
              <a:rPr lang="nl-NL" sz="1000" b="0" dirty="0">
                <a:solidFill>
                  <a:srgbClr val="2A2A2A"/>
                </a:solidFill>
                <a:latin typeface="Source Sans Pro"/>
              </a:rPr>
              <a:t>, </a:t>
            </a:r>
            <a:r>
              <a:rPr lang="nl-NL" sz="1000" b="0" dirty="0">
                <a:solidFill>
                  <a:srgbClr val="006FB7"/>
                </a:solidFill>
                <a:latin typeface="Source Sans Pro"/>
              </a:rPr>
              <a:t>Lillian R </a:t>
            </a:r>
            <a:r>
              <a:rPr lang="nl-NL" sz="1000" b="0" dirty="0" err="1">
                <a:solidFill>
                  <a:srgbClr val="006FB7"/>
                </a:solidFill>
                <a:latin typeface="Source Sans Pro"/>
              </a:rPr>
              <a:t>Meacham</a:t>
            </a:r>
            <a:r>
              <a:rPr lang="nl-NL" sz="1000" b="0" dirty="0">
                <a:solidFill>
                  <a:srgbClr val="2A2A2A"/>
                </a:solidFill>
                <a:latin typeface="Source Sans Pro"/>
              </a:rPr>
              <a:t>, </a:t>
            </a:r>
            <a:r>
              <a:rPr lang="nl-NL" sz="1000" b="0" dirty="0">
                <a:solidFill>
                  <a:srgbClr val="006FB7"/>
                </a:solidFill>
                <a:latin typeface="Source Sans Pro"/>
              </a:rPr>
              <a:t>Elaine </a:t>
            </a:r>
            <a:r>
              <a:rPr lang="nl-NL" sz="1000" b="0" dirty="0" err="1">
                <a:solidFill>
                  <a:srgbClr val="006FB7"/>
                </a:solidFill>
                <a:latin typeface="Source Sans Pro"/>
              </a:rPr>
              <a:t>Sugden</a:t>
            </a:r>
            <a:r>
              <a:rPr lang="nl-NL" sz="1000" b="0" dirty="0">
                <a:solidFill>
                  <a:srgbClr val="2A2A2A"/>
                </a:solidFill>
                <a:latin typeface="Source Sans Pro"/>
              </a:rPr>
              <a:t>, </a:t>
            </a:r>
            <a:r>
              <a:rPr lang="nl-NL" sz="1000" b="0" dirty="0">
                <a:solidFill>
                  <a:srgbClr val="006FB7"/>
                </a:solidFill>
                <a:latin typeface="Source Sans Pro"/>
              </a:rPr>
              <a:t>Antoinette Y N Schouten-van Meeteren</a:t>
            </a:r>
            <a:r>
              <a:rPr lang="nl-NL" sz="1000" b="0" dirty="0">
                <a:solidFill>
                  <a:srgbClr val="2A2A2A"/>
                </a:solidFill>
                <a:latin typeface="Source Sans Pro"/>
              </a:rPr>
              <a:t>, </a:t>
            </a:r>
            <a:r>
              <a:rPr lang="nl-NL" sz="1000" b="0" dirty="0">
                <a:solidFill>
                  <a:srgbClr val="006FB7"/>
                </a:solidFill>
                <a:latin typeface="Source Sans Pro"/>
              </a:rPr>
              <a:t>Eelco W Hoving</a:t>
            </a:r>
            <a:r>
              <a:rPr lang="nl-NL" sz="1000" b="0" dirty="0">
                <a:solidFill>
                  <a:srgbClr val="2A2A2A"/>
                </a:solidFill>
                <a:latin typeface="Source Sans Pro"/>
              </a:rPr>
              <a:t>, </a:t>
            </a:r>
            <a:r>
              <a:rPr lang="nl-NL" sz="1000" b="0" dirty="0">
                <a:solidFill>
                  <a:srgbClr val="006FB7"/>
                </a:solidFill>
                <a:latin typeface="Source Sans Pro"/>
              </a:rPr>
              <a:t>Roger J </a:t>
            </a:r>
            <a:r>
              <a:rPr lang="nl-NL" sz="1000" b="0" dirty="0" err="1">
                <a:solidFill>
                  <a:srgbClr val="006FB7"/>
                </a:solidFill>
                <a:latin typeface="Source Sans Pro"/>
              </a:rPr>
              <a:t>Packer</a:t>
            </a:r>
            <a:r>
              <a:rPr lang="nl-NL" sz="1000" b="0" dirty="0">
                <a:solidFill>
                  <a:srgbClr val="2A2A2A"/>
                </a:solidFill>
                <a:latin typeface="Source Sans Pro"/>
              </a:rPr>
              <a:t>, </a:t>
            </a:r>
            <a:r>
              <a:rPr lang="nl-NL" sz="1000" b="0" dirty="0">
                <a:solidFill>
                  <a:srgbClr val="006FB7"/>
                </a:solidFill>
                <a:latin typeface="Source Sans Pro"/>
              </a:rPr>
              <a:t>Gregory T Armstrong</a:t>
            </a:r>
            <a:r>
              <a:rPr lang="nl-NL" sz="1000" b="0" dirty="0">
                <a:solidFill>
                  <a:srgbClr val="2A2A2A"/>
                </a:solidFill>
                <a:latin typeface="Source Sans Pro"/>
              </a:rPr>
              <a:t>, </a:t>
            </a:r>
            <a:r>
              <a:rPr lang="nl-NL" sz="1000" b="0" dirty="0" err="1">
                <a:solidFill>
                  <a:srgbClr val="006FB7"/>
                </a:solidFill>
                <a:latin typeface="Source Sans Pro"/>
              </a:rPr>
              <a:t>Sogol</a:t>
            </a:r>
            <a:r>
              <a:rPr lang="nl-NL" sz="1000" b="0" dirty="0">
                <a:solidFill>
                  <a:srgbClr val="006FB7"/>
                </a:solidFill>
                <a:latin typeface="Source Sans Pro"/>
              </a:rPr>
              <a:t> </a:t>
            </a:r>
            <a:r>
              <a:rPr lang="nl-NL" sz="1000" b="0" dirty="0" err="1">
                <a:solidFill>
                  <a:srgbClr val="006FB7"/>
                </a:solidFill>
                <a:latin typeface="Source Sans Pro"/>
              </a:rPr>
              <a:t>Mostoufi</a:t>
            </a:r>
            <a:r>
              <a:rPr lang="nl-NL" sz="1000" b="0" dirty="0">
                <a:solidFill>
                  <a:srgbClr val="006FB7"/>
                </a:solidFill>
                <a:latin typeface="Source Sans Pro"/>
              </a:rPr>
              <a:t>-Moab</a:t>
            </a:r>
            <a:r>
              <a:rPr lang="nl-NL" sz="1000" b="0" dirty="0">
                <a:solidFill>
                  <a:srgbClr val="2A2A2A"/>
                </a:solidFill>
                <a:latin typeface="Source Sans Pro"/>
              </a:rPr>
              <a:t>, </a:t>
            </a:r>
            <a:r>
              <a:rPr lang="nl-NL" sz="1000" b="0" dirty="0">
                <a:solidFill>
                  <a:srgbClr val="006FB7"/>
                </a:solidFill>
                <a:latin typeface="Source Sans Pro"/>
              </a:rPr>
              <a:t>Aline M </a:t>
            </a:r>
            <a:r>
              <a:rPr lang="nl-NL" sz="1000" b="0" dirty="0" err="1">
                <a:solidFill>
                  <a:srgbClr val="006FB7"/>
                </a:solidFill>
                <a:latin typeface="Source Sans Pro"/>
              </a:rPr>
              <a:t>Stades</a:t>
            </a:r>
            <a:r>
              <a:rPr lang="nl-NL" sz="1000" b="0" dirty="0">
                <a:solidFill>
                  <a:srgbClr val="2A2A2A"/>
                </a:solidFill>
                <a:latin typeface="Source Sans Pro"/>
              </a:rPr>
              <a:t>, </a:t>
            </a:r>
            <a:r>
              <a:rPr lang="nl-NL" sz="1000" b="0" dirty="0" err="1">
                <a:solidFill>
                  <a:srgbClr val="006FB7"/>
                </a:solidFill>
                <a:latin typeface="Source Sans Pro"/>
              </a:rPr>
              <a:t>Dannis</a:t>
            </a:r>
            <a:r>
              <a:rPr lang="nl-NL" sz="1000" b="0" dirty="0">
                <a:solidFill>
                  <a:srgbClr val="006FB7"/>
                </a:solidFill>
                <a:latin typeface="Source Sans Pro"/>
              </a:rPr>
              <a:t> van Vuurden</a:t>
            </a:r>
            <a:r>
              <a:rPr lang="nl-NL" sz="1000" b="0" dirty="0">
                <a:solidFill>
                  <a:srgbClr val="2A2A2A"/>
                </a:solidFill>
                <a:latin typeface="Source Sans Pro"/>
              </a:rPr>
              <a:t>, </a:t>
            </a:r>
            <a:r>
              <a:rPr lang="nl-NL" sz="1000" b="0" dirty="0">
                <a:solidFill>
                  <a:srgbClr val="006FB7"/>
                </a:solidFill>
                <a:latin typeface="Source Sans Pro"/>
              </a:rPr>
              <a:t>Geert O Janssens</a:t>
            </a:r>
            <a:r>
              <a:rPr lang="nl-NL" sz="1000" b="0" dirty="0">
                <a:solidFill>
                  <a:srgbClr val="2A2A2A"/>
                </a:solidFill>
                <a:latin typeface="Source Sans Pro"/>
              </a:rPr>
              <a:t>, </a:t>
            </a:r>
            <a:r>
              <a:rPr lang="nl-NL" sz="1000" b="0" dirty="0">
                <a:solidFill>
                  <a:srgbClr val="006FB7"/>
                </a:solidFill>
                <a:latin typeface="Source Sans Pro"/>
              </a:rPr>
              <a:t>Cécile Thomas-</a:t>
            </a:r>
            <a:r>
              <a:rPr lang="nl-NL" sz="1000" b="0" dirty="0" err="1">
                <a:solidFill>
                  <a:srgbClr val="006FB7"/>
                </a:solidFill>
                <a:latin typeface="Source Sans Pro"/>
              </a:rPr>
              <a:t>Teinturier</a:t>
            </a:r>
            <a:r>
              <a:rPr lang="nl-NL" sz="1000" b="0" dirty="0">
                <a:solidFill>
                  <a:srgbClr val="2A2A2A"/>
                </a:solidFill>
                <a:latin typeface="Source Sans Pro"/>
              </a:rPr>
              <a:t>, </a:t>
            </a:r>
            <a:r>
              <a:rPr lang="nl-NL" sz="1000" b="0" dirty="0">
                <a:solidFill>
                  <a:srgbClr val="006FB7"/>
                </a:solidFill>
                <a:latin typeface="Source Sans Pro"/>
              </a:rPr>
              <a:t>Robert D Murray</a:t>
            </a:r>
            <a:r>
              <a:rPr lang="nl-NL" sz="1000" b="0" dirty="0">
                <a:solidFill>
                  <a:srgbClr val="2A2A2A"/>
                </a:solidFill>
                <a:latin typeface="Source Sans Pro"/>
              </a:rPr>
              <a:t>, </a:t>
            </a:r>
            <a:r>
              <a:rPr lang="nl-NL" sz="1000" b="0" dirty="0" err="1">
                <a:solidFill>
                  <a:srgbClr val="006FB7"/>
                </a:solidFill>
                <a:latin typeface="Source Sans Pro"/>
              </a:rPr>
              <a:t>Natascia</a:t>
            </a:r>
            <a:r>
              <a:rPr lang="nl-NL" sz="1000" b="0" dirty="0">
                <a:solidFill>
                  <a:srgbClr val="006FB7"/>
                </a:solidFill>
                <a:latin typeface="Source Sans Pro"/>
              </a:rPr>
              <a:t> Di </a:t>
            </a:r>
            <a:r>
              <a:rPr lang="nl-NL" sz="1000" b="0" dirty="0" err="1">
                <a:solidFill>
                  <a:srgbClr val="006FB7"/>
                </a:solidFill>
                <a:latin typeface="Source Sans Pro"/>
              </a:rPr>
              <a:t>Iorgi</a:t>
            </a:r>
            <a:r>
              <a:rPr lang="nl-NL" sz="1000" b="0" dirty="0">
                <a:solidFill>
                  <a:srgbClr val="2A2A2A"/>
                </a:solidFill>
                <a:latin typeface="Source Sans Pro"/>
              </a:rPr>
              <a:t>, </a:t>
            </a:r>
            <a:r>
              <a:rPr lang="nl-NL" sz="1000" b="0" dirty="0">
                <a:solidFill>
                  <a:srgbClr val="006FB7"/>
                </a:solidFill>
                <a:latin typeface="Source Sans Pro"/>
              </a:rPr>
              <a:t>Sebastian J C M </a:t>
            </a:r>
            <a:r>
              <a:rPr lang="nl-NL" sz="1000" b="0" dirty="0" err="1">
                <a:solidFill>
                  <a:srgbClr val="006FB7"/>
                </a:solidFill>
                <a:latin typeface="Source Sans Pro"/>
              </a:rPr>
              <a:t>M</a:t>
            </a:r>
            <a:r>
              <a:rPr lang="nl-NL" sz="1000" b="0" dirty="0">
                <a:solidFill>
                  <a:srgbClr val="006FB7"/>
                </a:solidFill>
                <a:latin typeface="Source Sans Pro"/>
              </a:rPr>
              <a:t> </a:t>
            </a:r>
            <a:r>
              <a:rPr lang="nl-NL" sz="1000" b="0" dirty="0" err="1">
                <a:solidFill>
                  <a:srgbClr val="006FB7"/>
                </a:solidFill>
                <a:latin typeface="Source Sans Pro"/>
              </a:rPr>
              <a:t>Neggers</a:t>
            </a:r>
            <a:r>
              <a:rPr lang="nl-NL" sz="1000" b="0" dirty="0">
                <a:solidFill>
                  <a:srgbClr val="2A2A2A"/>
                </a:solidFill>
                <a:latin typeface="Source Sans Pro"/>
              </a:rPr>
              <a:t>, </a:t>
            </a:r>
            <a:r>
              <a:rPr lang="nl-NL" sz="1000" b="0" dirty="0">
                <a:solidFill>
                  <a:srgbClr val="006FB7"/>
                </a:solidFill>
                <a:latin typeface="Source Sans Pro"/>
              </a:rPr>
              <a:t>Joel Thompson</a:t>
            </a:r>
            <a:r>
              <a:rPr lang="nl-NL" sz="1000" b="0" dirty="0">
                <a:solidFill>
                  <a:srgbClr val="2A2A2A"/>
                </a:solidFill>
                <a:latin typeface="Source Sans Pro"/>
              </a:rPr>
              <a:t>, </a:t>
            </a:r>
            <a:r>
              <a:rPr lang="nl-NL" sz="1000" b="0" dirty="0">
                <a:solidFill>
                  <a:srgbClr val="006FB7"/>
                </a:solidFill>
                <a:latin typeface="Source Sans Pro"/>
              </a:rPr>
              <a:t>Andrew A </a:t>
            </a:r>
            <a:r>
              <a:rPr lang="nl-NL" sz="1000" b="0" dirty="0" err="1">
                <a:solidFill>
                  <a:srgbClr val="006FB7"/>
                </a:solidFill>
                <a:latin typeface="Source Sans Pro"/>
              </a:rPr>
              <a:t>Toogood</a:t>
            </a:r>
            <a:r>
              <a:rPr lang="nl-NL" sz="1000" b="0" dirty="0">
                <a:solidFill>
                  <a:srgbClr val="2A2A2A"/>
                </a:solidFill>
                <a:latin typeface="Source Sans Pro"/>
              </a:rPr>
              <a:t>, </a:t>
            </a:r>
            <a:r>
              <a:rPr lang="nl-NL" sz="1000" b="0" dirty="0">
                <a:solidFill>
                  <a:srgbClr val="006FB7"/>
                </a:solidFill>
                <a:latin typeface="Source Sans Pro"/>
              </a:rPr>
              <a:t>Helena </a:t>
            </a:r>
            <a:r>
              <a:rPr lang="nl-NL" sz="1000" b="0" dirty="0" err="1">
                <a:solidFill>
                  <a:srgbClr val="006FB7"/>
                </a:solidFill>
                <a:latin typeface="Source Sans Pro"/>
              </a:rPr>
              <a:t>Gleeson</a:t>
            </a:r>
            <a:r>
              <a:rPr lang="nl-NL" sz="1000" b="0" dirty="0">
                <a:solidFill>
                  <a:srgbClr val="2A2A2A"/>
                </a:solidFill>
                <a:latin typeface="Source Sans Pro"/>
              </a:rPr>
              <a:t>, </a:t>
            </a:r>
            <a:r>
              <a:rPr lang="nl-NL" sz="1000" b="0" dirty="0">
                <a:solidFill>
                  <a:srgbClr val="006FB7"/>
                </a:solidFill>
                <a:latin typeface="Source Sans Pro"/>
              </a:rPr>
              <a:t>Cecilia </a:t>
            </a:r>
            <a:r>
              <a:rPr lang="nl-NL" sz="1000" b="0" dirty="0" err="1">
                <a:solidFill>
                  <a:srgbClr val="006FB7"/>
                </a:solidFill>
                <a:latin typeface="Source Sans Pro"/>
              </a:rPr>
              <a:t>Follin</a:t>
            </a:r>
            <a:r>
              <a:rPr lang="nl-NL" sz="1000" b="0" dirty="0">
                <a:solidFill>
                  <a:srgbClr val="2A2A2A"/>
                </a:solidFill>
                <a:latin typeface="Source Sans Pro"/>
              </a:rPr>
              <a:t>, </a:t>
            </a:r>
            <a:r>
              <a:rPr lang="nl-NL" sz="1000" b="0" dirty="0" err="1">
                <a:solidFill>
                  <a:srgbClr val="006FB7"/>
                </a:solidFill>
                <a:latin typeface="Source Sans Pro"/>
              </a:rPr>
              <a:t>Edit</a:t>
            </a:r>
            <a:r>
              <a:rPr lang="nl-NL" sz="1000" b="0" dirty="0">
                <a:solidFill>
                  <a:srgbClr val="006FB7"/>
                </a:solidFill>
                <a:latin typeface="Source Sans Pro"/>
              </a:rPr>
              <a:t> Bardi</a:t>
            </a:r>
            <a:r>
              <a:rPr lang="nl-NL" sz="1000" b="0" dirty="0">
                <a:solidFill>
                  <a:srgbClr val="2A2A2A"/>
                </a:solidFill>
                <a:latin typeface="Source Sans Pro"/>
              </a:rPr>
              <a:t>, </a:t>
            </a:r>
            <a:r>
              <a:rPr lang="nl-NL" sz="1000" b="0" dirty="0" err="1">
                <a:solidFill>
                  <a:srgbClr val="006FB7"/>
                </a:solidFill>
                <a:latin typeface="Source Sans Pro"/>
              </a:rPr>
              <a:t>Lilibeth</a:t>
            </a:r>
            <a:r>
              <a:rPr lang="nl-NL" sz="1000" b="0" dirty="0">
                <a:solidFill>
                  <a:srgbClr val="006FB7"/>
                </a:solidFill>
                <a:latin typeface="Source Sans Pro"/>
              </a:rPr>
              <a:t> </a:t>
            </a:r>
            <a:r>
              <a:rPr lang="nl-NL" sz="1000" b="0" dirty="0" err="1">
                <a:solidFill>
                  <a:srgbClr val="006FB7"/>
                </a:solidFill>
                <a:latin typeface="Source Sans Pro"/>
              </a:rPr>
              <a:t>Torno</a:t>
            </a:r>
            <a:r>
              <a:rPr lang="nl-NL" sz="1000" b="0" dirty="0">
                <a:solidFill>
                  <a:srgbClr val="2A2A2A"/>
                </a:solidFill>
                <a:latin typeface="Source Sans Pro"/>
              </a:rPr>
              <a:t>, </a:t>
            </a:r>
            <a:r>
              <a:rPr lang="nl-NL" sz="1000" b="0" dirty="0" err="1">
                <a:solidFill>
                  <a:srgbClr val="006FB7"/>
                </a:solidFill>
                <a:latin typeface="Source Sans Pro"/>
              </a:rPr>
              <a:t>Briana</a:t>
            </a:r>
            <a:r>
              <a:rPr lang="nl-NL" sz="1000" b="0" dirty="0">
                <a:solidFill>
                  <a:srgbClr val="006FB7"/>
                </a:solidFill>
                <a:latin typeface="Source Sans Pro"/>
              </a:rPr>
              <a:t> Patterson</a:t>
            </a:r>
            <a:r>
              <a:rPr lang="nl-NL" sz="1000" b="0" dirty="0">
                <a:solidFill>
                  <a:srgbClr val="2A2A2A"/>
                </a:solidFill>
                <a:latin typeface="Source Sans Pro"/>
              </a:rPr>
              <a:t>, </a:t>
            </a:r>
            <a:r>
              <a:rPr lang="nl-NL" sz="1000" b="0" dirty="0">
                <a:solidFill>
                  <a:srgbClr val="006FB7"/>
                </a:solidFill>
                <a:latin typeface="Source Sans Pro"/>
              </a:rPr>
              <a:t>Vera </a:t>
            </a:r>
            <a:r>
              <a:rPr lang="nl-NL" sz="1000" b="0" dirty="0" err="1">
                <a:solidFill>
                  <a:srgbClr val="006FB7"/>
                </a:solidFill>
                <a:latin typeface="Source Sans Pro"/>
              </a:rPr>
              <a:t>Morsellino</a:t>
            </a:r>
            <a:r>
              <a:rPr lang="nl-NL" sz="1000" b="0" dirty="0">
                <a:solidFill>
                  <a:srgbClr val="2A2A2A"/>
                </a:solidFill>
                <a:latin typeface="Source Sans Pro"/>
              </a:rPr>
              <a:t>, </a:t>
            </a:r>
            <a:r>
              <a:rPr lang="nl-NL" sz="1000" b="0" dirty="0">
                <a:solidFill>
                  <a:srgbClr val="006FB7"/>
                </a:solidFill>
                <a:latin typeface="Source Sans Pro"/>
              </a:rPr>
              <a:t>Grit Sommer</a:t>
            </a:r>
            <a:r>
              <a:rPr lang="nl-NL" sz="1000" b="0" dirty="0">
                <a:solidFill>
                  <a:srgbClr val="2A2A2A"/>
                </a:solidFill>
                <a:latin typeface="Source Sans Pro"/>
              </a:rPr>
              <a:t>, </a:t>
            </a:r>
            <a:r>
              <a:rPr lang="nl-NL" sz="1000" b="0" dirty="0">
                <a:solidFill>
                  <a:srgbClr val="006FB7"/>
                </a:solidFill>
                <a:latin typeface="Source Sans Pro"/>
              </a:rPr>
              <a:t>Sarah C Clement</a:t>
            </a:r>
            <a:r>
              <a:rPr lang="nl-NL" sz="1000" b="0" dirty="0">
                <a:solidFill>
                  <a:srgbClr val="2A2A2A"/>
                </a:solidFill>
                <a:latin typeface="Source Sans Pro"/>
              </a:rPr>
              <a:t>, </a:t>
            </a:r>
            <a:r>
              <a:rPr lang="nl-NL" sz="1000" b="0" dirty="0" err="1">
                <a:solidFill>
                  <a:srgbClr val="006FB7"/>
                </a:solidFill>
                <a:latin typeface="Source Sans Pro"/>
              </a:rPr>
              <a:t>Deokumar</a:t>
            </a:r>
            <a:r>
              <a:rPr lang="nl-NL" sz="1000" b="0" dirty="0">
                <a:solidFill>
                  <a:srgbClr val="006FB7"/>
                </a:solidFill>
                <a:latin typeface="Source Sans Pro"/>
              </a:rPr>
              <a:t> </a:t>
            </a:r>
            <a:r>
              <a:rPr lang="nl-NL" sz="1000" b="0" dirty="0" err="1">
                <a:solidFill>
                  <a:srgbClr val="006FB7"/>
                </a:solidFill>
                <a:latin typeface="Source Sans Pro"/>
              </a:rPr>
              <a:t>Srivastava</a:t>
            </a:r>
            <a:r>
              <a:rPr lang="nl-NL" sz="1000" b="0" dirty="0">
                <a:solidFill>
                  <a:srgbClr val="2A2A2A"/>
                </a:solidFill>
                <a:latin typeface="Source Sans Pro"/>
              </a:rPr>
              <a:t>, </a:t>
            </a:r>
            <a:r>
              <a:rPr lang="nl-NL" sz="1000" b="0" dirty="0" err="1">
                <a:solidFill>
                  <a:srgbClr val="006FB7"/>
                </a:solidFill>
                <a:latin typeface="Source Sans Pro"/>
              </a:rPr>
              <a:t>Cecilie</a:t>
            </a:r>
            <a:r>
              <a:rPr lang="nl-NL" sz="1000" b="0" dirty="0">
                <a:solidFill>
                  <a:srgbClr val="006FB7"/>
                </a:solidFill>
                <a:latin typeface="Source Sans Pro"/>
              </a:rPr>
              <a:t> E </a:t>
            </a:r>
            <a:r>
              <a:rPr lang="nl-NL" sz="1000" b="0" dirty="0" err="1">
                <a:solidFill>
                  <a:srgbClr val="006FB7"/>
                </a:solidFill>
                <a:latin typeface="Source Sans Pro"/>
              </a:rPr>
              <a:t>Kiserud</a:t>
            </a:r>
            <a:r>
              <a:rPr lang="nl-NL" sz="1000" b="0" dirty="0">
                <a:solidFill>
                  <a:srgbClr val="2A2A2A"/>
                </a:solidFill>
                <a:latin typeface="Source Sans Pro"/>
              </a:rPr>
              <a:t>, </a:t>
            </a:r>
            <a:r>
              <a:rPr lang="nl-NL" sz="1000" b="0" dirty="0">
                <a:solidFill>
                  <a:srgbClr val="006FB7"/>
                </a:solidFill>
                <a:latin typeface="Source Sans Pro"/>
              </a:rPr>
              <a:t>Alberto </a:t>
            </a:r>
            <a:r>
              <a:rPr lang="nl-NL" sz="1000" b="0" dirty="0" err="1">
                <a:solidFill>
                  <a:srgbClr val="006FB7"/>
                </a:solidFill>
                <a:latin typeface="Source Sans Pro"/>
              </a:rPr>
              <a:t>Fernandez</a:t>
            </a:r>
            <a:r>
              <a:rPr lang="nl-NL" sz="1000" b="0" dirty="0">
                <a:solidFill>
                  <a:srgbClr val="2A2A2A"/>
                </a:solidFill>
                <a:latin typeface="Source Sans Pro"/>
              </a:rPr>
              <a:t>, </a:t>
            </a:r>
            <a:r>
              <a:rPr lang="nl-NL" sz="1000" b="0" dirty="0">
                <a:solidFill>
                  <a:srgbClr val="006FB7"/>
                </a:solidFill>
                <a:latin typeface="Source Sans Pro"/>
              </a:rPr>
              <a:t>Katrin </a:t>
            </a:r>
            <a:r>
              <a:rPr lang="nl-NL" sz="1000" b="0" dirty="0" err="1">
                <a:solidFill>
                  <a:srgbClr val="006FB7"/>
                </a:solidFill>
                <a:latin typeface="Source Sans Pro"/>
              </a:rPr>
              <a:t>Scheinemann</a:t>
            </a:r>
            <a:r>
              <a:rPr lang="nl-NL" sz="1000" b="0" dirty="0">
                <a:solidFill>
                  <a:srgbClr val="2A2A2A"/>
                </a:solidFill>
                <a:latin typeface="Source Sans Pro"/>
              </a:rPr>
              <a:t>, </a:t>
            </a:r>
            <a:r>
              <a:rPr lang="nl-NL" sz="1000" b="0" dirty="0" err="1">
                <a:solidFill>
                  <a:srgbClr val="006FB7"/>
                </a:solidFill>
                <a:latin typeface="Source Sans Pro"/>
              </a:rPr>
              <a:t>Sripriya</a:t>
            </a:r>
            <a:r>
              <a:rPr lang="nl-NL" sz="1000" b="0" dirty="0">
                <a:solidFill>
                  <a:srgbClr val="006FB7"/>
                </a:solidFill>
                <a:latin typeface="Source Sans Pro"/>
              </a:rPr>
              <a:t> Raman</a:t>
            </a:r>
            <a:r>
              <a:rPr lang="nl-NL" sz="1000" b="0" dirty="0">
                <a:solidFill>
                  <a:srgbClr val="2A2A2A"/>
                </a:solidFill>
                <a:latin typeface="Source Sans Pro"/>
              </a:rPr>
              <a:t>, </a:t>
            </a:r>
            <a:r>
              <a:rPr lang="nl-NL" sz="1000" b="0" dirty="0">
                <a:solidFill>
                  <a:srgbClr val="006FB7"/>
                </a:solidFill>
                <a:latin typeface="Source Sans Pro"/>
              </a:rPr>
              <a:t>Kevin C J </a:t>
            </a:r>
            <a:r>
              <a:rPr lang="nl-NL" sz="1000" b="0" dirty="0" err="1">
                <a:solidFill>
                  <a:srgbClr val="006FB7"/>
                </a:solidFill>
                <a:latin typeface="Source Sans Pro"/>
              </a:rPr>
              <a:t>Yuen</a:t>
            </a:r>
            <a:r>
              <a:rPr lang="nl-NL" sz="1000" b="0" dirty="0">
                <a:solidFill>
                  <a:srgbClr val="2A2A2A"/>
                </a:solidFill>
                <a:latin typeface="Source Sans Pro"/>
              </a:rPr>
              <a:t>, </a:t>
            </a:r>
            <a:r>
              <a:rPr lang="nl-NL" sz="1000" b="0" dirty="0">
                <a:solidFill>
                  <a:srgbClr val="006FB7"/>
                </a:solidFill>
                <a:latin typeface="Source Sans Pro"/>
              </a:rPr>
              <a:t>W </a:t>
            </a:r>
            <a:r>
              <a:rPr lang="nl-NL" sz="1000" b="0" dirty="0" err="1">
                <a:solidFill>
                  <a:srgbClr val="006FB7"/>
                </a:solidFill>
                <a:latin typeface="Source Sans Pro"/>
              </a:rPr>
              <a:t>Hamish</a:t>
            </a:r>
            <a:r>
              <a:rPr lang="nl-NL" sz="1000" b="0" dirty="0">
                <a:solidFill>
                  <a:srgbClr val="006FB7"/>
                </a:solidFill>
                <a:latin typeface="Source Sans Pro"/>
              </a:rPr>
              <a:t> Wallace</a:t>
            </a:r>
            <a:r>
              <a:rPr lang="nl-NL" sz="1000" b="0" dirty="0">
                <a:solidFill>
                  <a:srgbClr val="2A2A2A"/>
                </a:solidFill>
                <a:latin typeface="Source Sans Pro"/>
              </a:rPr>
              <a:t>, </a:t>
            </a:r>
            <a:r>
              <a:rPr lang="nl-NL" sz="1000" b="0" dirty="0">
                <a:solidFill>
                  <a:srgbClr val="006FB7"/>
                </a:solidFill>
                <a:latin typeface="Source Sans Pro"/>
              </a:rPr>
              <a:t>Louis S </a:t>
            </a:r>
            <a:r>
              <a:rPr lang="nl-NL" sz="1000" b="0" dirty="0" err="1">
                <a:solidFill>
                  <a:srgbClr val="006FB7"/>
                </a:solidFill>
                <a:latin typeface="Source Sans Pro"/>
              </a:rPr>
              <a:t>Constine</a:t>
            </a:r>
            <a:r>
              <a:rPr lang="nl-NL" sz="1000" b="0" dirty="0">
                <a:solidFill>
                  <a:srgbClr val="2A2A2A"/>
                </a:solidFill>
                <a:latin typeface="Source Sans Pro"/>
              </a:rPr>
              <a:t>, </a:t>
            </a:r>
            <a:r>
              <a:rPr lang="nl-NL" sz="1000" b="0" dirty="0">
                <a:solidFill>
                  <a:srgbClr val="006FB7"/>
                </a:solidFill>
                <a:latin typeface="Source Sans Pro"/>
              </a:rPr>
              <a:t>Roderick Skinner</a:t>
            </a:r>
            <a:r>
              <a:rPr lang="nl-NL" sz="1000" b="0" dirty="0">
                <a:solidFill>
                  <a:srgbClr val="2A2A2A"/>
                </a:solidFill>
                <a:latin typeface="Source Sans Pro"/>
              </a:rPr>
              <a:t>, </a:t>
            </a:r>
            <a:r>
              <a:rPr lang="nl-NL" sz="1000" b="0" dirty="0">
                <a:solidFill>
                  <a:srgbClr val="006FB7"/>
                </a:solidFill>
                <a:latin typeface="Source Sans Pro"/>
              </a:rPr>
              <a:t>Melissa M Hudson</a:t>
            </a:r>
            <a:r>
              <a:rPr lang="nl-NL" sz="1000" b="0" dirty="0">
                <a:solidFill>
                  <a:srgbClr val="2A2A2A"/>
                </a:solidFill>
                <a:latin typeface="Source Sans Pro"/>
              </a:rPr>
              <a:t>, </a:t>
            </a:r>
            <a:r>
              <a:rPr lang="nl-NL" sz="1000" b="0" dirty="0">
                <a:solidFill>
                  <a:srgbClr val="006FB7"/>
                </a:solidFill>
                <a:latin typeface="Source Sans Pro"/>
              </a:rPr>
              <a:t>Leontien C M Kremer</a:t>
            </a:r>
            <a:r>
              <a:rPr lang="nl-NL" sz="1000" b="0" dirty="0">
                <a:solidFill>
                  <a:srgbClr val="2A2A2A"/>
                </a:solidFill>
                <a:latin typeface="Source Sans Pro"/>
              </a:rPr>
              <a:t>, </a:t>
            </a:r>
            <a:r>
              <a:rPr lang="nl-NL" sz="1000" b="0" dirty="0" err="1">
                <a:solidFill>
                  <a:srgbClr val="006FB7"/>
                </a:solidFill>
                <a:latin typeface="Source Sans Pro"/>
              </a:rPr>
              <a:t>Wassim</a:t>
            </a:r>
            <a:r>
              <a:rPr lang="nl-NL" sz="1000" b="0" dirty="0">
                <a:solidFill>
                  <a:srgbClr val="006FB7"/>
                </a:solidFill>
                <a:latin typeface="Source Sans Pro"/>
              </a:rPr>
              <a:t> </a:t>
            </a:r>
            <a:r>
              <a:rPr lang="nl-NL" sz="1000" b="0" dirty="0" err="1">
                <a:solidFill>
                  <a:srgbClr val="006FB7"/>
                </a:solidFill>
                <a:latin typeface="Source Sans Pro"/>
              </a:rPr>
              <a:t>Chemaitilly</a:t>
            </a:r>
            <a:r>
              <a:rPr lang="nl-NL" sz="1000" b="0" dirty="0">
                <a:solidFill>
                  <a:srgbClr val="2A2A2A"/>
                </a:solidFill>
                <a:latin typeface="Source Sans Pro"/>
              </a:rPr>
              <a:t>, </a:t>
            </a:r>
            <a:r>
              <a:rPr lang="nl-NL" sz="1000" b="0" dirty="0">
                <a:solidFill>
                  <a:srgbClr val="006FB7"/>
                </a:solidFill>
                <a:latin typeface="Source Sans Pro"/>
              </a:rPr>
              <a:t>Hanneke M van Santen</a:t>
            </a:r>
            <a:endParaRPr lang="nl-NL" sz="1000" b="0" dirty="0">
              <a:solidFill>
                <a:srgbClr val="2A2A2A"/>
              </a:solidFill>
              <a:latin typeface="Source Sans Pro"/>
            </a:endParaRPr>
          </a:p>
          <a:p>
            <a:endParaRPr lang="nl-NL" sz="1000" b="0" i="1" dirty="0">
              <a:solidFill>
                <a:srgbClr val="2A2A2A"/>
              </a:solidFill>
              <a:latin typeface="inherit"/>
            </a:endParaRPr>
          </a:p>
          <a:p>
            <a:r>
              <a:rPr lang="nl-NL" sz="1200" b="0" i="1" dirty="0" err="1">
                <a:solidFill>
                  <a:srgbClr val="2A2A2A"/>
                </a:solidFill>
                <a:latin typeface="inherit"/>
              </a:rPr>
              <a:t>Endocrine</a:t>
            </a:r>
            <a:r>
              <a:rPr lang="nl-NL" sz="1200" b="0" i="1" dirty="0">
                <a:solidFill>
                  <a:srgbClr val="2A2A2A"/>
                </a:solidFill>
                <a:latin typeface="inherit"/>
              </a:rPr>
              <a:t> Reviews</a:t>
            </a:r>
            <a:r>
              <a:rPr lang="nl-NL" sz="1200" b="0" dirty="0">
                <a:solidFill>
                  <a:srgbClr val="2A2A2A"/>
                </a:solidFill>
                <a:latin typeface="Source Sans Pro"/>
              </a:rPr>
              <a:t>,  20 November 2021</a:t>
            </a: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Wingdings" panose="05000000000000000000" pitchFamily="2" charset="2"/>
              <a:buChar char="à"/>
              <a:defRPr/>
            </a:pPr>
            <a:r>
              <a:rPr lang="en-US" sz="2000" b="0" dirty="0">
                <a:solidFill>
                  <a:srgbClr val="091C5A"/>
                </a:solidFill>
                <a:latin typeface="Calibri" panose="020F0502020204030204" pitchFamily="34" charset="0"/>
                <a:cs typeface="Calibri" panose="020F0502020204030204" pitchFamily="34" charset="0"/>
                <a:sym typeface="Wingdings" panose="05000000000000000000" pitchFamily="2" charset="2"/>
              </a:rPr>
              <a:t>next step</a:t>
            </a:r>
          </a:p>
          <a:p>
            <a:pPr marL="342900" indent="-342900" defTabSz="457200" eaLnBrk="1" fontAlgn="auto" hangingPunct="1">
              <a:spcBef>
                <a:spcPts val="0"/>
              </a:spcBef>
              <a:spcAft>
                <a:spcPts val="0"/>
              </a:spcAft>
              <a:buFont typeface="Wingdings" panose="05000000000000000000" pitchFamily="2" charset="2"/>
              <a:buChar char="à"/>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p:txBody>
      </p:sp>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Background</a:t>
            </a:r>
            <a:endParaRPr lang="en-US" altLang="en-US" sz="4400" dirty="0">
              <a:solidFill>
                <a:srgbClr val="FFFFFF"/>
              </a:solidFill>
              <a:latin typeface="Calibri" pitchFamily="34" charset="0"/>
            </a:endParaRPr>
          </a:p>
        </p:txBody>
      </p:sp>
      <p:pic>
        <p:nvPicPr>
          <p:cNvPr id="8" name="New picture"/>
          <p:cNvPicPr/>
          <p:nvPr/>
        </p:nvPicPr>
        <p:blipFill>
          <a:blip r:embed="rId3"/>
          <a:stretch>
            <a:fillRect/>
          </a:stretch>
        </p:blipFill>
        <p:spPr>
          <a:xfrm>
            <a:off x="5221939" y="3717032"/>
            <a:ext cx="5049997" cy="2760340"/>
          </a:xfrm>
          <a:prstGeom prst="rect">
            <a:avLst/>
          </a:prstGeom>
        </p:spPr>
      </p:pic>
      <p:pic>
        <p:nvPicPr>
          <p:cNvPr id="10" name="Picture 4" descr="C:\Users\Mulder\AppData\Local\Microsoft\Windows\Temporary Internet Files\Content.IE5\C4ZIS3C8\zonder_schadu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8288" y="485022"/>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120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791745" y="1558857"/>
            <a:ext cx="7559675" cy="1323439"/>
          </a:xfrm>
          <a:prstGeom prst="rect">
            <a:avLst/>
          </a:prstGeom>
        </p:spPr>
        <p:txBody>
          <a:bodyPr>
            <a:spAutoFit/>
          </a:bodyPr>
          <a:lstStyle/>
          <a:p>
            <a:pPr defTabSz="457200" eaLnBrk="1" fontAlgn="auto" hangingPunct="1">
              <a:spcBef>
                <a:spcPts val="0"/>
              </a:spcBef>
              <a:spcAft>
                <a:spcPts val="0"/>
              </a:spcAft>
              <a:defRPr/>
            </a:pPr>
            <a:endParaRPr lang="nl-NL" sz="2000" b="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nl-NL" sz="2000" b="0" dirty="0">
                <a:solidFill>
                  <a:srgbClr val="091C5A"/>
                </a:solidFill>
                <a:latin typeface="Calibri" panose="020F0502020204030204" pitchFamily="34" charset="0"/>
                <a:cs typeface="Calibri" panose="020F0502020204030204" pitchFamily="34" charset="0"/>
              </a:rPr>
              <a:t>Benefits of GH in CCS versus </a:t>
            </a:r>
            <a:r>
              <a:rPr lang="nl-NL" sz="2000" b="0" dirty="0" err="1">
                <a:solidFill>
                  <a:srgbClr val="091C5A"/>
                </a:solidFill>
                <a:latin typeface="Calibri" panose="020F0502020204030204" pitchFamily="34" charset="0"/>
                <a:cs typeface="Calibri" panose="020F0502020204030204" pitchFamily="34" charset="0"/>
              </a:rPr>
              <a:t>possible</a:t>
            </a:r>
            <a:r>
              <a:rPr lang="nl-NL" sz="2000" b="0" dirty="0">
                <a:solidFill>
                  <a:srgbClr val="091C5A"/>
                </a:solidFill>
                <a:latin typeface="Calibri" panose="020F0502020204030204" pitchFamily="34" charset="0"/>
                <a:cs typeface="Calibri" panose="020F0502020204030204" pitchFamily="34" charset="0"/>
              </a:rPr>
              <a:t> </a:t>
            </a:r>
            <a:r>
              <a:rPr lang="nl-NL" sz="2000" b="0" dirty="0" err="1">
                <a:solidFill>
                  <a:srgbClr val="091C5A"/>
                </a:solidFill>
                <a:latin typeface="Calibri" panose="020F0502020204030204" pitchFamily="34" charset="0"/>
                <a:cs typeface="Calibri" panose="020F0502020204030204" pitchFamily="34" charset="0"/>
              </a:rPr>
              <a:t>risks</a:t>
            </a: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p:txBody>
      </p:sp>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After surveillance; treatment with GH? </a:t>
            </a:r>
            <a:endParaRPr lang="en-US" altLang="en-US" sz="4400" dirty="0">
              <a:solidFill>
                <a:srgbClr val="FFFFFF"/>
              </a:solidFill>
              <a:latin typeface="Calibri" pitchFamily="34" charset="0"/>
            </a:endParaRPr>
          </a:p>
        </p:txBody>
      </p:sp>
      <p:pic>
        <p:nvPicPr>
          <p:cNvPr id="5" name="New picture"/>
          <p:cNvPicPr/>
          <p:nvPr/>
        </p:nvPicPr>
        <p:blipFill>
          <a:blip r:embed="rId3"/>
          <a:stretch>
            <a:fillRect/>
          </a:stretch>
        </p:blipFill>
        <p:spPr>
          <a:xfrm>
            <a:off x="1991544" y="3038220"/>
            <a:ext cx="4680520" cy="2952328"/>
          </a:xfrm>
          <a:prstGeom prst="rect">
            <a:avLst/>
          </a:prstGeom>
        </p:spPr>
      </p:pic>
      <p:pic>
        <p:nvPicPr>
          <p:cNvPr id="6" name="Afbeelding 5"/>
          <p:cNvPicPr>
            <a:picLocks noChangeAspect="1"/>
          </p:cNvPicPr>
          <p:nvPr/>
        </p:nvPicPr>
        <p:blipFill>
          <a:blip r:embed="rId4"/>
          <a:stretch>
            <a:fillRect/>
          </a:stretch>
        </p:blipFill>
        <p:spPr>
          <a:xfrm>
            <a:off x="7319341" y="3038220"/>
            <a:ext cx="3154635" cy="1656184"/>
          </a:xfrm>
          <a:prstGeom prst="rect">
            <a:avLst/>
          </a:prstGeom>
        </p:spPr>
      </p:pic>
      <p:sp>
        <p:nvSpPr>
          <p:cNvPr id="7" name="Tekstvak 6"/>
          <p:cNvSpPr txBox="1"/>
          <p:nvPr/>
        </p:nvSpPr>
        <p:spPr>
          <a:xfrm>
            <a:off x="8112225" y="4881162"/>
            <a:ext cx="1951919" cy="646331"/>
          </a:xfrm>
          <a:prstGeom prst="rect">
            <a:avLst/>
          </a:prstGeom>
          <a:noFill/>
        </p:spPr>
        <p:txBody>
          <a:bodyPr wrap="square" rtlCol="0">
            <a:spAutoFit/>
          </a:bodyPr>
          <a:lstStyle/>
          <a:p>
            <a:r>
              <a:rPr lang="nl-NL" b="0" dirty="0" err="1">
                <a:solidFill>
                  <a:srgbClr val="091C5A"/>
                </a:solidFill>
                <a:latin typeface="Calibri" panose="020F0502020204030204" pitchFamily="34" charset="0"/>
                <a:cs typeface="Calibri" panose="020F0502020204030204" pitchFamily="34" charset="0"/>
              </a:rPr>
              <a:t>Metabolic</a:t>
            </a:r>
            <a:r>
              <a:rPr lang="nl-NL" b="0" dirty="0">
                <a:solidFill>
                  <a:srgbClr val="091C5A"/>
                </a:solidFill>
                <a:latin typeface="Calibri" panose="020F0502020204030204" pitchFamily="34" charset="0"/>
                <a:cs typeface="Calibri" panose="020F0502020204030204" pitchFamily="34" charset="0"/>
              </a:rPr>
              <a:t> state </a:t>
            </a:r>
          </a:p>
          <a:p>
            <a:endParaRPr lang="nl-NL" dirty="0">
              <a:solidFill>
                <a:srgbClr val="000000"/>
              </a:solidFill>
            </a:endParaRPr>
          </a:p>
        </p:txBody>
      </p:sp>
      <p:sp>
        <p:nvSpPr>
          <p:cNvPr id="8" name="Footer Placeholder 3"/>
          <p:cNvSpPr>
            <a:spLocks noGrp="1"/>
          </p:cNvSpPr>
          <p:nvPr>
            <p:ph type="ftr" idx="10"/>
          </p:nvPr>
        </p:nvSpPr>
        <p:spPr>
          <a:xfrm>
            <a:off x="6240016" y="6208224"/>
            <a:ext cx="5444902" cy="863600"/>
          </a:xfrm>
          <a:prstGeom prst="rect">
            <a:avLst/>
          </a:prstGeom>
          <a:noFill/>
          <a:ln>
            <a:noFill/>
            <a:miter lim="800000"/>
          </a:ln>
        </p:spPr>
        <p:txBody>
          <a:bodyPr vert="horz" wrap="square" lIns="180000" tIns="0" rIns="180000" bIns="0" numCol="1" rtlCol="0" anchor="ctr" anchorCtr="0" compatLnSpc="1">
            <a:prstTxWarp prst="textNoShape">
              <a:avLst/>
            </a:prstTxWarp>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dirty="0">
                <a:solidFill>
                  <a:srgbClr val="333333"/>
                </a:solidFill>
                <a:latin typeface="Calibri" panose="020F0502020204030204"/>
              </a:rPr>
              <a:t>J </a:t>
            </a:r>
            <a:r>
              <a:rPr lang="en-US" altLang="en-US" sz="1000" i="1" dirty="0" err="1">
                <a:solidFill>
                  <a:srgbClr val="333333"/>
                </a:solidFill>
                <a:latin typeface="Calibri" panose="020F0502020204030204"/>
              </a:rPr>
              <a:t>Clin</a:t>
            </a:r>
            <a:r>
              <a:rPr lang="en-US" altLang="en-US" sz="1000" i="1" dirty="0">
                <a:solidFill>
                  <a:srgbClr val="333333"/>
                </a:solidFill>
                <a:latin typeface="Calibri" panose="020F0502020204030204"/>
              </a:rPr>
              <a:t> </a:t>
            </a:r>
            <a:r>
              <a:rPr lang="en-US" altLang="en-US" sz="1000" i="1" dirty="0" err="1">
                <a:solidFill>
                  <a:srgbClr val="333333"/>
                </a:solidFill>
                <a:latin typeface="Calibri" panose="020F0502020204030204"/>
              </a:rPr>
              <a:t>Endocrinol</a:t>
            </a:r>
            <a:r>
              <a:rPr lang="en-US" altLang="en-US" sz="1000" i="1" dirty="0">
                <a:solidFill>
                  <a:srgbClr val="333333"/>
                </a:solidFill>
                <a:latin typeface="Calibri" panose="020F0502020204030204"/>
              </a:rPr>
              <a:t> </a:t>
            </a:r>
            <a:r>
              <a:rPr lang="en-US" altLang="en-US" sz="1000" i="1" dirty="0" err="1">
                <a:solidFill>
                  <a:srgbClr val="333333"/>
                </a:solidFill>
                <a:latin typeface="Calibri" panose="020F0502020204030204"/>
              </a:rPr>
              <a:t>Metab</a:t>
            </a:r>
            <a:r>
              <a:rPr lang="en-US" altLang="en-US" sz="1000" dirty="0">
                <a:solidFill>
                  <a:srgbClr val="333333"/>
                </a:solidFill>
                <a:latin typeface="Calibri" panose="020F0502020204030204"/>
              </a:rPr>
              <a:t>, Volume 103, Issue 8, August 2018, Pages 2794–2801</a:t>
            </a:r>
          </a:p>
        </p:txBody>
      </p:sp>
      <p:pic>
        <p:nvPicPr>
          <p:cNvPr id="9" name="Afbeelding 8"/>
          <p:cNvPicPr>
            <a:picLocks noChangeAspect="1"/>
          </p:cNvPicPr>
          <p:nvPr/>
        </p:nvPicPr>
        <p:blipFill>
          <a:blip r:embed="rId5"/>
          <a:stretch>
            <a:fillRect/>
          </a:stretch>
        </p:blipFill>
        <p:spPr>
          <a:xfrm>
            <a:off x="1703512" y="1866696"/>
            <a:ext cx="1233258" cy="953848"/>
          </a:xfrm>
          <a:prstGeom prst="rect">
            <a:avLst/>
          </a:prstGeom>
        </p:spPr>
      </p:pic>
      <p:sp>
        <p:nvSpPr>
          <p:cNvPr id="10" name="Tekstvak 9"/>
          <p:cNvSpPr txBox="1"/>
          <p:nvPr/>
        </p:nvSpPr>
        <p:spPr>
          <a:xfrm>
            <a:off x="3503713" y="6088016"/>
            <a:ext cx="1951919" cy="646331"/>
          </a:xfrm>
          <a:prstGeom prst="rect">
            <a:avLst/>
          </a:prstGeom>
          <a:noFill/>
        </p:spPr>
        <p:txBody>
          <a:bodyPr wrap="square" rtlCol="0">
            <a:spAutoFit/>
          </a:bodyPr>
          <a:lstStyle/>
          <a:p>
            <a:r>
              <a:rPr lang="nl-NL" b="0" dirty="0">
                <a:solidFill>
                  <a:srgbClr val="091C5A"/>
                </a:solidFill>
                <a:latin typeface="Calibri" panose="020F0502020204030204" pitchFamily="34" charset="0"/>
                <a:cs typeface="Calibri" panose="020F0502020204030204" pitchFamily="34" charset="0"/>
              </a:rPr>
              <a:t>Lineair </a:t>
            </a:r>
            <a:r>
              <a:rPr lang="nl-NL" b="0" dirty="0" err="1">
                <a:solidFill>
                  <a:srgbClr val="091C5A"/>
                </a:solidFill>
                <a:latin typeface="Calibri" panose="020F0502020204030204" pitchFamily="34" charset="0"/>
                <a:cs typeface="Calibri" panose="020F0502020204030204" pitchFamily="34" charset="0"/>
              </a:rPr>
              <a:t>growth</a:t>
            </a:r>
            <a:endParaRPr lang="nl-NL" b="0" dirty="0">
              <a:solidFill>
                <a:srgbClr val="091C5A"/>
              </a:solidFill>
              <a:latin typeface="Calibri" panose="020F0502020204030204" pitchFamily="34" charset="0"/>
              <a:cs typeface="Calibri" panose="020F0502020204030204" pitchFamily="34" charset="0"/>
            </a:endParaRPr>
          </a:p>
          <a:p>
            <a:endParaRPr lang="nl-NL" dirty="0">
              <a:solidFill>
                <a:srgbClr val="000000"/>
              </a:solidFill>
            </a:endParaRPr>
          </a:p>
        </p:txBody>
      </p:sp>
    </p:spTree>
    <p:extLst>
      <p:ext uri="{BB962C8B-B14F-4D97-AF65-F5344CB8AC3E}">
        <p14:creationId xmlns:p14="http://schemas.microsoft.com/office/powerpoint/2010/main" val="265956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16163" y="1628801"/>
            <a:ext cx="7559675" cy="4401205"/>
          </a:xfrm>
          <a:prstGeom prst="rect">
            <a:avLst/>
          </a:prstGeom>
        </p:spPr>
        <p:txBody>
          <a:bodyPr>
            <a:spAutoFit/>
          </a:bodyPr>
          <a:lstStyle/>
          <a:p>
            <a:pPr defTabSz="457200" eaLnBrk="1" fontAlgn="auto" hangingPunct="1">
              <a:spcBef>
                <a:spcPts val="0"/>
              </a:spcBef>
              <a:spcAft>
                <a:spcPts val="0"/>
              </a:spcAft>
              <a:defRPr/>
            </a:pPr>
            <a:endParaRPr lang="nl-NL" sz="2000" b="0" dirty="0">
              <a:solidFill>
                <a:srgbClr val="091C5A"/>
              </a:solidFill>
              <a:latin typeface="Calibri" panose="020F0502020204030204" pitchFamily="34" charset="0"/>
              <a:cs typeface="Calibri" panose="020F0502020204030204" pitchFamily="34" charset="0"/>
            </a:endParaRPr>
          </a:p>
          <a:p>
            <a:pPr algn="ctr" defTabSz="457200" eaLnBrk="1" fontAlgn="auto" hangingPunct="1">
              <a:spcBef>
                <a:spcPts val="0"/>
              </a:spcBef>
              <a:spcAft>
                <a:spcPts val="0"/>
              </a:spcAft>
              <a:defRPr/>
            </a:pPr>
            <a:r>
              <a:rPr lang="nl-NL" sz="2000" b="0" dirty="0">
                <a:solidFill>
                  <a:srgbClr val="091C5A"/>
                </a:solidFill>
                <a:latin typeface="Calibri" panose="020F0502020204030204" pitchFamily="34" charset="0"/>
                <a:cs typeface="Calibri" panose="020F0502020204030204" pitchFamily="34" charset="0"/>
              </a:rPr>
              <a:t>Concerns have been </a:t>
            </a:r>
            <a:r>
              <a:rPr lang="nl-NL" sz="2000" b="0" dirty="0" err="1">
                <a:solidFill>
                  <a:srgbClr val="091C5A"/>
                </a:solidFill>
                <a:latin typeface="Calibri" panose="020F0502020204030204" pitchFamily="34" charset="0"/>
                <a:cs typeface="Calibri" panose="020F0502020204030204" pitchFamily="34" charset="0"/>
              </a:rPr>
              <a:t>raised</a:t>
            </a:r>
            <a:r>
              <a:rPr lang="nl-NL" sz="2000" b="0" dirty="0">
                <a:solidFill>
                  <a:srgbClr val="091C5A"/>
                </a:solidFill>
                <a:latin typeface="Calibri" panose="020F0502020204030204" pitchFamily="34" charset="0"/>
                <a:cs typeface="Calibri" panose="020F0502020204030204" pitchFamily="34" charset="0"/>
              </a:rPr>
              <a:t> </a:t>
            </a:r>
            <a:r>
              <a:rPr lang="nl-NL" sz="2000" b="0" dirty="0" err="1">
                <a:solidFill>
                  <a:srgbClr val="091C5A"/>
                </a:solidFill>
                <a:latin typeface="Calibri" panose="020F0502020204030204" pitchFamily="34" charset="0"/>
                <a:cs typeface="Calibri" panose="020F0502020204030204" pitchFamily="34" charset="0"/>
              </a:rPr>
              <a:t>regarding</a:t>
            </a:r>
            <a:r>
              <a:rPr lang="nl-NL" sz="2000" b="0" dirty="0">
                <a:solidFill>
                  <a:srgbClr val="091C5A"/>
                </a:solidFill>
                <a:latin typeface="Calibri" panose="020F0502020204030204" pitchFamily="34" charset="0"/>
                <a:cs typeface="Calibri" panose="020F0502020204030204" pitchFamily="34" charset="0"/>
              </a:rPr>
              <a:t> GHRT </a:t>
            </a:r>
            <a:r>
              <a:rPr lang="nl-NL" sz="2000" b="0" dirty="0" err="1">
                <a:solidFill>
                  <a:srgbClr val="091C5A"/>
                </a:solidFill>
                <a:latin typeface="Calibri" panose="020F0502020204030204" pitchFamily="34" charset="0"/>
                <a:cs typeface="Calibri" panose="020F0502020204030204" pitchFamily="34" charset="0"/>
              </a:rPr>
              <a:t>and</a:t>
            </a:r>
            <a:r>
              <a:rPr lang="nl-NL" sz="2000" b="0" dirty="0">
                <a:solidFill>
                  <a:srgbClr val="091C5A"/>
                </a:solidFill>
                <a:latin typeface="Calibri" panose="020F0502020204030204" pitchFamily="34" charset="0"/>
                <a:cs typeface="Calibri" panose="020F0502020204030204" pitchFamily="34" charset="0"/>
              </a:rPr>
              <a:t> </a:t>
            </a:r>
            <a:r>
              <a:rPr lang="nl-NL" sz="2000" b="0" dirty="0" err="1">
                <a:solidFill>
                  <a:srgbClr val="091C5A"/>
                </a:solidFill>
                <a:latin typeface="Calibri" panose="020F0502020204030204" pitchFamily="34" charset="0"/>
                <a:cs typeface="Calibri" panose="020F0502020204030204" pitchFamily="34" charset="0"/>
              </a:rPr>
              <a:t>cancer</a:t>
            </a:r>
            <a:r>
              <a:rPr lang="nl-NL" sz="2000" b="0" dirty="0">
                <a:solidFill>
                  <a:srgbClr val="091C5A"/>
                </a:solidFill>
                <a:latin typeface="Calibri" panose="020F0502020204030204" pitchFamily="34" charset="0"/>
                <a:cs typeface="Calibri" panose="020F0502020204030204" pitchFamily="34" charset="0"/>
              </a:rPr>
              <a:t> risk</a:t>
            </a: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p:txBody>
      </p:sp>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GH safe in CCS?</a:t>
            </a:r>
            <a:endParaRPr lang="en-US" altLang="en-US" sz="4400" dirty="0">
              <a:solidFill>
                <a:srgbClr val="FFFFFF"/>
              </a:solidFill>
              <a:latin typeface="Calibri" pitchFamily="34" charset="0"/>
            </a:endParaRPr>
          </a:p>
        </p:txBody>
      </p:sp>
      <p:pic>
        <p:nvPicPr>
          <p:cNvPr id="3" name="Afbeelding 2"/>
          <p:cNvPicPr>
            <a:picLocks noChangeAspect="1"/>
          </p:cNvPicPr>
          <p:nvPr/>
        </p:nvPicPr>
        <p:blipFill>
          <a:blip r:embed="rId3"/>
          <a:stretch>
            <a:fillRect/>
          </a:stretch>
        </p:blipFill>
        <p:spPr>
          <a:xfrm>
            <a:off x="1991545" y="2780928"/>
            <a:ext cx="10164373" cy="3717032"/>
          </a:xfrm>
          <a:prstGeom prst="rect">
            <a:avLst/>
          </a:prstGeom>
        </p:spPr>
      </p:pic>
    </p:spTree>
    <p:extLst>
      <p:ext uri="{BB962C8B-B14F-4D97-AF65-F5344CB8AC3E}">
        <p14:creationId xmlns:p14="http://schemas.microsoft.com/office/powerpoint/2010/main" val="1823189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2018 Endocrine Society </a:t>
            </a:r>
            <a:endParaRPr lang="en-US" altLang="en-US" sz="4400" dirty="0">
              <a:solidFill>
                <a:srgbClr val="FFFFFF"/>
              </a:solidFill>
              <a:latin typeface="Calibri" pitchFamily="34" charset="0"/>
            </a:endParaRPr>
          </a:p>
        </p:txBody>
      </p:sp>
      <p:sp>
        <p:nvSpPr>
          <p:cNvPr id="5" name="Tekstvak 4"/>
          <p:cNvSpPr txBox="1"/>
          <p:nvPr/>
        </p:nvSpPr>
        <p:spPr>
          <a:xfrm>
            <a:off x="1991544" y="2060848"/>
            <a:ext cx="8588846" cy="3416320"/>
          </a:xfrm>
          <a:prstGeom prst="rect">
            <a:avLst/>
          </a:prstGeom>
          <a:noFill/>
        </p:spPr>
        <p:txBody>
          <a:bodyPr wrap="square" rtlCol="0">
            <a:spAutoFit/>
          </a:bodyPr>
          <a:lstStyle/>
          <a:p>
            <a:r>
              <a:rPr lang="en-US" b="0" dirty="0">
                <a:solidFill>
                  <a:srgbClr val="000000"/>
                </a:solidFill>
              </a:rPr>
              <a:t>GH replacement in cancer survivors should be managed in a manner similar to GH replacement in other populations</a:t>
            </a:r>
          </a:p>
          <a:p>
            <a:endParaRPr lang="en-US" b="0" dirty="0">
              <a:solidFill>
                <a:srgbClr val="000000"/>
              </a:solidFill>
            </a:endParaRPr>
          </a:p>
          <a:p>
            <a:r>
              <a:rPr lang="en-US" b="0" dirty="0">
                <a:solidFill>
                  <a:srgbClr val="000000"/>
                </a:solidFill>
              </a:rPr>
              <a:t>Wait to initiate GH treatment until patients are “disease free” for 1 year</a:t>
            </a:r>
          </a:p>
          <a:p>
            <a:endParaRPr lang="en-US" b="0" dirty="0">
              <a:solidFill>
                <a:srgbClr val="000000"/>
              </a:solidFill>
            </a:endParaRPr>
          </a:p>
          <a:p>
            <a:r>
              <a:rPr lang="en-US" b="0" dirty="0">
                <a:solidFill>
                  <a:srgbClr val="000000"/>
                </a:solidFill>
              </a:rPr>
              <a:t>Recommend maintaining normal growth factor levels</a:t>
            </a:r>
          </a:p>
          <a:p>
            <a:endParaRPr lang="en-US" b="0" dirty="0">
              <a:solidFill>
                <a:srgbClr val="000000"/>
              </a:solidFill>
            </a:endParaRPr>
          </a:p>
          <a:p>
            <a:r>
              <a:rPr lang="en-US" b="0" dirty="0">
                <a:solidFill>
                  <a:srgbClr val="000000"/>
                </a:solidFill>
              </a:rPr>
              <a:t>Consider dose reduction if IGF-1 SD &gt; + 2</a:t>
            </a:r>
          </a:p>
          <a:p>
            <a:endParaRPr lang="en-US" b="0" dirty="0">
              <a:solidFill>
                <a:srgbClr val="000000"/>
              </a:solidFill>
            </a:endParaRPr>
          </a:p>
          <a:p>
            <a:r>
              <a:rPr lang="en-US" b="0" dirty="0">
                <a:solidFill>
                  <a:srgbClr val="000000"/>
                </a:solidFill>
              </a:rPr>
              <a:t>Some pediatric cancer patients, may never be “disease free.” Collaboration with the oncologist is necessary to ascertain the benefits versus the harms of commencing GH therapy in such cases.</a:t>
            </a:r>
          </a:p>
        </p:txBody>
      </p:sp>
      <p:sp>
        <p:nvSpPr>
          <p:cNvPr id="6" name="Tekstvak 5"/>
          <p:cNvSpPr txBox="1"/>
          <p:nvPr/>
        </p:nvSpPr>
        <p:spPr>
          <a:xfrm>
            <a:off x="4871864" y="6254448"/>
            <a:ext cx="5708526" cy="461665"/>
          </a:xfrm>
          <a:prstGeom prst="rect">
            <a:avLst/>
          </a:prstGeom>
          <a:noFill/>
        </p:spPr>
        <p:txBody>
          <a:bodyPr wrap="square" rtlCol="0">
            <a:spAutoFit/>
          </a:bodyPr>
          <a:lstStyle/>
          <a:p>
            <a:r>
              <a:rPr lang="nl-NL" sz="1200" i="1" dirty="0">
                <a:solidFill>
                  <a:srgbClr val="000000"/>
                </a:solidFill>
                <a:latin typeface="Calibri" panose="020F0502020204030204"/>
              </a:rPr>
              <a:t>Sklar et al. </a:t>
            </a:r>
            <a:r>
              <a:rPr lang="nl-NL" sz="1200" i="1" dirty="0" err="1">
                <a:solidFill>
                  <a:srgbClr val="000000"/>
                </a:solidFill>
                <a:latin typeface="Calibri" panose="020F0502020204030204"/>
              </a:rPr>
              <a:t>Hypothalamic-Pituitary</a:t>
            </a:r>
            <a:r>
              <a:rPr lang="nl-NL" sz="1200" i="1" dirty="0">
                <a:solidFill>
                  <a:srgbClr val="000000"/>
                </a:solidFill>
                <a:latin typeface="Calibri" panose="020F0502020204030204"/>
              </a:rPr>
              <a:t> </a:t>
            </a:r>
            <a:r>
              <a:rPr lang="nl-NL" sz="1200" i="1" dirty="0" err="1">
                <a:solidFill>
                  <a:srgbClr val="000000"/>
                </a:solidFill>
                <a:latin typeface="Calibri" panose="020F0502020204030204"/>
              </a:rPr>
              <a:t>and</a:t>
            </a:r>
            <a:r>
              <a:rPr lang="nl-NL" sz="1200" i="1" dirty="0">
                <a:solidFill>
                  <a:srgbClr val="000000"/>
                </a:solidFill>
                <a:latin typeface="Calibri" panose="020F0502020204030204"/>
              </a:rPr>
              <a:t> Growth Disorders in </a:t>
            </a:r>
            <a:r>
              <a:rPr lang="nl-NL" sz="1200" i="1" dirty="0" err="1">
                <a:solidFill>
                  <a:srgbClr val="000000"/>
                </a:solidFill>
                <a:latin typeface="Calibri" panose="020F0502020204030204"/>
              </a:rPr>
              <a:t>Survivors</a:t>
            </a:r>
            <a:r>
              <a:rPr lang="nl-NL" sz="1200" i="1" dirty="0">
                <a:solidFill>
                  <a:srgbClr val="000000"/>
                </a:solidFill>
                <a:latin typeface="Calibri" panose="020F0502020204030204"/>
              </a:rPr>
              <a:t> of </a:t>
            </a:r>
            <a:r>
              <a:rPr lang="nl-NL" sz="1200" i="1" dirty="0" err="1">
                <a:solidFill>
                  <a:srgbClr val="000000"/>
                </a:solidFill>
                <a:latin typeface="Calibri" panose="020F0502020204030204"/>
              </a:rPr>
              <a:t>Childhood</a:t>
            </a:r>
            <a:r>
              <a:rPr lang="nl-NL" sz="1200" i="1" dirty="0">
                <a:solidFill>
                  <a:srgbClr val="000000"/>
                </a:solidFill>
                <a:latin typeface="Calibri" panose="020F0502020204030204"/>
              </a:rPr>
              <a:t> Cancer: An </a:t>
            </a:r>
            <a:r>
              <a:rPr lang="nl-NL" sz="1200" i="1" dirty="0" err="1">
                <a:solidFill>
                  <a:srgbClr val="000000"/>
                </a:solidFill>
                <a:latin typeface="Calibri" panose="020F0502020204030204"/>
              </a:rPr>
              <a:t>Endocrine</a:t>
            </a:r>
            <a:r>
              <a:rPr lang="nl-NL" sz="1200" i="1" dirty="0">
                <a:solidFill>
                  <a:srgbClr val="000000"/>
                </a:solidFill>
                <a:latin typeface="Calibri" panose="020F0502020204030204"/>
              </a:rPr>
              <a:t> Society </a:t>
            </a:r>
            <a:r>
              <a:rPr lang="nl-NL" sz="1200" i="1" dirty="0" err="1">
                <a:solidFill>
                  <a:srgbClr val="000000"/>
                </a:solidFill>
                <a:latin typeface="Calibri" panose="020F0502020204030204"/>
              </a:rPr>
              <a:t>Clinical</a:t>
            </a:r>
            <a:r>
              <a:rPr lang="nl-NL" sz="1200" i="1" dirty="0">
                <a:solidFill>
                  <a:srgbClr val="000000"/>
                </a:solidFill>
                <a:latin typeface="Calibri" panose="020F0502020204030204"/>
              </a:rPr>
              <a:t> </a:t>
            </a:r>
            <a:r>
              <a:rPr lang="nl-NL" sz="1200" i="1" dirty="0" err="1">
                <a:solidFill>
                  <a:srgbClr val="000000"/>
                </a:solidFill>
                <a:latin typeface="Calibri" panose="020F0502020204030204"/>
              </a:rPr>
              <a:t>Practice</a:t>
            </a:r>
            <a:r>
              <a:rPr lang="nl-NL" sz="1200" i="1" dirty="0">
                <a:solidFill>
                  <a:srgbClr val="000000"/>
                </a:solidFill>
                <a:latin typeface="Calibri" panose="020F0502020204030204"/>
              </a:rPr>
              <a:t> Guideline. JCEM 2018</a:t>
            </a:r>
          </a:p>
        </p:txBody>
      </p:sp>
    </p:spTree>
    <p:extLst>
      <p:ext uri="{BB962C8B-B14F-4D97-AF65-F5344CB8AC3E}">
        <p14:creationId xmlns:p14="http://schemas.microsoft.com/office/powerpoint/2010/main" val="3773430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Start GH IGHG Recommendation </a:t>
            </a:r>
          </a:p>
          <a:p>
            <a:pPr algn="ctr" eaLnBrk="1" hangingPunct="1">
              <a:spcBef>
                <a:spcPct val="0"/>
              </a:spcBef>
              <a:buNone/>
            </a:pPr>
            <a:r>
              <a:rPr lang="en-US" altLang="en-US" sz="4200" dirty="0">
                <a:solidFill>
                  <a:srgbClr val="FFFFFF"/>
                </a:solidFill>
                <a:latin typeface="Calibri" pitchFamily="34" charset="0"/>
              </a:rPr>
              <a:t>Jan 2021</a:t>
            </a:r>
            <a:endParaRPr lang="en-US" altLang="en-US" sz="4400" dirty="0">
              <a:solidFill>
                <a:srgbClr val="FFFFFF"/>
              </a:solidFill>
              <a:latin typeface="Calibri" pitchFamily="34" charset="0"/>
            </a:endParaRPr>
          </a:p>
        </p:txBody>
      </p:sp>
      <p:sp>
        <p:nvSpPr>
          <p:cNvPr id="5" name="Rectangle 3"/>
          <p:cNvSpPr>
            <a:spLocks noChangeArrowheads="1"/>
          </p:cNvSpPr>
          <p:nvPr/>
        </p:nvSpPr>
        <p:spPr bwMode="auto">
          <a:xfrm>
            <a:off x="1919536" y="1930822"/>
            <a:ext cx="2818656" cy="43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en-US" sz="1700" u="sng" dirty="0">
                <a:solidFill>
                  <a:srgbClr val="000057"/>
                </a:solidFill>
                <a:latin typeface="Calibri" panose="020F0502020204030204" pitchFamily="34" charset="0"/>
                <a:cs typeface="Calibri" panose="020F0502020204030204" pitchFamily="34" charset="0"/>
              </a:rPr>
              <a:t>Chairs:</a:t>
            </a:r>
            <a:r>
              <a:rPr lang="en-US" sz="1700" dirty="0">
                <a:solidFill>
                  <a:srgbClr val="000057"/>
                </a:solidFill>
                <a:latin typeface="Calibri" panose="020F0502020204030204" pitchFamily="34" charset="0"/>
                <a:cs typeface="Calibri" panose="020F0502020204030204" pitchFamily="34" charset="0"/>
              </a:rPr>
              <a:t> </a:t>
            </a:r>
            <a:endParaRPr lang="nl-NL" sz="170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Hanneke van Santen</a:t>
            </a:r>
          </a:p>
          <a:p>
            <a:pPr indent="0">
              <a:buNone/>
            </a:pPr>
            <a:r>
              <a:rPr lang="nl-NL" sz="1700" b="0" dirty="0" err="1">
                <a:solidFill>
                  <a:srgbClr val="000057"/>
                </a:solidFill>
                <a:latin typeface="Calibri" panose="020F0502020204030204" pitchFamily="34" charset="0"/>
                <a:cs typeface="Calibri" panose="020F0502020204030204" pitchFamily="34" charset="0"/>
              </a:rPr>
              <a:t>Wassim</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Chemaitilly</a:t>
            </a:r>
            <a:r>
              <a:rPr lang="nl-NL" sz="1700" b="0" dirty="0">
                <a:solidFill>
                  <a:srgbClr val="000057"/>
                </a:solidFill>
                <a:latin typeface="Calibri" panose="020F0502020204030204" pitchFamily="34" charset="0"/>
                <a:cs typeface="Calibri" panose="020F0502020204030204" pitchFamily="34" charset="0"/>
              </a:rPr>
              <a:t> </a:t>
            </a:r>
          </a:p>
          <a:p>
            <a:pPr indent="0">
              <a:buNone/>
            </a:pPr>
            <a:r>
              <a:rPr lang="nl-NL" sz="1700" b="0" dirty="0">
                <a:solidFill>
                  <a:srgbClr val="000057"/>
                </a:solidFill>
                <a:latin typeface="Calibri" panose="020F0502020204030204" pitchFamily="34" charset="0"/>
                <a:cs typeface="Calibri" panose="020F0502020204030204" pitchFamily="34" charset="0"/>
              </a:rPr>
              <a:t>Simon </a:t>
            </a:r>
            <a:r>
              <a:rPr lang="nl-NL" sz="1700" b="0" dirty="0" err="1">
                <a:solidFill>
                  <a:srgbClr val="000057"/>
                </a:solidFill>
                <a:latin typeface="Calibri" panose="020F0502020204030204" pitchFamily="34" charset="0"/>
                <a:cs typeface="Calibri" panose="020F0502020204030204" pitchFamily="34" charset="0"/>
              </a:rPr>
              <a:t>Bailey</a:t>
            </a:r>
            <a:r>
              <a:rPr lang="nl-NL" sz="1700" b="0" dirty="0">
                <a:solidFill>
                  <a:srgbClr val="000057"/>
                </a:solidFill>
                <a:latin typeface="Calibri" panose="020F0502020204030204" pitchFamily="34" charset="0"/>
                <a:cs typeface="Calibri" panose="020F0502020204030204" pitchFamily="34" charset="0"/>
              </a:rPr>
              <a:t/>
            </a:r>
            <a:br>
              <a:rPr lang="nl-NL" sz="1700" b="0" dirty="0">
                <a:solidFill>
                  <a:srgbClr val="000057"/>
                </a:solidFill>
                <a:latin typeface="Calibri" panose="020F0502020204030204" pitchFamily="34" charset="0"/>
                <a:cs typeface="Calibri" panose="020F0502020204030204" pitchFamily="34" charset="0"/>
              </a:rPr>
            </a:br>
            <a:r>
              <a:rPr lang="nl-NL" sz="1700" b="0" dirty="0">
                <a:solidFill>
                  <a:srgbClr val="000057"/>
                </a:solidFill>
                <a:latin typeface="Calibri" panose="020F0502020204030204" pitchFamily="34" charset="0"/>
                <a:cs typeface="Calibri" panose="020F0502020204030204" pitchFamily="34" charset="0"/>
              </a:rPr>
              <a:t/>
            </a:r>
            <a:br>
              <a:rPr lang="nl-NL" sz="1700" b="0" dirty="0">
                <a:solidFill>
                  <a:srgbClr val="000057"/>
                </a:solidFill>
                <a:latin typeface="Calibri" panose="020F0502020204030204" pitchFamily="34" charset="0"/>
                <a:cs typeface="Calibri" panose="020F0502020204030204" pitchFamily="34" charset="0"/>
              </a:rPr>
            </a:br>
            <a:r>
              <a:rPr lang="en-US" sz="1700" u="sng" dirty="0">
                <a:solidFill>
                  <a:srgbClr val="000057"/>
                </a:solidFill>
                <a:latin typeface="Calibri" panose="020F0502020204030204" pitchFamily="34" charset="0"/>
                <a:cs typeface="Calibri" panose="020F0502020204030204" pitchFamily="34" charset="0"/>
              </a:rPr>
              <a:t>Coordinator:</a:t>
            </a:r>
            <a:r>
              <a:rPr lang="en-US" sz="1700" dirty="0">
                <a:solidFill>
                  <a:srgbClr val="000057"/>
                </a:solidFill>
                <a:latin typeface="Calibri" panose="020F0502020204030204" pitchFamily="34" charset="0"/>
                <a:cs typeface="Calibri" panose="020F0502020204030204" pitchFamily="34" charset="0"/>
              </a:rPr>
              <a:t> </a:t>
            </a:r>
            <a:endParaRPr lang="nl-NL" sz="170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Jiska van Schaik</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u="sng" dirty="0">
                <a:solidFill>
                  <a:srgbClr val="000057"/>
                </a:solidFill>
                <a:latin typeface="Calibri" panose="020F0502020204030204" pitchFamily="34" charset="0"/>
                <a:cs typeface="Calibri" panose="020F0502020204030204" pitchFamily="34" charset="0"/>
              </a:rPr>
              <a:t>Advisors: </a:t>
            </a:r>
          </a:p>
          <a:p>
            <a:pPr indent="0">
              <a:buNone/>
            </a:pPr>
            <a:r>
              <a:rPr lang="nl-NL" sz="1700" b="0" dirty="0">
                <a:solidFill>
                  <a:srgbClr val="000057"/>
                </a:solidFill>
                <a:latin typeface="Calibri" panose="020F0502020204030204" pitchFamily="34" charset="0"/>
                <a:cs typeface="Calibri" panose="020F0502020204030204" pitchFamily="34" charset="0"/>
              </a:rPr>
              <a:t>Leontien Kremer, </a:t>
            </a:r>
            <a:r>
              <a:rPr lang="nl-NL" sz="1700" b="0" dirty="0" err="1">
                <a:solidFill>
                  <a:srgbClr val="000057"/>
                </a:solidFill>
                <a:latin typeface="Calibri" panose="020F0502020204030204" pitchFamily="34" charset="0"/>
                <a:cs typeface="Calibri" panose="020F0502020204030204" pitchFamily="34" charset="0"/>
              </a:rPr>
              <a:t>Renee</a:t>
            </a:r>
            <a:r>
              <a:rPr lang="nl-NL" sz="1700" b="0" dirty="0">
                <a:solidFill>
                  <a:srgbClr val="000057"/>
                </a:solidFill>
                <a:latin typeface="Calibri" panose="020F0502020204030204" pitchFamily="34" charset="0"/>
                <a:cs typeface="Calibri" panose="020F0502020204030204" pitchFamily="34" charset="0"/>
              </a:rPr>
              <a:t> Mulder, Laura van Iersel, </a:t>
            </a:r>
            <a:r>
              <a:rPr lang="nl-NL" sz="1700" b="0" dirty="0" err="1">
                <a:solidFill>
                  <a:srgbClr val="000057"/>
                </a:solidFill>
                <a:latin typeface="Calibri" panose="020F0502020204030204" pitchFamily="34" charset="0"/>
                <a:cs typeface="Calibri" panose="020F0502020204030204" pitchFamily="34" charset="0"/>
              </a:rPr>
              <a:t>Rod</a:t>
            </a:r>
            <a:r>
              <a:rPr lang="nl-NL" sz="1700" b="0" dirty="0">
                <a:solidFill>
                  <a:srgbClr val="000057"/>
                </a:solidFill>
                <a:latin typeface="Calibri" panose="020F0502020204030204" pitchFamily="34" charset="0"/>
                <a:cs typeface="Calibri" panose="020F0502020204030204" pitchFamily="34" charset="0"/>
              </a:rPr>
              <a:t> Skinner, Melissa Hudson</a:t>
            </a:r>
            <a:endParaRPr lang="en-US" sz="1700" b="0" dirty="0">
              <a:solidFill>
                <a:srgbClr val="000057"/>
              </a:solidFill>
              <a:latin typeface="Calibri" panose="020F0502020204030204" pitchFamily="34" charset="0"/>
              <a:cs typeface="Calibri" panose="020F0502020204030204" pitchFamily="34" charset="0"/>
            </a:endParaRP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endParaRPr lang="nl-NL" sz="1800" b="0" dirty="0">
              <a:solidFill>
                <a:srgbClr val="000057"/>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5159896" y="1844825"/>
            <a:ext cx="5328592"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en-US" sz="1700" u="sng" dirty="0">
                <a:solidFill>
                  <a:srgbClr val="000057"/>
                </a:solidFill>
                <a:latin typeface="Calibri" panose="020F0502020204030204" pitchFamily="34" charset="0"/>
                <a:cs typeface="Calibri" panose="020F0502020204030204" pitchFamily="34" charset="0"/>
              </a:rPr>
              <a:t>WG leaders:</a:t>
            </a:r>
          </a:p>
          <a:p>
            <a:pPr indent="0">
              <a:buNone/>
            </a:pPr>
            <a:r>
              <a:rPr lang="en-US" sz="1700" b="0" dirty="0">
                <a:solidFill>
                  <a:srgbClr val="000057"/>
                </a:solidFill>
                <a:latin typeface="Calibri" panose="020F0502020204030204" pitchFamily="34" charset="0"/>
                <a:cs typeface="Calibri" panose="020F0502020204030204" pitchFamily="34" charset="0"/>
              </a:rPr>
              <a:t>Lillian Meacham, Sogol </a:t>
            </a:r>
            <a:r>
              <a:rPr lang="en-US" sz="1700" b="0" dirty="0" err="1">
                <a:solidFill>
                  <a:srgbClr val="000057"/>
                </a:solidFill>
                <a:latin typeface="Calibri" panose="020F0502020204030204" pitchFamily="34" charset="0"/>
                <a:cs typeface="Calibri" panose="020F0502020204030204" pitchFamily="34" charset="0"/>
              </a:rPr>
              <a:t>Mostoufi</a:t>
            </a:r>
            <a:r>
              <a:rPr lang="en-US" sz="1700" b="0" dirty="0">
                <a:solidFill>
                  <a:srgbClr val="000057"/>
                </a:solidFill>
                <a:latin typeface="Calibri" panose="020F0502020204030204" pitchFamily="34" charset="0"/>
                <a:cs typeface="Calibri" panose="020F0502020204030204" pitchFamily="34" charset="0"/>
              </a:rPr>
              <a:t>-Moab, Laurie Cohen</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u="sng" dirty="0">
                <a:solidFill>
                  <a:srgbClr val="000057"/>
                </a:solidFill>
                <a:latin typeface="Calibri" panose="020F0502020204030204" pitchFamily="34" charset="0"/>
                <a:cs typeface="Calibri" panose="020F0502020204030204" pitchFamily="34" charset="0"/>
              </a:rPr>
              <a:t>WG members:</a:t>
            </a:r>
            <a:r>
              <a:rPr lang="en-US" sz="1800" dirty="0">
                <a:solidFill>
                  <a:srgbClr val="000000"/>
                </a:solidFill>
              </a:rPr>
              <a:t>	 </a:t>
            </a:r>
            <a:endParaRPr lang="nl-NL" sz="1800" dirty="0">
              <a:solidFill>
                <a:srgbClr val="000000"/>
              </a:solidFill>
            </a:endParaRPr>
          </a:p>
          <a:p>
            <a:pPr indent="0">
              <a:buNone/>
            </a:pPr>
            <a:r>
              <a:rPr lang="nl-NL" sz="1700" b="0" dirty="0">
                <a:solidFill>
                  <a:srgbClr val="000057"/>
                </a:solidFill>
                <a:latin typeface="Calibri" panose="020F0502020204030204" pitchFamily="34" charset="0"/>
                <a:cs typeface="Calibri" panose="020F0502020204030204" pitchFamily="34" charset="0"/>
              </a:rPr>
              <a:t>Angela </a:t>
            </a:r>
            <a:r>
              <a:rPr lang="nl-NL" sz="1700" b="0" dirty="0" err="1">
                <a:solidFill>
                  <a:srgbClr val="000057"/>
                </a:solidFill>
                <a:latin typeface="Calibri" panose="020F0502020204030204" pitchFamily="34" charset="0"/>
                <a:cs typeface="Calibri" panose="020F0502020204030204" pitchFamily="34" charset="0"/>
              </a:rPr>
              <a:t>Delaney</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Freedman</a:t>
            </a:r>
            <a:r>
              <a:rPr lang="nl-NL" sz="1700" b="0" dirty="0">
                <a:solidFill>
                  <a:srgbClr val="000057"/>
                </a:solidFill>
                <a:latin typeface="Calibri" panose="020F0502020204030204" pitchFamily="34" charset="0"/>
                <a:cs typeface="Calibri" panose="020F0502020204030204" pitchFamily="34" charset="0"/>
              </a:rPr>
              <a:t>, Boudewijn Bakker, </a:t>
            </a:r>
            <a:r>
              <a:rPr lang="nl-NL" sz="1700" b="0" dirty="0" err="1">
                <a:solidFill>
                  <a:srgbClr val="000057"/>
                </a:solidFill>
                <a:latin typeface="Calibri" panose="020F0502020204030204" pitchFamily="34" charset="0"/>
                <a:cs typeface="Calibri" panose="020F0502020204030204" pitchFamily="34" charset="0"/>
              </a:rPr>
              <a:t>Hoong</a:t>
            </a:r>
            <a:r>
              <a:rPr lang="nl-NL" sz="1700" b="0" dirty="0">
                <a:solidFill>
                  <a:srgbClr val="000057"/>
                </a:solidFill>
                <a:latin typeface="Calibri" panose="020F0502020204030204" pitchFamily="34" charset="0"/>
                <a:cs typeface="Calibri" panose="020F0502020204030204" pitchFamily="34" charset="0"/>
              </a:rPr>
              <a:t> Wei </a:t>
            </a:r>
            <a:r>
              <a:rPr lang="nl-NL" sz="1700" b="0" dirty="0" err="1">
                <a:solidFill>
                  <a:srgbClr val="000057"/>
                </a:solidFill>
                <a:latin typeface="Calibri" panose="020F0502020204030204" pitchFamily="34" charset="0"/>
                <a:cs typeface="Calibri" panose="020F0502020204030204" pitchFamily="34" charset="0"/>
              </a:rPr>
              <a:t>Gan</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Briana</a:t>
            </a:r>
            <a:r>
              <a:rPr lang="nl-NL" sz="1700" b="0" dirty="0">
                <a:solidFill>
                  <a:srgbClr val="000057"/>
                </a:solidFill>
                <a:latin typeface="Calibri" panose="020F0502020204030204" pitchFamily="34" charset="0"/>
                <a:cs typeface="Calibri" panose="020F0502020204030204" pitchFamily="34" charset="0"/>
              </a:rPr>
              <a:t> Patterson, Alberto </a:t>
            </a:r>
            <a:r>
              <a:rPr lang="nl-NL" sz="1700" b="0" dirty="0" err="1">
                <a:solidFill>
                  <a:srgbClr val="000057"/>
                </a:solidFill>
                <a:latin typeface="Calibri" panose="020F0502020204030204" pitchFamily="34" charset="0"/>
                <a:cs typeface="Calibri" panose="020F0502020204030204" pitchFamily="34" charset="0"/>
              </a:rPr>
              <a:t>Fernandez</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Lisethe</a:t>
            </a:r>
            <a:r>
              <a:rPr lang="nl-NL" sz="1700" b="0" dirty="0">
                <a:solidFill>
                  <a:srgbClr val="000057"/>
                </a:solidFill>
                <a:latin typeface="Calibri" panose="020F0502020204030204" pitchFamily="34" charset="0"/>
                <a:cs typeface="Calibri" panose="020F0502020204030204" pitchFamily="34" charset="0"/>
              </a:rPr>
              <a:t> Meijer, </a:t>
            </a:r>
            <a:r>
              <a:rPr lang="nl-NL" sz="1700" b="0" dirty="0" err="1">
                <a:solidFill>
                  <a:srgbClr val="000057"/>
                </a:solidFill>
                <a:latin typeface="Calibri" panose="020F0502020204030204" pitchFamily="34" charset="0"/>
                <a:cs typeface="Calibri" panose="020F0502020204030204" pitchFamily="34" charset="0"/>
              </a:rPr>
              <a:t>Netteke</a:t>
            </a:r>
            <a:r>
              <a:rPr lang="nl-NL" sz="1700" b="0" dirty="0">
                <a:solidFill>
                  <a:srgbClr val="000057"/>
                </a:solidFill>
                <a:latin typeface="Calibri" panose="020F0502020204030204" pitchFamily="34" charset="0"/>
                <a:cs typeface="Calibri" panose="020F0502020204030204" pitchFamily="34" charset="0"/>
              </a:rPr>
              <a:t> Schouten-van Meeteren, Jonathan Wasserman, Pablo </a:t>
            </a:r>
            <a:r>
              <a:rPr lang="nl-NL" sz="1700" b="0" dirty="0" err="1">
                <a:solidFill>
                  <a:srgbClr val="000057"/>
                </a:solidFill>
                <a:latin typeface="Calibri" panose="020F0502020204030204" pitchFamily="34" charset="0"/>
                <a:cs typeface="Calibri" panose="020F0502020204030204" pitchFamily="34" charset="0"/>
              </a:rPr>
              <a:t>Herniaz</a:t>
            </a:r>
            <a:r>
              <a:rPr lang="nl-NL" sz="1700" b="0" dirty="0">
                <a:solidFill>
                  <a:srgbClr val="000057"/>
                </a:solidFill>
                <a:latin typeface="Calibri" panose="020F0502020204030204" pitchFamily="34" charset="0"/>
                <a:cs typeface="Calibri" panose="020F0502020204030204" pitchFamily="34" charset="0"/>
              </a:rPr>
              <a:t>, Stephanie </a:t>
            </a:r>
            <a:r>
              <a:rPr lang="nl-NL" sz="1700" b="0" dirty="0" err="1">
                <a:solidFill>
                  <a:srgbClr val="000057"/>
                </a:solidFill>
                <a:latin typeface="Calibri" panose="020F0502020204030204" pitchFamily="34" charset="0"/>
                <a:cs typeface="Calibri" panose="020F0502020204030204" pitchFamily="34" charset="0"/>
              </a:rPr>
              <a:t>Smetsers</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Gudmundur</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Johannsson</a:t>
            </a:r>
            <a:r>
              <a:rPr lang="nl-NL" sz="1700" b="0" dirty="0">
                <a:solidFill>
                  <a:srgbClr val="000057"/>
                </a:solidFill>
                <a:latin typeface="Calibri" panose="020F0502020204030204" pitchFamily="34" charset="0"/>
                <a:cs typeface="Calibri" panose="020F0502020204030204" pitchFamily="34" charset="0"/>
              </a:rPr>
              <a:t>, Deo </a:t>
            </a:r>
            <a:r>
              <a:rPr lang="nl-NL" sz="1700" b="0" dirty="0" err="1">
                <a:solidFill>
                  <a:srgbClr val="000057"/>
                </a:solidFill>
                <a:latin typeface="Calibri" panose="020F0502020204030204" pitchFamily="34" charset="0"/>
                <a:cs typeface="Calibri" panose="020F0502020204030204" pitchFamily="34" charset="0"/>
              </a:rPr>
              <a:t>Kumar</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Srivastava</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Cecilie</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Kiserud</a:t>
            </a:r>
            <a:r>
              <a:rPr lang="nl-NL" sz="1700" b="0" dirty="0">
                <a:solidFill>
                  <a:srgbClr val="000057"/>
                </a:solidFill>
                <a:latin typeface="Calibri" panose="020F0502020204030204" pitchFamily="34" charset="0"/>
                <a:cs typeface="Calibri" panose="020F0502020204030204" pitchFamily="34" charset="0"/>
              </a:rPr>
              <a:t>, Katrin </a:t>
            </a:r>
            <a:r>
              <a:rPr lang="nl-NL" sz="1700" b="0" dirty="0" err="1">
                <a:solidFill>
                  <a:srgbClr val="000057"/>
                </a:solidFill>
                <a:latin typeface="Calibri" panose="020F0502020204030204" pitchFamily="34" charset="0"/>
                <a:cs typeface="Calibri" panose="020F0502020204030204" pitchFamily="34" charset="0"/>
              </a:rPr>
              <a:t>Scheinemann</a:t>
            </a:r>
            <a:r>
              <a:rPr lang="nl-NL" sz="1700" b="0" dirty="0">
                <a:solidFill>
                  <a:srgbClr val="000057"/>
                </a:solidFill>
                <a:latin typeface="Calibri" panose="020F0502020204030204" pitchFamily="34" charset="0"/>
                <a:cs typeface="Calibri" panose="020F0502020204030204" pitchFamily="34" charset="0"/>
              </a:rPr>
              <a:t>, Lars </a:t>
            </a:r>
            <a:r>
              <a:rPr lang="nl-NL" sz="1700" b="0" dirty="0" err="1">
                <a:solidFill>
                  <a:srgbClr val="000057"/>
                </a:solidFill>
                <a:latin typeface="Calibri" panose="020F0502020204030204" pitchFamily="34" charset="0"/>
                <a:cs typeface="Calibri" panose="020F0502020204030204" pitchFamily="34" charset="0"/>
              </a:rPr>
              <a:t>Savendahl</a:t>
            </a:r>
            <a:r>
              <a:rPr lang="nl-NL" sz="1700" b="0" dirty="0">
                <a:solidFill>
                  <a:srgbClr val="000057"/>
                </a:solidFill>
                <a:latin typeface="Calibri" panose="020F0502020204030204" pitchFamily="34" charset="0"/>
                <a:cs typeface="Calibri" panose="020F0502020204030204" pitchFamily="34" charset="0"/>
              </a:rPr>
              <a:t>, Greg Armstrong, </a:t>
            </a:r>
            <a:r>
              <a:rPr lang="nl-NL" sz="1700" b="0" dirty="0" err="1">
                <a:solidFill>
                  <a:srgbClr val="000057"/>
                </a:solidFill>
                <a:latin typeface="Calibri" panose="020F0502020204030204" pitchFamily="34" charset="0"/>
                <a:cs typeface="Calibri" panose="020F0502020204030204" pitchFamily="34" charset="0"/>
              </a:rPr>
              <a:t>Zoltan</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Altan</a:t>
            </a:r>
            <a:r>
              <a:rPr lang="nl-NL" sz="1700" b="0" dirty="0">
                <a:solidFill>
                  <a:srgbClr val="000057"/>
                </a:solidFill>
                <a:latin typeface="Calibri" panose="020F0502020204030204" pitchFamily="34" charset="0"/>
                <a:cs typeface="Calibri" panose="020F0502020204030204" pitchFamily="34" charset="0"/>
              </a:rPr>
              <a:t>, Jennifer </a:t>
            </a:r>
            <a:r>
              <a:rPr lang="nl-NL" sz="1700" b="0" dirty="0" err="1">
                <a:solidFill>
                  <a:srgbClr val="000057"/>
                </a:solidFill>
                <a:latin typeface="Calibri" panose="020F0502020204030204" pitchFamily="34" charset="0"/>
                <a:cs typeface="Calibri" panose="020F0502020204030204" pitchFamily="34" charset="0"/>
              </a:rPr>
              <a:t>Abuzzahab</a:t>
            </a:r>
            <a:r>
              <a:rPr lang="nl-NL" sz="1700" b="0" dirty="0">
                <a:solidFill>
                  <a:srgbClr val="000057"/>
                </a:solidFill>
                <a:latin typeface="Calibri" panose="020F0502020204030204" pitchFamily="34" charset="0"/>
                <a:cs typeface="Calibri" panose="020F0502020204030204" pitchFamily="34" charset="0"/>
              </a:rPr>
              <a:t>, Christian </a:t>
            </a:r>
            <a:r>
              <a:rPr lang="nl-NL" sz="1700" b="0" dirty="0" err="1">
                <a:solidFill>
                  <a:srgbClr val="000057"/>
                </a:solidFill>
                <a:latin typeface="Calibri" panose="020F0502020204030204" pitchFamily="34" charset="0"/>
                <a:cs typeface="Calibri" panose="020F0502020204030204" pitchFamily="34" charset="0"/>
              </a:rPr>
              <a:t>Denzer</a:t>
            </a:r>
            <a:r>
              <a:rPr lang="nl-NL" sz="1700" b="0" dirty="0">
                <a:solidFill>
                  <a:srgbClr val="000057"/>
                </a:solidFill>
                <a:latin typeface="Calibri" panose="020F0502020204030204" pitchFamily="34" charset="0"/>
                <a:cs typeface="Calibri" panose="020F0502020204030204" pitchFamily="34" charset="0"/>
              </a:rPr>
              <a:t>, Ulrich </a:t>
            </a:r>
            <a:r>
              <a:rPr lang="nl-NL" sz="1700" b="0" dirty="0" err="1">
                <a:solidFill>
                  <a:srgbClr val="000057"/>
                </a:solidFill>
                <a:latin typeface="Calibri" panose="020F0502020204030204" pitchFamily="34" charset="0"/>
                <a:cs typeface="Calibri" panose="020F0502020204030204" pitchFamily="34" charset="0"/>
              </a:rPr>
              <a:t>Paetow</a:t>
            </a:r>
            <a:r>
              <a:rPr lang="nl-NL" sz="1700" b="0" dirty="0">
                <a:solidFill>
                  <a:srgbClr val="000057"/>
                </a:solidFill>
                <a:latin typeface="Calibri" panose="020F0502020204030204" pitchFamily="34" charset="0"/>
                <a:cs typeface="Calibri" panose="020F0502020204030204" pitchFamily="34" charset="0"/>
              </a:rPr>
              <a:t>, Nathalie </a:t>
            </a:r>
            <a:r>
              <a:rPr lang="nl-NL" sz="1700" b="0" dirty="0" err="1">
                <a:solidFill>
                  <a:srgbClr val="000057"/>
                </a:solidFill>
                <a:latin typeface="Calibri" panose="020F0502020204030204" pitchFamily="34" charset="0"/>
                <a:cs typeface="Calibri" panose="020F0502020204030204" pitchFamily="34" charset="0"/>
              </a:rPr>
              <a:t>Alos</a:t>
            </a:r>
            <a:r>
              <a:rPr lang="nl-NL" sz="1700" b="0" dirty="0">
                <a:solidFill>
                  <a:srgbClr val="000057"/>
                </a:solidFill>
                <a:latin typeface="Calibri" panose="020F0502020204030204" pitchFamily="34" charset="0"/>
                <a:cs typeface="Calibri" panose="020F0502020204030204" pitchFamily="34" charset="0"/>
              </a:rPr>
              <a:t>, Maya </a:t>
            </a:r>
            <a:r>
              <a:rPr lang="nl-NL" sz="1700" b="0" dirty="0" err="1">
                <a:solidFill>
                  <a:srgbClr val="000057"/>
                </a:solidFill>
                <a:latin typeface="Calibri" panose="020F0502020204030204" pitchFamily="34" charset="0"/>
                <a:cs typeface="Calibri" panose="020F0502020204030204" pitchFamily="34" charset="0"/>
              </a:rPr>
              <a:t>Lodish</a:t>
            </a:r>
            <a:r>
              <a:rPr lang="nl-NL" sz="1700" b="0" dirty="0">
                <a:solidFill>
                  <a:srgbClr val="000057"/>
                </a:solidFill>
                <a:latin typeface="Calibri" panose="020F0502020204030204" pitchFamily="34" charset="0"/>
                <a:cs typeface="Calibri" panose="020F0502020204030204" pitchFamily="34" charset="0"/>
              </a:rPr>
              <a:t>, Maura </a:t>
            </a:r>
            <a:r>
              <a:rPr lang="nl-NL" sz="1700" b="0" dirty="0" err="1">
                <a:solidFill>
                  <a:srgbClr val="000057"/>
                </a:solidFill>
                <a:latin typeface="Calibri" panose="020F0502020204030204" pitchFamily="34" charset="0"/>
                <a:cs typeface="Calibri" panose="020F0502020204030204" pitchFamily="34" charset="0"/>
              </a:rPr>
              <a:t>Massimino</a:t>
            </a:r>
            <a:r>
              <a:rPr lang="nl-NL" sz="1700" b="0" dirty="0">
                <a:solidFill>
                  <a:srgbClr val="000057"/>
                </a:solidFill>
                <a:latin typeface="Calibri" panose="020F0502020204030204" pitchFamily="34" charset="0"/>
                <a:cs typeface="Calibri" panose="020F0502020204030204" pitchFamily="34" charset="0"/>
              </a:rPr>
              <a:t>, Peter </a:t>
            </a:r>
            <a:r>
              <a:rPr lang="nl-NL" sz="1700" b="0" dirty="0" err="1">
                <a:solidFill>
                  <a:srgbClr val="000057"/>
                </a:solidFill>
                <a:latin typeface="Calibri" panose="020F0502020204030204" pitchFamily="34" charset="0"/>
                <a:cs typeface="Calibri" panose="020F0502020204030204" pitchFamily="34" charset="0"/>
              </a:rPr>
              <a:t>Clayton</a:t>
            </a:r>
            <a:r>
              <a:rPr lang="nl-NL" sz="1700" b="0" dirty="0">
                <a:solidFill>
                  <a:srgbClr val="000057"/>
                </a:solidFill>
                <a:latin typeface="Calibri" panose="020F0502020204030204" pitchFamily="34" charset="0"/>
                <a:cs typeface="Calibri" panose="020F0502020204030204" pitchFamily="34" charset="0"/>
              </a:rPr>
              <a:t>, Anita Hokken-</a:t>
            </a:r>
            <a:r>
              <a:rPr lang="nl-NL" sz="1700" b="0" dirty="0" err="1">
                <a:solidFill>
                  <a:srgbClr val="000057"/>
                </a:solidFill>
                <a:latin typeface="Calibri" panose="020F0502020204030204" pitchFamily="34" charset="0"/>
                <a:cs typeface="Calibri" panose="020F0502020204030204" pitchFamily="34" charset="0"/>
              </a:rPr>
              <a:t>Koelega</a:t>
            </a:r>
            <a:r>
              <a:rPr lang="nl-NL" sz="1700" b="0" dirty="0">
                <a:solidFill>
                  <a:srgbClr val="000057"/>
                </a:solidFill>
                <a:latin typeface="Calibri" panose="020F0502020204030204" pitchFamily="34" charset="0"/>
                <a:cs typeface="Calibri" panose="020F0502020204030204" pitchFamily="34" charset="0"/>
              </a:rPr>
              <a:t>, Roger </a:t>
            </a:r>
            <a:r>
              <a:rPr lang="nl-NL" sz="1700" b="0" dirty="0" err="1">
                <a:solidFill>
                  <a:srgbClr val="000057"/>
                </a:solidFill>
                <a:latin typeface="Calibri" panose="020F0502020204030204" pitchFamily="34" charset="0"/>
                <a:cs typeface="Calibri" panose="020F0502020204030204" pitchFamily="34" charset="0"/>
              </a:rPr>
              <a:t>Packer</a:t>
            </a:r>
            <a:r>
              <a:rPr lang="nl-NL" sz="1700" b="0" dirty="0">
                <a:solidFill>
                  <a:srgbClr val="000057"/>
                </a:solidFill>
                <a:latin typeface="Calibri" panose="020F0502020204030204" pitchFamily="34" charset="0"/>
                <a:cs typeface="Calibri" panose="020F0502020204030204" pitchFamily="34" charset="0"/>
              </a:rPr>
              <a:t>, Junne </a:t>
            </a:r>
            <a:r>
              <a:rPr lang="nl-NL" sz="1700" b="0" dirty="0" err="1">
                <a:solidFill>
                  <a:srgbClr val="000057"/>
                </a:solidFill>
                <a:latin typeface="Calibri" panose="020F0502020204030204" pitchFamily="34" charset="0"/>
                <a:cs typeface="Calibri" panose="020F0502020204030204" pitchFamily="34" charset="0"/>
              </a:rPr>
              <a:t>Kamihara</a:t>
            </a:r>
            <a:r>
              <a:rPr lang="nl-NL" sz="1700" b="0" dirty="0">
                <a:solidFill>
                  <a:srgbClr val="000057"/>
                </a:solidFill>
                <a:latin typeface="Calibri" panose="020F0502020204030204" pitchFamily="34" charset="0"/>
                <a:cs typeface="Calibri" panose="020F0502020204030204" pitchFamily="34" charset="0"/>
              </a:rPr>
              <a:t>, Gerhard Binder, Mike Walsh, Margaret </a:t>
            </a:r>
            <a:r>
              <a:rPr lang="nl-NL" sz="1700" b="0" dirty="0" err="1">
                <a:solidFill>
                  <a:srgbClr val="000057"/>
                </a:solidFill>
                <a:latin typeface="Calibri" panose="020F0502020204030204" pitchFamily="34" charset="0"/>
                <a:cs typeface="Calibri" panose="020F0502020204030204" pitchFamily="34" charset="0"/>
              </a:rPr>
              <a:t>Boguszewski</a:t>
            </a:r>
            <a:endParaRPr lang="nl-NL" sz="1700" b="0" dirty="0">
              <a:solidFill>
                <a:srgbClr val="000057"/>
              </a:solidFill>
              <a:latin typeface="Calibri" panose="020F0502020204030204" pitchFamily="34" charset="0"/>
              <a:cs typeface="Calibri" panose="020F0502020204030204" pitchFamily="34" charset="0"/>
            </a:endParaRPr>
          </a:p>
          <a:p>
            <a:pPr indent="0">
              <a:buNone/>
            </a:pPr>
            <a:endParaRPr lang="nl-NL" sz="1700" b="0" dirty="0">
              <a:solidFill>
                <a:srgbClr val="000057"/>
              </a:solidFill>
              <a:latin typeface="Calibri" panose="020F0502020204030204" pitchFamily="34" charset="0"/>
              <a:cs typeface="Calibri" panose="020F0502020204030204" pitchFamily="34" charset="0"/>
            </a:endParaRPr>
          </a:p>
          <a:p>
            <a:pPr indent="0">
              <a:buNone/>
            </a:pPr>
            <a:endParaRPr lang="nl-NL" sz="1700" b="0" dirty="0">
              <a:solidFill>
                <a:srgbClr val="000057"/>
              </a:solidFill>
              <a:latin typeface="Calibri" panose="020F0502020204030204" pitchFamily="34" charset="0"/>
              <a:cs typeface="Calibri" panose="020F0502020204030204" pitchFamily="34" charset="0"/>
            </a:endParaRPr>
          </a:p>
        </p:txBody>
      </p:sp>
      <p:pic>
        <p:nvPicPr>
          <p:cNvPr id="7" name="Picture 4" descr="C:\Users\Mulder\AppData\Local\Microsoft\Windows\Temporary Internet Files\Content.IE5\C4ZIS3C8\zonder_schadu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344" y="908721"/>
            <a:ext cx="1296144" cy="59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670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16164" y="2181051"/>
            <a:ext cx="7559675" cy="3016210"/>
          </a:xfrm>
          <a:prstGeom prst="rect">
            <a:avLst/>
          </a:prstGeom>
        </p:spPr>
        <p:txBody>
          <a:bodyPr>
            <a:spAutoFit/>
          </a:bodyPr>
          <a:lstStyle/>
          <a:p>
            <a:pPr defTabSz="457200" eaLnBrk="1" fontAlgn="auto" hangingPunct="1">
              <a:spcBef>
                <a:spcPts val="0"/>
              </a:spcBef>
              <a:spcAft>
                <a:spcPts val="0"/>
              </a:spcAft>
              <a:defRPr/>
            </a:pPr>
            <a:r>
              <a:rPr lang="en-US" sz="2000" dirty="0">
                <a:solidFill>
                  <a:srgbClr val="091C5A"/>
                </a:solidFill>
                <a:latin typeface="Calibri" panose="020F0502020204030204" pitchFamily="34" charset="0"/>
                <a:cs typeface="Calibri" panose="020F0502020204030204" pitchFamily="34" charset="0"/>
              </a:rPr>
              <a:t>Aim and target population</a:t>
            </a:r>
          </a:p>
          <a:p>
            <a:pPr defTabSz="457200" eaLnBrk="1" fontAlgn="auto" hangingPunct="1">
              <a:spcBef>
                <a:spcPts val="0"/>
              </a:spcBef>
              <a:spcAft>
                <a:spcPts val="0"/>
              </a:spcAft>
              <a:defRPr/>
            </a:pPr>
            <a:endParaRPr lang="en-US" sz="200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en-US" sz="2000" b="0" dirty="0">
                <a:solidFill>
                  <a:srgbClr val="091C5A"/>
                </a:solidFill>
                <a:latin typeface="Calibri" panose="020F0502020204030204" pitchFamily="34" charset="0"/>
                <a:cs typeface="Arial" panose="020B0604020202020204" pitchFamily="34" charset="0"/>
              </a:rPr>
              <a:t>To define a recommendation upon the use of growth hormone (GH) in children </a:t>
            </a:r>
            <a:r>
              <a:rPr lang="en-US" sz="2000" dirty="0">
                <a:solidFill>
                  <a:srgbClr val="091C5A"/>
                </a:solidFill>
                <a:latin typeface="Calibri" panose="020F0502020204030204" pitchFamily="34" charset="0"/>
                <a:cs typeface="Arial" panose="020B0604020202020204" pitchFamily="34" charset="0"/>
              </a:rPr>
              <a:t>at risk for, during or after </a:t>
            </a:r>
            <a:r>
              <a:rPr lang="en-US" sz="2000" b="0" dirty="0">
                <a:solidFill>
                  <a:srgbClr val="091C5A"/>
                </a:solidFill>
                <a:latin typeface="Calibri" panose="020F0502020204030204" pitchFamily="34" charset="0"/>
                <a:cs typeface="Arial" panose="020B0604020202020204" pitchFamily="34" charset="0"/>
              </a:rPr>
              <a:t>treatment for childhood cancer with regards to cancer risk.</a:t>
            </a:r>
            <a:endParaRPr lang="en-US" sz="200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en-US" sz="1000" dirty="0">
                <a:solidFill>
                  <a:srgbClr val="091C5A"/>
                </a:solidFill>
                <a:latin typeface="Calibri" panose="020F0502020204030204" pitchFamily="34" charset="0"/>
                <a:cs typeface="Calibri" panose="020F0502020204030204" pitchFamily="34" charset="0"/>
              </a:rPr>
              <a:t> </a:t>
            </a:r>
            <a:endParaRPr lang="nl-NL" sz="1000" b="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en-US" sz="2000" dirty="0">
                <a:solidFill>
                  <a:srgbClr val="091C5A"/>
                </a:solidFill>
                <a:latin typeface="Calibri" panose="020F0502020204030204" pitchFamily="34" charset="0"/>
                <a:cs typeface="Calibri" panose="020F0502020204030204" pitchFamily="34" charset="0"/>
              </a:rPr>
              <a:t>Clinical outcomes</a:t>
            </a:r>
          </a:p>
          <a:p>
            <a:pPr defTabSz="457200" eaLnBrk="1" fontAlgn="auto" hangingPunct="1">
              <a:spcBef>
                <a:spcPts val="0"/>
              </a:spcBef>
              <a:spcAft>
                <a:spcPts val="0"/>
              </a:spcAft>
              <a:defRPr/>
            </a:pPr>
            <a:endParaRPr lang="en-US" sz="200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en-US" sz="2000" b="0" dirty="0">
                <a:solidFill>
                  <a:srgbClr val="091C5A"/>
                </a:solidFill>
                <a:latin typeface="Calibri" panose="020F0502020204030204" pitchFamily="34" charset="0"/>
                <a:cs typeface="Calibri" panose="020F0502020204030204" pitchFamily="34" charset="0"/>
              </a:rPr>
              <a:t>Tumor progression, tumor recurrence, mortality, and morbidity in relation to g</a:t>
            </a:r>
            <a:r>
              <a:rPr lang="nl-NL" sz="2000" b="0" dirty="0" err="1">
                <a:solidFill>
                  <a:srgbClr val="091C5A"/>
                </a:solidFill>
                <a:latin typeface="Calibri" panose="020F0502020204030204" pitchFamily="34" charset="0"/>
                <a:cs typeface="Calibri" panose="020F0502020204030204" pitchFamily="34" charset="0"/>
              </a:rPr>
              <a:t>rowth</a:t>
            </a:r>
            <a:r>
              <a:rPr lang="nl-NL" sz="2000" b="0" dirty="0">
                <a:solidFill>
                  <a:srgbClr val="091C5A"/>
                </a:solidFill>
                <a:latin typeface="Calibri" panose="020F0502020204030204" pitchFamily="34" charset="0"/>
                <a:cs typeface="Calibri" panose="020F0502020204030204" pitchFamily="34" charset="0"/>
              </a:rPr>
              <a:t> </a:t>
            </a:r>
            <a:r>
              <a:rPr lang="nl-NL" sz="2000" b="0" dirty="0" err="1">
                <a:solidFill>
                  <a:srgbClr val="091C5A"/>
                </a:solidFill>
                <a:latin typeface="Calibri" panose="020F0502020204030204" pitchFamily="34" charset="0"/>
                <a:cs typeface="Calibri" panose="020F0502020204030204" pitchFamily="34" charset="0"/>
              </a:rPr>
              <a:t>hormone</a:t>
            </a:r>
            <a:r>
              <a:rPr lang="nl-NL" sz="2000" b="0" dirty="0">
                <a:solidFill>
                  <a:srgbClr val="091C5A"/>
                </a:solidFill>
                <a:latin typeface="Calibri" panose="020F0502020204030204" pitchFamily="34" charset="0"/>
                <a:cs typeface="Calibri" panose="020F0502020204030204" pitchFamily="34" charset="0"/>
              </a:rPr>
              <a:t> treatment </a:t>
            </a:r>
          </a:p>
        </p:txBody>
      </p:sp>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Scope and definitions</a:t>
            </a:r>
            <a:endParaRPr lang="en-US" altLang="en-US" sz="4400" dirty="0">
              <a:solidFill>
                <a:srgbClr val="FFFFFF"/>
              </a:solidFill>
              <a:latin typeface="Calibri" pitchFamily="34" charset="0"/>
            </a:endParaRPr>
          </a:p>
        </p:txBody>
      </p:sp>
      <p:pic>
        <p:nvPicPr>
          <p:cNvPr id="5" name="Picture 4" descr="C:\Users\Mulder\AppData\Local\Microsoft\Windows\Temporary Internet Files\Content.IE5\C4ZIS3C8\zonder_schadu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88" y="5949281"/>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170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316164" y="2181051"/>
            <a:ext cx="7559675" cy="1938992"/>
          </a:xfrm>
          <a:prstGeom prst="rect">
            <a:avLst/>
          </a:prstGeom>
        </p:spPr>
        <p:txBody>
          <a:bodyPr>
            <a:spAutoFit/>
          </a:bodyPr>
          <a:lstStyle/>
          <a:p>
            <a:pPr defTabSz="457200" eaLnBrk="1" fontAlgn="auto" hangingPunct="1">
              <a:spcBef>
                <a:spcPts val="0"/>
              </a:spcBef>
              <a:spcAft>
                <a:spcPts val="0"/>
              </a:spcAft>
              <a:defRPr/>
            </a:pPr>
            <a:r>
              <a:rPr lang="en-US" sz="2000" b="0" dirty="0">
                <a:solidFill>
                  <a:srgbClr val="091C5A"/>
                </a:solidFill>
                <a:latin typeface="Calibri" panose="020F0502020204030204" pitchFamily="34" charset="0"/>
                <a:cs typeface="Calibri" panose="020F0502020204030204" pitchFamily="34" charset="0"/>
              </a:rPr>
              <a:t>WG1: GH safety in low grade neoplasms</a:t>
            </a:r>
          </a:p>
          <a:p>
            <a:pPr defTabSz="457200" eaLnBrk="1" fontAlgn="auto" hangingPunct="1">
              <a:spcBef>
                <a:spcPts val="0"/>
              </a:spcBef>
              <a:spcAft>
                <a:spcPts val="0"/>
              </a:spcAft>
              <a:defRPr/>
            </a:pPr>
            <a:endParaRPr lang="en-US" sz="2000" b="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en-US" sz="2000" b="0" dirty="0">
                <a:solidFill>
                  <a:srgbClr val="091C5A"/>
                </a:solidFill>
                <a:latin typeface="Calibri" panose="020F0502020204030204" pitchFamily="34" charset="0"/>
                <a:cs typeface="Calibri" panose="020F0502020204030204" pitchFamily="34" charset="0"/>
              </a:rPr>
              <a:t>WG2: GH safety in high grade neoplasms</a:t>
            </a:r>
          </a:p>
          <a:p>
            <a:pPr defTabSz="457200" eaLnBrk="1" fontAlgn="auto" hangingPunct="1">
              <a:spcBef>
                <a:spcPts val="0"/>
              </a:spcBef>
              <a:spcAft>
                <a:spcPts val="0"/>
              </a:spcAft>
              <a:defRPr/>
            </a:pPr>
            <a:endParaRPr lang="en-US" sz="2000" b="0" dirty="0">
              <a:solidFill>
                <a:srgbClr val="091C5A"/>
              </a:solidFill>
              <a:latin typeface="Calibri" panose="020F0502020204030204" pitchFamily="34" charset="0"/>
              <a:cs typeface="Calibri" panose="020F0502020204030204" pitchFamily="34" charset="0"/>
            </a:endParaRPr>
          </a:p>
          <a:p>
            <a:pPr defTabSz="457200" eaLnBrk="1" fontAlgn="auto" hangingPunct="1">
              <a:spcBef>
                <a:spcPts val="0"/>
              </a:spcBef>
              <a:spcAft>
                <a:spcPts val="0"/>
              </a:spcAft>
              <a:defRPr/>
            </a:pPr>
            <a:r>
              <a:rPr lang="en-US" sz="2000" b="0" dirty="0">
                <a:solidFill>
                  <a:srgbClr val="091C5A"/>
                </a:solidFill>
                <a:latin typeface="Calibri" panose="020F0502020204030204" pitchFamily="34" charset="0"/>
                <a:cs typeface="Calibri" panose="020F0502020204030204" pitchFamily="34" charset="0"/>
              </a:rPr>
              <a:t>WG3: GH safety in childhood predisposition syndromes</a:t>
            </a:r>
            <a:endParaRPr lang="nl-NL" sz="2000" b="0" dirty="0">
              <a:solidFill>
                <a:srgbClr val="091C5A"/>
              </a:solidFill>
              <a:latin typeface="Calibri" panose="020F0502020204030204" pitchFamily="34" charset="0"/>
              <a:cs typeface="Calibri" panose="020F050202020403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nl-NL" sz="2000" b="0" dirty="0">
              <a:solidFill>
                <a:srgbClr val="091C5A"/>
              </a:solidFill>
              <a:latin typeface="Calibri" panose="020F0502020204030204" pitchFamily="34" charset="0"/>
              <a:cs typeface="Calibri" panose="020F0502020204030204" pitchFamily="34" charset="0"/>
            </a:endParaRPr>
          </a:p>
        </p:txBody>
      </p:sp>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400" dirty="0">
                <a:solidFill>
                  <a:srgbClr val="FFFFFF"/>
                </a:solidFill>
                <a:latin typeface="Calibri" pitchFamily="34" charset="0"/>
              </a:rPr>
              <a:t>Working Groups</a:t>
            </a:r>
          </a:p>
        </p:txBody>
      </p:sp>
      <p:pic>
        <p:nvPicPr>
          <p:cNvPr id="5" name="Picture 4" descr="C:\Users\Mulder\AppData\Local\Microsoft\Windows\Temporary Internet Files\Content.IE5\C4ZIS3C8\zonder_schadu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88" y="5949281"/>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40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nl-NL" altLang="en-US" sz="4200" dirty="0" err="1">
                <a:solidFill>
                  <a:schemeClr val="bg1"/>
                </a:solidFill>
                <a:latin typeface="Calibri" pitchFamily="34" charset="0"/>
              </a:rPr>
              <a:t>Conclusions</a:t>
            </a:r>
            <a:r>
              <a:rPr lang="nl-NL" altLang="en-US" sz="4200" dirty="0">
                <a:solidFill>
                  <a:schemeClr val="bg1"/>
                </a:solidFill>
                <a:latin typeface="Calibri" pitchFamily="34" charset="0"/>
              </a:rPr>
              <a:t> of </a:t>
            </a:r>
            <a:r>
              <a:rPr lang="nl-NL" altLang="en-US" sz="4200" dirty="0" err="1">
                <a:solidFill>
                  <a:schemeClr val="bg1"/>
                </a:solidFill>
                <a:latin typeface="Calibri" pitchFamily="34" charset="0"/>
              </a:rPr>
              <a:t>evidence</a:t>
            </a:r>
            <a:endParaRPr lang="nl-NL" altLang="en-US" sz="4200" dirty="0">
              <a:solidFill>
                <a:schemeClr val="bg1"/>
              </a:solidFill>
              <a:latin typeface="Calibri" pitchFamily="34" charset="0"/>
            </a:endParaRPr>
          </a:p>
        </p:txBody>
      </p:sp>
    </p:spTree>
    <p:extLst>
      <p:ext uri="{BB962C8B-B14F-4D97-AF65-F5344CB8AC3E}">
        <p14:creationId xmlns:p14="http://schemas.microsoft.com/office/powerpoint/2010/main" val="531921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2022 Growth Research Society</a:t>
            </a:r>
            <a:endParaRPr lang="en-US" altLang="en-US" sz="4400" dirty="0">
              <a:solidFill>
                <a:srgbClr val="FFFFFF"/>
              </a:solidFill>
              <a:latin typeface="Calibri" pitchFamily="34" charset="0"/>
            </a:endParaRPr>
          </a:p>
        </p:txBody>
      </p:sp>
      <p:sp>
        <p:nvSpPr>
          <p:cNvPr id="5" name="Titel 1"/>
          <p:cNvSpPr txBox="1">
            <a:spLocks/>
          </p:cNvSpPr>
          <p:nvPr/>
        </p:nvSpPr>
        <p:spPr>
          <a:xfrm>
            <a:off x="1991545" y="4005064"/>
            <a:ext cx="8375595" cy="4120828"/>
          </a:xfrm>
          <a:prstGeom prst="rect">
            <a:avLst/>
          </a:prstGeom>
        </p:spPr>
        <p:txBody>
          <a:bodyPr>
            <a:normAutofit fontScale="90000" lnSpcReduction="200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nl-NL" altLang="nl-NL" b="0" kern="0" dirty="0">
                <a:solidFill>
                  <a:srgbClr val="000000"/>
                </a:solidFill>
                <a:latin typeface="Arial"/>
              </a:rPr>
              <a:t> </a:t>
            </a:r>
            <a:br>
              <a:rPr lang="nl-NL" altLang="nl-NL" b="0" kern="0" dirty="0">
                <a:solidFill>
                  <a:srgbClr val="000000"/>
                </a:solidFill>
                <a:latin typeface="Arial"/>
              </a:rPr>
            </a:br>
            <a:r>
              <a:rPr lang="nl-NL" altLang="nl-NL" sz="3600" b="0" kern="0" dirty="0">
                <a:solidFill>
                  <a:srgbClr val="000000"/>
                </a:solidFill>
                <a:latin typeface="Arial"/>
              </a:rPr>
              <a:t/>
            </a:r>
            <a:br>
              <a:rPr lang="nl-NL" altLang="nl-NL" sz="3600" b="0" kern="0" dirty="0">
                <a:solidFill>
                  <a:srgbClr val="000000"/>
                </a:solidFill>
                <a:latin typeface="Arial"/>
              </a:rPr>
            </a:br>
            <a:r>
              <a:rPr lang="nl-NL" altLang="nl-NL" sz="2000" kern="0" dirty="0">
                <a:solidFill>
                  <a:srgbClr val="BBE0E3"/>
                </a:solidFill>
                <a:latin typeface="Arial"/>
              </a:rPr>
              <a:t/>
            </a:r>
            <a:br>
              <a:rPr lang="nl-NL" altLang="nl-NL" sz="2000" kern="0" dirty="0">
                <a:solidFill>
                  <a:srgbClr val="BBE0E3"/>
                </a:solidFill>
                <a:latin typeface="Arial"/>
              </a:rPr>
            </a:br>
            <a:r>
              <a:rPr lang="nl-NL" altLang="nl-NL" sz="2000" kern="0" dirty="0">
                <a:solidFill>
                  <a:srgbClr val="BBE0E3"/>
                </a:solidFill>
                <a:latin typeface="Arial"/>
              </a:rPr>
              <a:t/>
            </a:r>
            <a:br>
              <a:rPr lang="nl-NL" altLang="nl-NL" sz="2000" kern="0" dirty="0">
                <a:solidFill>
                  <a:srgbClr val="BBE0E3"/>
                </a:solidFill>
                <a:latin typeface="Arial"/>
              </a:rPr>
            </a:br>
            <a:r>
              <a:rPr lang="nl-NL" altLang="nl-NL" sz="2000" kern="0" dirty="0">
                <a:solidFill>
                  <a:srgbClr val="BBE0E3"/>
                </a:solidFill>
                <a:latin typeface="Arial"/>
              </a:rPr>
              <a:t/>
            </a:r>
            <a:br>
              <a:rPr lang="nl-NL" altLang="nl-NL" sz="2000" kern="0" dirty="0">
                <a:solidFill>
                  <a:srgbClr val="BBE0E3"/>
                </a:solidFill>
                <a:latin typeface="Arial"/>
              </a:rPr>
            </a:br>
            <a:r>
              <a:rPr lang="nl-NL" altLang="nl-NL" sz="1200" b="0" i="1" kern="0" dirty="0" err="1">
                <a:solidFill>
                  <a:srgbClr val="000000"/>
                </a:solidFill>
                <a:latin typeface="Arial"/>
              </a:rPr>
              <a:t>Boguszewski</a:t>
            </a:r>
            <a:r>
              <a:rPr lang="nl-NL" altLang="nl-NL" sz="1200" b="0" i="1" kern="0" dirty="0">
                <a:solidFill>
                  <a:srgbClr val="000000"/>
                </a:solidFill>
                <a:latin typeface="Arial"/>
              </a:rPr>
              <a:t> MCS, </a:t>
            </a:r>
            <a:r>
              <a:rPr lang="nl-NL" altLang="nl-NL" sz="1200" b="0" i="1" kern="0" dirty="0" err="1">
                <a:solidFill>
                  <a:srgbClr val="000000"/>
                </a:solidFill>
                <a:latin typeface="Arial"/>
              </a:rPr>
              <a:t>Boguszewski</a:t>
            </a:r>
            <a:r>
              <a:rPr lang="nl-NL" altLang="nl-NL" sz="1200" b="0" i="1" kern="0" dirty="0">
                <a:solidFill>
                  <a:srgbClr val="000000"/>
                </a:solidFill>
                <a:latin typeface="Arial"/>
              </a:rPr>
              <a:t> CL, </a:t>
            </a:r>
            <a:r>
              <a:rPr lang="nl-NL" altLang="nl-NL" sz="1200" b="0" i="1" kern="0" dirty="0" err="1">
                <a:solidFill>
                  <a:srgbClr val="000000"/>
                </a:solidFill>
                <a:latin typeface="Arial"/>
              </a:rPr>
              <a:t>Chemaililly</a:t>
            </a:r>
            <a:r>
              <a:rPr lang="nl-NL" altLang="nl-NL" sz="1200" b="0" i="1" kern="0" dirty="0">
                <a:solidFill>
                  <a:srgbClr val="000000"/>
                </a:solidFill>
                <a:latin typeface="Arial"/>
              </a:rPr>
              <a:t> W, Cohen LE, </a:t>
            </a:r>
            <a:r>
              <a:rPr lang="nl-NL" altLang="nl-NL" sz="1200" b="0" i="1" kern="0" dirty="0" err="1">
                <a:solidFill>
                  <a:srgbClr val="000000"/>
                </a:solidFill>
                <a:latin typeface="Arial"/>
              </a:rPr>
              <a:t>Gebauer</a:t>
            </a:r>
            <a:r>
              <a:rPr lang="nl-NL" altLang="nl-NL" sz="1200" b="0" i="1" kern="0" dirty="0">
                <a:solidFill>
                  <a:srgbClr val="000000"/>
                </a:solidFill>
                <a:latin typeface="Arial"/>
              </a:rPr>
              <a:t> J, </a:t>
            </a:r>
            <a:r>
              <a:rPr lang="nl-NL" altLang="nl-NL" sz="1200" b="0" i="1" kern="0" dirty="0" err="1">
                <a:solidFill>
                  <a:srgbClr val="000000"/>
                </a:solidFill>
                <a:latin typeface="Arial"/>
              </a:rPr>
              <a:t>Higham</a:t>
            </a:r>
            <a:r>
              <a:rPr lang="nl-NL" altLang="nl-NL" sz="1200" b="0" i="1" kern="0" dirty="0">
                <a:solidFill>
                  <a:srgbClr val="000000"/>
                </a:solidFill>
                <a:latin typeface="Arial"/>
              </a:rPr>
              <a:t> C, Hoffman AR, Polak M, </a:t>
            </a:r>
            <a:r>
              <a:rPr lang="nl-NL" altLang="nl-NL" sz="1200" b="0" i="1" kern="0" dirty="0" err="1">
                <a:solidFill>
                  <a:srgbClr val="000000"/>
                </a:solidFill>
                <a:latin typeface="Arial"/>
              </a:rPr>
              <a:t>Yuen</a:t>
            </a:r>
            <a:r>
              <a:rPr lang="nl-NL" altLang="nl-NL" sz="1200" b="0" i="1" kern="0" dirty="0">
                <a:solidFill>
                  <a:srgbClr val="000000"/>
                </a:solidFill>
                <a:latin typeface="Arial"/>
              </a:rPr>
              <a:t> KCJ, </a:t>
            </a:r>
            <a:r>
              <a:rPr lang="nl-NL" altLang="nl-NL" sz="1200" b="0" i="1" kern="0" dirty="0" err="1">
                <a:solidFill>
                  <a:srgbClr val="000000"/>
                </a:solidFill>
                <a:latin typeface="Arial"/>
              </a:rPr>
              <a:t>Alos</a:t>
            </a:r>
            <a:r>
              <a:rPr lang="nl-NL" altLang="nl-NL" sz="1200" b="0" i="1" kern="0" dirty="0">
                <a:solidFill>
                  <a:srgbClr val="000000"/>
                </a:solidFill>
                <a:latin typeface="Arial"/>
              </a:rPr>
              <a:t> N, Antal Z, </a:t>
            </a:r>
            <a:r>
              <a:rPr lang="nl-NL" altLang="nl-NL" sz="1200" b="0" i="1" kern="0" dirty="0" err="1">
                <a:solidFill>
                  <a:srgbClr val="000000"/>
                </a:solidFill>
                <a:latin typeface="Arial"/>
              </a:rPr>
              <a:t>Bidlingmaier</a:t>
            </a:r>
            <a:r>
              <a:rPr lang="nl-NL" altLang="nl-NL" sz="1200" b="0" i="1" kern="0" dirty="0">
                <a:solidFill>
                  <a:srgbClr val="000000"/>
                </a:solidFill>
                <a:latin typeface="Arial"/>
              </a:rPr>
              <a:t> M, </a:t>
            </a:r>
            <a:r>
              <a:rPr lang="nl-NL" altLang="nl-NL" sz="1200" b="0" i="1" kern="0" dirty="0" err="1">
                <a:solidFill>
                  <a:srgbClr val="000000"/>
                </a:solidFill>
                <a:latin typeface="Arial"/>
              </a:rPr>
              <a:t>Biller</a:t>
            </a:r>
            <a:r>
              <a:rPr lang="nl-NL" altLang="nl-NL" sz="1200" b="0" i="1" kern="0" dirty="0">
                <a:solidFill>
                  <a:srgbClr val="000000"/>
                </a:solidFill>
                <a:latin typeface="Arial"/>
              </a:rPr>
              <a:t> BMK, Brabant G, </a:t>
            </a:r>
            <a:r>
              <a:rPr lang="nl-NL" altLang="nl-NL" sz="1200" b="0" i="1" kern="0" dirty="0" err="1">
                <a:solidFill>
                  <a:srgbClr val="000000"/>
                </a:solidFill>
                <a:latin typeface="Arial"/>
              </a:rPr>
              <a:t>Choong</a:t>
            </a:r>
            <a:r>
              <a:rPr lang="nl-NL" altLang="nl-NL" sz="1200" b="0" i="1" kern="0" dirty="0">
                <a:solidFill>
                  <a:srgbClr val="000000"/>
                </a:solidFill>
                <a:latin typeface="Arial"/>
              </a:rPr>
              <a:t> CSY, </a:t>
            </a:r>
            <a:r>
              <a:rPr lang="nl-NL" altLang="nl-NL" sz="1200" b="0" i="1" kern="0" dirty="0" err="1">
                <a:solidFill>
                  <a:srgbClr val="000000"/>
                </a:solidFill>
                <a:latin typeface="Arial"/>
              </a:rPr>
              <a:t>Cianfarani</a:t>
            </a:r>
            <a:r>
              <a:rPr lang="nl-NL" altLang="nl-NL" sz="1200" b="0" i="1" kern="0" dirty="0">
                <a:solidFill>
                  <a:srgbClr val="000000"/>
                </a:solidFill>
                <a:latin typeface="Arial"/>
              </a:rPr>
              <a:t> S, </a:t>
            </a:r>
            <a:r>
              <a:rPr lang="nl-NL" altLang="nl-NL" sz="1200" b="0" i="1" kern="0" dirty="0" err="1">
                <a:solidFill>
                  <a:srgbClr val="000000"/>
                </a:solidFill>
                <a:latin typeface="Arial"/>
              </a:rPr>
              <a:t>Clayton</a:t>
            </a:r>
            <a:r>
              <a:rPr lang="nl-NL" altLang="nl-NL" sz="1200" b="0" i="1" kern="0" dirty="0">
                <a:solidFill>
                  <a:srgbClr val="000000"/>
                </a:solidFill>
                <a:latin typeface="Arial"/>
              </a:rPr>
              <a:t> PE, </a:t>
            </a:r>
            <a:r>
              <a:rPr lang="nl-NL" altLang="nl-NL" sz="1200" b="0" i="1" kern="0" dirty="0" err="1">
                <a:solidFill>
                  <a:srgbClr val="000000"/>
                </a:solidFill>
                <a:latin typeface="Arial"/>
              </a:rPr>
              <a:t>Coutant</a:t>
            </a:r>
            <a:r>
              <a:rPr lang="nl-NL" altLang="nl-NL" sz="1200" b="0" i="1" kern="0" dirty="0">
                <a:solidFill>
                  <a:srgbClr val="000000"/>
                </a:solidFill>
                <a:latin typeface="Arial"/>
              </a:rPr>
              <a:t> R, </a:t>
            </a:r>
            <a:r>
              <a:rPr lang="nl-NL" altLang="nl-NL" sz="1200" b="0" i="1" kern="0" dirty="0" err="1">
                <a:solidFill>
                  <a:srgbClr val="000000"/>
                </a:solidFill>
                <a:latin typeface="Arial"/>
              </a:rPr>
              <a:t>Cardoso-Demartini</a:t>
            </a:r>
            <a:r>
              <a:rPr lang="nl-NL" altLang="nl-NL" sz="1200" b="0" i="1" kern="0" dirty="0">
                <a:solidFill>
                  <a:srgbClr val="000000"/>
                </a:solidFill>
                <a:latin typeface="Arial"/>
              </a:rPr>
              <a:t> AA, </a:t>
            </a:r>
            <a:r>
              <a:rPr lang="nl-NL" altLang="nl-NL" sz="1200" b="0" i="1" kern="0" dirty="0" err="1">
                <a:solidFill>
                  <a:srgbClr val="000000"/>
                </a:solidFill>
                <a:latin typeface="Arial"/>
              </a:rPr>
              <a:t>Fernandez</a:t>
            </a:r>
            <a:r>
              <a:rPr lang="nl-NL" altLang="nl-NL" sz="1200" b="0" i="1" kern="0" dirty="0">
                <a:solidFill>
                  <a:srgbClr val="000000"/>
                </a:solidFill>
                <a:latin typeface="Arial"/>
              </a:rPr>
              <a:t> A, Grimberg A, </a:t>
            </a:r>
            <a:r>
              <a:rPr lang="nl-NL" altLang="nl-NL" sz="1200" b="0" i="1" kern="0" dirty="0" err="1">
                <a:solidFill>
                  <a:srgbClr val="000000"/>
                </a:solidFill>
                <a:latin typeface="Arial"/>
              </a:rPr>
              <a:t>Guðmundsson</a:t>
            </a:r>
            <a:r>
              <a:rPr lang="nl-NL" altLang="nl-NL" sz="1200" b="0" i="1" kern="0" dirty="0">
                <a:solidFill>
                  <a:srgbClr val="000000"/>
                </a:solidFill>
                <a:latin typeface="Arial"/>
              </a:rPr>
              <a:t> K, Guevara-</a:t>
            </a:r>
            <a:r>
              <a:rPr lang="nl-NL" altLang="nl-NL" sz="1200" b="0" i="1" kern="0" dirty="0" err="1">
                <a:solidFill>
                  <a:srgbClr val="000000"/>
                </a:solidFill>
                <a:latin typeface="Arial"/>
              </a:rPr>
              <a:t>Aguirre</a:t>
            </a:r>
            <a:r>
              <a:rPr lang="nl-NL" altLang="nl-NL" sz="1200" b="0" i="1" kern="0" dirty="0">
                <a:solidFill>
                  <a:srgbClr val="000000"/>
                </a:solidFill>
                <a:latin typeface="Arial"/>
              </a:rPr>
              <a:t> J, Ho KKY, </a:t>
            </a:r>
            <a:r>
              <a:rPr lang="nl-NL" altLang="nl-NL" sz="1200" b="0" i="1" kern="0" dirty="0" err="1">
                <a:solidFill>
                  <a:srgbClr val="000000"/>
                </a:solidFill>
                <a:latin typeface="Arial"/>
              </a:rPr>
              <a:t>Horikawa</a:t>
            </a:r>
            <a:r>
              <a:rPr lang="nl-NL" altLang="nl-NL" sz="1200" b="0" i="1" kern="0" dirty="0">
                <a:solidFill>
                  <a:srgbClr val="000000"/>
                </a:solidFill>
                <a:latin typeface="Arial"/>
              </a:rPr>
              <a:t> R, </a:t>
            </a:r>
            <a:r>
              <a:rPr lang="nl-NL" altLang="nl-NL" sz="1200" b="0" i="1" kern="0" dirty="0" err="1">
                <a:solidFill>
                  <a:srgbClr val="000000"/>
                </a:solidFill>
                <a:latin typeface="Arial"/>
              </a:rPr>
              <a:t>Isidori</a:t>
            </a:r>
            <a:r>
              <a:rPr lang="nl-NL" altLang="nl-NL" sz="1200" b="0" i="1" kern="0" dirty="0">
                <a:solidFill>
                  <a:srgbClr val="000000"/>
                </a:solidFill>
                <a:latin typeface="Arial"/>
              </a:rPr>
              <a:t> AM, </a:t>
            </a:r>
            <a:r>
              <a:rPr lang="nl-NL" altLang="nl-NL" sz="1200" b="0" i="1" kern="0" dirty="0" err="1">
                <a:solidFill>
                  <a:srgbClr val="000000"/>
                </a:solidFill>
                <a:latin typeface="Arial"/>
              </a:rPr>
              <a:t>Jørgensen</a:t>
            </a:r>
            <a:r>
              <a:rPr lang="nl-NL" altLang="nl-NL" sz="1200" b="0" i="1" kern="0" dirty="0">
                <a:solidFill>
                  <a:srgbClr val="000000"/>
                </a:solidFill>
                <a:latin typeface="Arial"/>
              </a:rPr>
              <a:t> JOL, </a:t>
            </a:r>
            <a:r>
              <a:rPr lang="nl-NL" altLang="nl-NL" sz="1200" b="0" i="1" kern="0" dirty="0" err="1">
                <a:solidFill>
                  <a:srgbClr val="000000"/>
                </a:solidFill>
                <a:latin typeface="Arial"/>
              </a:rPr>
              <a:t>Kamenicky</a:t>
            </a:r>
            <a:r>
              <a:rPr lang="nl-NL" altLang="nl-NL" sz="1200" b="0" i="1" kern="0" dirty="0">
                <a:solidFill>
                  <a:srgbClr val="000000"/>
                </a:solidFill>
                <a:latin typeface="Arial"/>
              </a:rPr>
              <a:t> P, </a:t>
            </a:r>
            <a:r>
              <a:rPr lang="nl-NL" altLang="nl-NL" sz="1200" b="0" i="1" kern="0" dirty="0" err="1">
                <a:solidFill>
                  <a:srgbClr val="000000"/>
                </a:solidFill>
                <a:latin typeface="Arial"/>
              </a:rPr>
              <a:t>Karavitaki</a:t>
            </a:r>
            <a:r>
              <a:rPr lang="nl-NL" altLang="nl-NL" sz="1200" b="0" i="1" kern="0" dirty="0">
                <a:solidFill>
                  <a:srgbClr val="000000"/>
                </a:solidFill>
                <a:latin typeface="Arial"/>
              </a:rPr>
              <a:t> N, Kopchick JJ, </a:t>
            </a:r>
            <a:r>
              <a:rPr lang="nl-NL" altLang="nl-NL" sz="1200" b="0" i="1" kern="0" dirty="0" err="1">
                <a:solidFill>
                  <a:srgbClr val="000000"/>
                </a:solidFill>
                <a:latin typeface="Arial"/>
              </a:rPr>
              <a:t>Lodish</a:t>
            </a:r>
            <a:r>
              <a:rPr lang="nl-NL" altLang="nl-NL" sz="1200" b="0" i="1" kern="0" dirty="0">
                <a:solidFill>
                  <a:srgbClr val="000000"/>
                </a:solidFill>
                <a:latin typeface="Arial"/>
              </a:rPr>
              <a:t> M, </a:t>
            </a:r>
            <a:r>
              <a:rPr lang="nl-NL" altLang="nl-NL" sz="1200" b="0" i="1" kern="0" dirty="0" err="1">
                <a:solidFill>
                  <a:srgbClr val="000000"/>
                </a:solidFill>
                <a:latin typeface="Arial"/>
              </a:rPr>
              <a:t>Luo</a:t>
            </a:r>
            <a:r>
              <a:rPr lang="nl-NL" altLang="nl-NL" sz="1200" b="0" i="1" kern="0" dirty="0">
                <a:solidFill>
                  <a:srgbClr val="000000"/>
                </a:solidFill>
                <a:latin typeface="Arial"/>
              </a:rPr>
              <a:t> X, McCormack AI, </a:t>
            </a:r>
            <a:r>
              <a:rPr lang="nl-NL" altLang="nl-NL" sz="1200" b="0" i="1" kern="0" dirty="0" err="1">
                <a:solidFill>
                  <a:srgbClr val="000000"/>
                </a:solidFill>
                <a:latin typeface="Arial"/>
              </a:rPr>
              <a:t>Meacham</a:t>
            </a:r>
            <a:r>
              <a:rPr lang="nl-NL" altLang="nl-NL" sz="1200" b="0" i="1" kern="0" dirty="0">
                <a:solidFill>
                  <a:srgbClr val="000000"/>
                </a:solidFill>
                <a:latin typeface="Arial"/>
              </a:rPr>
              <a:t> L, </a:t>
            </a:r>
            <a:r>
              <a:rPr lang="nl-NL" altLang="nl-NL" sz="1200" b="0" i="1" kern="0" dirty="0" err="1">
                <a:solidFill>
                  <a:srgbClr val="000000"/>
                </a:solidFill>
                <a:latin typeface="Arial"/>
              </a:rPr>
              <a:t>Melmed</a:t>
            </a:r>
            <a:r>
              <a:rPr lang="nl-NL" altLang="nl-NL" sz="1200" b="0" i="1" kern="0" dirty="0">
                <a:solidFill>
                  <a:srgbClr val="000000"/>
                </a:solidFill>
                <a:latin typeface="Arial"/>
              </a:rPr>
              <a:t> S, </a:t>
            </a:r>
            <a:r>
              <a:rPr lang="nl-NL" altLang="nl-NL" sz="1200" b="0" i="1" kern="0" dirty="0" err="1">
                <a:solidFill>
                  <a:srgbClr val="000000"/>
                </a:solidFill>
                <a:latin typeface="Arial"/>
              </a:rPr>
              <a:t>Mostoufi</a:t>
            </a:r>
            <a:r>
              <a:rPr lang="nl-NL" altLang="nl-NL" sz="1200" b="0" i="1" kern="0" dirty="0">
                <a:solidFill>
                  <a:srgbClr val="000000"/>
                </a:solidFill>
                <a:latin typeface="Arial"/>
              </a:rPr>
              <a:t> Moab S, Müller HL, </a:t>
            </a:r>
            <a:r>
              <a:rPr lang="nl-NL" altLang="nl-NL" sz="1200" b="0" i="1" kern="0" dirty="0" err="1">
                <a:solidFill>
                  <a:srgbClr val="000000"/>
                </a:solidFill>
                <a:latin typeface="Arial"/>
              </a:rPr>
              <a:t>Neggers</a:t>
            </a:r>
            <a:r>
              <a:rPr lang="nl-NL" altLang="nl-NL" sz="1200" b="0" i="1" kern="0" dirty="0">
                <a:solidFill>
                  <a:srgbClr val="000000"/>
                </a:solidFill>
                <a:latin typeface="Arial"/>
              </a:rPr>
              <a:t> SJCMM, </a:t>
            </a:r>
            <a:r>
              <a:rPr lang="nl-NL" altLang="nl-NL" sz="1200" b="0" i="1" kern="0" dirty="0" err="1">
                <a:solidFill>
                  <a:srgbClr val="000000"/>
                </a:solidFill>
                <a:latin typeface="Arial"/>
              </a:rPr>
              <a:t>Aguiar</a:t>
            </a:r>
            <a:r>
              <a:rPr lang="nl-NL" altLang="nl-NL" sz="1200" b="0" i="1" kern="0" dirty="0">
                <a:solidFill>
                  <a:srgbClr val="000000"/>
                </a:solidFill>
                <a:latin typeface="Arial"/>
              </a:rPr>
              <a:t> </a:t>
            </a:r>
            <a:r>
              <a:rPr lang="nl-NL" altLang="nl-NL" sz="1200" b="0" i="1" kern="0" dirty="0" err="1">
                <a:solidFill>
                  <a:srgbClr val="000000"/>
                </a:solidFill>
                <a:latin typeface="Arial"/>
              </a:rPr>
              <a:t>Oliveira</a:t>
            </a:r>
            <a:r>
              <a:rPr lang="nl-NL" altLang="nl-NL" sz="1200" b="0" i="1" kern="0" dirty="0">
                <a:solidFill>
                  <a:srgbClr val="000000"/>
                </a:solidFill>
                <a:latin typeface="Arial"/>
              </a:rPr>
              <a:t> MH, </a:t>
            </a:r>
            <a:r>
              <a:rPr lang="nl-NL" altLang="nl-NL" sz="1200" b="0" i="1" kern="0" dirty="0" err="1">
                <a:solidFill>
                  <a:srgbClr val="000000"/>
                </a:solidFill>
                <a:latin typeface="Arial"/>
              </a:rPr>
              <a:t>Ozono</a:t>
            </a:r>
            <a:r>
              <a:rPr lang="nl-NL" altLang="nl-NL" sz="1200" b="0" i="1" kern="0" dirty="0">
                <a:solidFill>
                  <a:srgbClr val="000000"/>
                </a:solidFill>
                <a:latin typeface="Arial"/>
              </a:rPr>
              <a:t> K, </a:t>
            </a:r>
            <a:r>
              <a:rPr lang="nl-NL" altLang="nl-NL" sz="1200" b="0" i="1" kern="0" dirty="0" err="1">
                <a:solidFill>
                  <a:srgbClr val="000000"/>
                </a:solidFill>
                <a:latin typeface="Arial"/>
              </a:rPr>
              <a:t>Pennisi</a:t>
            </a:r>
            <a:r>
              <a:rPr lang="nl-NL" altLang="nl-NL" sz="1200" b="0" i="1" kern="0" dirty="0">
                <a:solidFill>
                  <a:srgbClr val="000000"/>
                </a:solidFill>
                <a:latin typeface="Arial"/>
              </a:rPr>
              <a:t> PA, </a:t>
            </a:r>
            <a:r>
              <a:rPr lang="nl-NL" altLang="nl-NL" sz="1200" b="0" i="1" kern="0" dirty="0" err="1">
                <a:solidFill>
                  <a:srgbClr val="000000"/>
                </a:solidFill>
                <a:latin typeface="Arial"/>
              </a:rPr>
              <a:t>Popovic</a:t>
            </a:r>
            <a:r>
              <a:rPr lang="nl-NL" altLang="nl-NL" sz="1200" b="0" i="1" kern="0" dirty="0">
                <a:solidFill>
                  <a:srgbClr val="000000"/>
                </a:solidFill>
                <a:latin typeface="Arial"/>
              </a:rPr>
              <a:t> V, </a:t>
            </a:r>
            <a:r>
              <a:rPr lang="nl-NL" altLang="nl-NL" sz="1200" b="0" i="1" kern="0" dirty="0" err="1">
                <a:solidFill>
                  <a:srgbClr val="000000"/>
                </a:solidFill>
                <a:latin typeface="Arial"/>
              </a:rPr>
              <a:t>Radovick</a:t>
            </a:r>
            <a:r>
              <a:rPr lang="nl-NL" altLang="nl-NL" sz="1200" b="0" i="1" kern="0" dirty="0">
                <a:solidFill>
                  <a:srgbClr val="000000"/>
                </a:solidFill>
                <a:latin typeface="Arial"/>
              </a:rPr>
              <a:t> S, </a:t>
            </a:r>
            <a:r>
              <a:rPr lang="nl-NL" altLang="nl-NL" sz="1200" b="0" i="1" kern="0" dirty="0" err="1">
                <a:solidFill>
                  <a:srgbClr val="000000"/>
                </a:solidFill>
                <a:latin typeface="Arial"/>
              </a:rPr>
              <a:t>Savendahl</a:t>
            </a:r>
            <a:r>
              <a:rPr lang="nl-NL" altLang="nl-NL" sz="1200" b="0" i="1" kern="0" dirty="0">
                <a:solidFill>
                  <a:srgbClr val="000000"/>
                </a:solidFill>
                <a:latin typeface="Arial"/>
              </a:rPr>
              <a:t> L, </a:t>
            </a:r>
            <a:r>
              <a:rPr lang="nl-NL" altLang="nl-NL" sz="1200" b="0" i="1" kern="0" dirty="0" err="1">
                <a:solidFill>
                  <a:srgbClr val="000000"/>
                </a:solidFill>
                <a:latin typeface="Arial"/>
              </a:rPr>
              <a:t>Touraine</a:t>
            </a:r>
            <a:r>
              <a:rPr lang="nl-NL" altLang="nl-NL" sz="1200" b="0" i="1" kern="0" dirty="0">
                <a:solidFill>
                  <a:srgbClr val="000000"/>
                </a:solidFill>
                <a:latin typeface="Arial"/>
              </a:rPr>
              <a:t> P, van Santen HM, </a:t>
            </a:r>
            <a:r>
              <a:rPr lang="nl-NL" altLang="nl-NL" sz="1200" b="0" i="1" kern="0" dirty="0" err="1">
                <a:solidFill>
                  <a:srgbClr val="000000"/>
                </a:solidFill>
                <a:latin typeface="Arial"/>
              </a:rPr>
              <a:t>Johannsson</a:t>
            </a:r>
            <a:r>
              <a:rPr lang="nl-NL" altLang="nl-NL" sz="1200" b="0" i="1" kern="0" dirty="0">
                <a:solidFill>
                  <a:srgbClr val="000000"/>
                </a:solidFill>
                <a:latin typeface="Arial"/>
              </a:rPr>
              <a:t> G.</a:t>
            </a:r>
            <a:r>
              <a:rPr lang="nl-NL" altLang="nl-NL" sz="1200" b="0" kern="0" dirty="0">
                <a:solidFill>
                  <a:srgbClr val="000000"/>
                </a:solidFill>
                <a:latin typeface="Arial"/>
              </a:rPr>
              <a:t/>
            </a:r>
            <a:br>
              <a:rPr lang="nl-NL" altLang="nl-NL" sz="1200" b="0" kern="0" dirty="0">
                <a:solidFill>
                  <a:srgbClr val="000000"/>
                </a:solidFill>
                <a:latin typeface="Arial"/>
              </a:rPr>
            </a:br>
            <a:r>
              <a:rPr lang="nl-NL" altLang="nl-NL" b="0" kern="0" dirty="0">
                <a:solidFill>
                  <a:srgbClr val="000000"/>
                </a:solidFill>
                <a:latin typeface="Arial"/>
              </a:rPr>
              <a:t/>
            </a:r>
            <a:br>
              <a:rPr lang="nl-NL" altLang="nl-NL" b="0" kern="0" dirty="0">
                <a:solidFill>
                  <a:srgbClr val="000000"/>
                </a:solidFill>
                <a:latin typeface="Arial"/>
              </a:rPr>
            </a:br>
            <a:r>
              <a:rPr lang="nl-NL" altLang="nl-NL" b="0" kern="0" dirty="0">
                <a:solidFill>
                  <a:srgbClr val="000000"/>
                </a:solidFill>
                <a:latin typeface="Arial"/>
              </a:rPr>
              <a:t> </a:t>
            </a:r>
            <a:br>
              <a:rPr lang="nl-NL" altLang="nl-NL" b="0" kern="0" dirty="0">
                <a:solidFill>
                  <a:srgbClr val="000000"/>
                </a:solidFill>
                <a:latin typeface="Arial"/>
              </a:rPr>
            </a:br>
            <a:endParaRPr lang="nl-NL" altLang="nl-NL" b="0" kern="0" dirty="0">
              <a:solidFill>
                <a:srgbClr val="000000"/>
              </a:solidFill>
              <a:latin typeface="Arial"/>
            </a:endParaRPr>
          </a:p>
        </p:txBody>
      </p:sp>
      <p:pic>
        <p:nvPicPr>
          <p:cNvPr id="7" name="Picture 2" descr="GRS Ho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3939" y="371952"/>
            <a:ext cx="792088" cy="594066"/>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6816080" y="6381329"/>
            <a:ext cx="4464496" cy="307777"/>
          </a:xfrm>
          <a:prstGeom prst="rect">
            <a:avLst/>
          </a:prstGeom>
        </p:spPr>
        <p:txBody>
          <a:bodyPr wrap="square">
            <a:spAutoFit/>
          </a:bodyPr>
          <a:lstStyle/>
          <a:p>
            <a:r>
              <a:rPr lang="it-IT" sz="1400" i="1" dirty="0">
                <a:solidFill>
                  <a:prstClr val="black"/>
                </a:solidFill>
                <a:latin typeface="Calibri" panose="020F0502020204030204"/>
              </a:rPr>
              <a:t>Boguszewski MCS et al, Eur J Endocrinol, 2022</a:t>
            </a:r>
            <a:endParaRPr lang="nl-NL" sz="1400" i="1" dirty="0">
              <a:solidFill>
                <a:prstClr val="black"/>
              </a:solidFill>
              <a:latin typeface="Calibri" panose="020F0502020204030204"/>
            </a:endParaRPr>
          </a:p>
        </p:txBody>
      </p:sp>
      <p:sp>
        <p:nvSpPr>
          <p:cNvPr id="3" name="Tekstvak 2"/>
          <p:cNvSpPr txBox="1"/>
          <p:nvPr/>
        </p:nvSpPr>
        <p:spPr>
          <a:xfrm>
            <a:off x="1991544" y="2004783"/>
            <a:ext cx="8517854" cy="2954655"/>
          </a:xfrm>
          <a:prstGeom prst="rect">
            <a:avLst/>
          </a:prstGeom>
          <a:noFill/>
        </p:spPr>
        <p:txBody>
          <a:bodyPr wrap="square" rtlCol="0">
            <a:spAutoFit/>
          </a:bodyPr>
          <a:lstStyle/>
          <a:p>
            <a:r>
              <a:rPr lang="en-US" sz="1200" b="0" dirty="0">
                <a:solidFill>
                  <a:srgbClr val="000000"/>
                </a:solidFill>
              </a:rPr>
              <a:t>Experts, 3 meetings, consensus statement</a:t>
            </a:r>
          </a:p>
          <a:p>
            <a:endParaRPr lang="en-US" sz="1200" b="0" dirty="0">
              <a:solidFill>
                <a:srgbClr val="000000"/>
              </a:solidFill>
            </a:endParaRPr>
          </a:p>
          <a:p>
            <a:r>
              <a:rPr lang="en-US" sz="1200" b="0" dirty="0">
                <a:solidFill>
                  <a:srgbClr val="000000"/>
                </a:solidFill>
              </a:rPr>
              <a:t>Current evidence reviewed from the proceedings from the Workshop does not support an association between GH replacement and primary </a:t>
            </a:r>
            <a:r>
              <a:rPr lang="en-US" sz="1200" b="0" dirty="0" err="1">
                <a:solidFill>
                  <a:srgbClr val="000000"/>
                </a:solidFill>
              </a:rPr>
              <a:t>tumour</a:t>
            </a:r>
            <a:r>
              <a:rPr lang="en-US" sz="1200" b="0" dirty="0">
                <a:solidFill>
                  <a:srgbClr val="000000"/>
                </a:solidFill>
              </a:rPr>
              <a:t> or cancer recurrence. </a:t>
            </a:r>
          </a:p>
          <a:p>
            <a:endParaRPr lang="en-US" sz="1200" b="0" dirty="0">
              <a:solidFill>
                <a:srgbClr val="000000"/>
              </a:solidFill>
            </a:endParaRPr>
          </a:p>
          <a:p>
            <a:r>
              <a:rPr lang="en-US" sz="1200" b="0" dirty="0">
                <a:solidFill>
                  <a:srgbClr val="000000"/>
                </a:solidFill>
              </a:rPr>
              <a:t>The effect of GH replacement on secondary neoplasia risk is minor compared to host and tumor treatment-related factors. </a:t>
            </a:r>
          </a:p>
          <a:p>
            <a:endParaRPr lang="en-US" sz="1200" b="0" dirty="0">
              <a:solidFill>
                <a:srgbClr val="000000"/>
              </a:solidFill>
            </a:endParaRPr>
          </a:p>
          <a:p>
            <a:r>
              <a:rPr lang="en-US" sz="1200" b="0" dirty="0">
                <a:solidFill>
                  <a:srgbClr val="000000"/>
                </a:solidFill>
              </a:rPr>
              <a:t>In children with cancer predisposition syndromes, GH treatment is generally contraindicated, but may be considered cautiously in select patients. </a:t>
            </a:r>
          </a:p>
          <a:p>
            <a:endParaRPr lang="en-US" sz="1200" b="0" dirty="0">
              <a:solidFill>
                <a:srgbClr val="000000"/>
              </a:solidFill>
            </a:endParaRPr>
          </a:p>
          <a:p>
            <a:r>
              <a:rPr lang="en-US" sz="1200" b="0" dirty="0">
                <a:solidFill>
                  <a:srgbClr val="000000"/>
                </a:solidFill>
              </a:rPr>
              <a:t>T</a:t>
            </a:r>
            <a:r>
              <a:rPr lang="nl-NL" sz="1200" b="0" dirty="0">
                <a:solidFill>
                  <a:srgbClr val="000000"/>
                </a:solidFill>
              </a:rPr>
              <a:t>here are </a:t>
            </a:r>
            <a:r>
              <a:rPr lang="en-US" sz="1200" b="0" dirty="0">
                <a:solidFill>
                  <a:srgbClr val="000000"/>
                </a:solidFill>
              </a:rPr>
              <a:t>no data justifying an absolute contraindication for GH replacement in GH-deficient patients with a strong family history of cancer; each case needs to be considered individually.</a:t>
            </a:r>
          </a:p>
          <a:p>
            <a:endParaRPr lang="nl-NL" sz="1200" b="0" dirty="0">
              <a:solidFill>
                <a:srgbClr val="000000"/>
              </a:solidFill>
            </a:endParaRPr>
          </a:p>
          <a:p>
            <a:r>
              <a:rPr lang="nl-NL" sz="1200" b="0" dirty="0" err="1">
                <a:solidFill>
                  <a:srgbClr val="000000"/>
                </a:solidFill>
              </a:rPr>
              <a:t>Discuss</a:t>
            </a:r>
            <a:r>
              <a:rPr lang="nl-NL" sz="1200" b="0" dirty="0">
                <a:solidFill>
                  <a:srgbClr val="000000"/>
                </a:solidFill>
              </a:rPr>
              <a:t> </a:t>
            </a:r>
            <a:r>
              <a:rPr lang="nl-NL" sz="1200" b="0" dirty="0" err="1">
                <a:solidFill>
                  <a:srgbClr val="000000"/>
                </a:solidFill>
              </a:rPr>
              <a:t>the</a:t>
            </a:r>
            <a:r>
              <a:rPr lang="nl-NL" sz="1200" b="0" dirty="0">
                <a:solidFill>
                  <a:srgbClr val="000000"/>
                </a:solidFill>
              </a:rPr>
              <a:t> </a:t>
            </a:r>
            <a:r>
              <a:rPr lang="nl-NL" sz="1200" b="0" dirty="0" err="1">
                <a:solidFill>
                  <a:srgbClr val="000000"/>
                </a:solidFill>
              </a:rPr>
              <a:t>individual</a:t>
            </a:r>
            <a:r>
              <a:rPr lang="nl-NL" sz="1200" b="0" dirty="0">
                <a:solidFill>
                  <a:srgbClr val="000000"/>
                </a:solidFill>
              </a:rPr>
              <a:t> benefits </a:t>
            </a:r>
            <a:r>
              <a:rPr lang="nl-NL" sz="1200" b="0" dirty="0" err="1">
                <a:solidFill>
                  <a:srgbClr val="000000"/>
                </a:solidFill>
              </a:rPr>
              <a:t>and</a:t>
            </a:r>
            <a:r>
              <a:rPr lang="nl-NL" sz="1200" b="0" dirty="0">
                <a:solidFill>
                  <a:srgbClr val="000000"/>
                </a:solidFill>
              </a:rPr>
              <a:t> </a:t>
            </a:r>
            <a:r>
              <a:rPr lang="nl-NL" sz="1200" b="0" dirty="0" err="1">
                <a:solidFill>
                  <a:srgbClr val="000000"/>
                </a:solidFill>
              </a:rPr>
              <a:t>possible</a:t>
            </a:r>
            <a:r>
              <a:rPr lang="nl-NL" sz="1200" b="0" dirty="0">
                <a:solidFill>
                  <a:srgbClr val="000000"/>
                </a:solidFill>
              </a:rPr>
              <a:t> </a:t>
            </a:r>
            <a:r>
              <a:rPr lang="nl-NL" sz="1200" b="0" dirty="0" err="1">
                <a:solidFill>
                  <a:srgbClr val="000000"/>
                </a:solidFill>
              </a:rPr>
              <a:t>harms</a:t>
            </a:r>
            <a:r>
              <a:rPr lang="nl-NL" sz="1200" b="0" dirty="0">
                <a:solidFill>
                  <a:srgbClr val="000000"/>
                </a:solidFill>
              </a:rPr>
              <a:t> </a:t>
            </a:r>
            <a:r>
              <a:rPr lang="nl-NL" sz="1200" b="0" dirty="0" err="1">
                <a:solidFill>
                  <a:srgbClr val="000000"/>
                </a:solidFill>
              </a:rPr>
              <a:t>with</a:t>
            </a:r>
            <a:r>
              <a:rPr lang="nl-NL" sz="1200" b="0" dirty="0">
                <a:solidFill>
                  <a:srgbClr val="000000"/>
                </a:solidFill>
              </a:rPr>
              <a:t> </a:t>
            </a:r>
            <a:r>
              <a:rPr lang="nl-NL" sz="1200" b="0" dirty="0" err="1">
                <a:solidFill>
                  <a:srgbClr val="000000"/>
                </a:solidFill>
              </a:rPr>
              <a:t>each</a:t>
            </a:r>
            <a:r>
              <a:rPr lang="nl-NL" sz="1200" b="0" dirty="0">
                <a:solidFill>
                  <a:srgbClr val="000000"/>
                </a:solidFill>
              </a:rPr>
              <a:t> </a:t>
            </a:r>
            <a:r>
              <a:rPr lang="nl-NL" sz="1200" b="0" dirty="0" err="1">
                <a:solidFill>
                  <a:srgbClr val="000000"/>
                </a:solidFill>
              </a:rPr>
              <a:t>patient</a:t>
            </a:r>
            <a:r>
              <a:rPr lang="nl-NL" sz="1200" b="0" dirty="0">
                <a:solidFill>
                  <a:srgbClr val="000000"/>
                </a:solidFill>
              </a:rPr>
              <a:t> </a:t>
            </a:r>
            <a:r>
              <a:rPr lang="nl-NL" sz="1200" b="0" dirty="0" err="1">
                <a:solidFill>
                  <a:srgbClr val="000000"/>
                </a:solidFill>
              </a:rPr>
              <a:t>and</a:t>
            </a:r>
            <a:r>
              <a:rPr lang="nl-NL" sz="1200" b="0" dirty="0">
                <a:solidFill>
                  <a:srgbClr val="000000"/>
                </a:solidFill>
              </a:rPr>
              <a:t> </a:t>
            </a:r>
            <a:r>
              <a:rPr lang="nl-NL" sz="1200" b="0" dirty="0" err="1">
                <a:solidFill>
                  <a:srgbClr val="000000"/>
                </a:solidFill>
              </a:rPr>
              <a:t>the</a:t>
            </a:r>
            <a:r>
              <a:rPr lang="nl-NL" sz="1200" b="0" dirty="0">
                <a:solidFill>
                  <a:srgbClr val="000000"/>
                </a:solidFill>
              </a:rPr>
              <a:t> </a:t>
            </a:r>
            <a:r>
              <a:rPr lang="nl-NL" sz="1200" b="0" dirty="0" err="1">
                <a:solidFill>
                  <a:srgbClr val="000000"/>
                </a:solidFill>
              </a:rPr>
              <a:t>parents</a:t>
            </a:r>
            <a:r>
              <a:rPr lang="nl-NL" sz="1200" b="0" dirty="0">
                <a:solidFill>
                  <a:srgbClr val="000000"/>
                </a:solidFill>
              </a:rPr>
              <a:t>. Child </a:t>
            </a:r>
            <a:r>
              <a:rPr lang="nl-NL" sz="1200" b="0" dirty="0" err="1">
                <a:solidFill>
                  <a:srgbClr val="000000"/>
                </a:solidFill>
              </a:rPr>
              <a:t>vs</a:t>
            </a:r>
            <a:r>
              <a:rPr lang="nl-NL" sz="1200" b="0" dirty="0">
                <a:solidFill>
                  <a:srgbClr val="000000"/>
                </a:solidFill>
              </a:rPr>
              <a:t> adult.</a:t>
            </a:r>
          </a:p>
          <a:p>
            <a:endParaRPr lang="nl-NL" dirty="0">
              <a:solidFill>
                <a:srgbClr val="000000"/>
              </a:solidFill>
            </a:endParaRPr>
          </a:p>
        </p:txBody>
      </p:sp>
    </p:spTree>
    <p:extLst>
      <p:ext uri="{BB962C8B-B14F-4D97-AF65-F5344CB8AC3E}">
        <p14:creationId xmlns:p14="http://schemas.microsoft.com/office/powerpoint/2010/main" val="3497431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81200" y="1988841"/>
            <a:ext cx="8229600" cy="4525963"/>
          </a:xfrm>
        </p:spPr>
        <p:txBody>
          <a:bodyPr/>
          <a:lstStyle/>
          <a:p>
            <a:r>
              <a:rPr lang="en-US" sz="2400" dirty="0">
                <a:solidFill>
                  <a:schemeClr val="accent6"/>
                </a:solidFill>
              </a:rPr>
              <a:t>Step 1: Evaluate concordances and discordances of current recommendations </a:t>
            </a:r>
          </a:p>
          <a:p>
            <a:r>
              <a:rPr lang="nl-NL" sz="2400" dirty="0">
                <a:solidFill>
                  <a:schemeClr val="accent6"/>
                </a:solidFill>
              </a:rPr>
              <a:t>Step 2: </a:t>
            </a:r>
            <a:r>
              <a:rPr lang="nl-NL" sz="2400" dirty="0" err="1">
                <a:solidFill>
                  <a:schemeClr val="accent6"/>
                </a:solidFill>
              </a:rPr>
              <a:t>Formulate</a:t>
            </a:r>
            <a:r>
              <a:rPr lang="nl-NL" sz="2400" dirty="0">
                <a:solidFill>
                  <a:schemeClr val="accent6"/>
                </a:solidFill>
              </a:rPr>
              <a:t> </a:t>
            </a:r>
            <a:r>
              <a:rPr lang="nl-NL" sz="2400" dirty="0" err="1">
                <a:solidFill>
                  <a:schemeClr val="accent6"/>
                </a:solidFill>
              </a:rPr>
              <a:t>clinical</a:t>
            </a:r>
            <a:r>
              <a:rPr lang="nl-NL" sz="2400" dirty="0">
                <a:solidFill>
                  <a:schemeClr val="accent6"/>
                </a:solidFill>
              </a:rPr>
              <a:t> </a:t>
            </a:r>
            <a:r>
              <a:rPr lang="nl-NL" sz="2400" dirty="0" err="1">
                <a:solidFill>
                  <a:schemeClr val="accent6"/>
                </a:solidFill>
              </a:rPr>
              <a:t>questions</a:t>
            </a:r>
            <a:endParaRPr lang="nl-NL" sz="2400" dirty="0">
              <a:solidFill>
                <a:schemeClr val="accent6"/>
              </a:solidFill>
            </a:endParaRPr>
          </a:p>
          <a:p>
            <a:r>
              <a:rPr lang="en-US" sz="2400" dirty="0">
                <a:solidFill>
                  <a:schemeClr val="accent6"/>
                </a:solidFill>
              </a:rPr>
              <a:t>Step 3: Identify and select the evidence</a:t>
            </a:r>
          </a:p>
          <a:p>
            <a:endParaRPr lang="en-US" sz="2400" dirty="0">
              <a:solidFill>
                <a:schemeClr val="accent6"/>
              </a:solidFill>
            </a:endParaRPr>
          </a:p>
          <a:p>
            <a:r>
              <a:rPr lang="en-US" sz="2400" dirty="0"/>
              <a:t>Step 4: Making the evidence tables</a:t>
            </a:r>
          </a:p>
          <a:p>
            <a:r>
              <a:rPr lang="en-US" sz="2400" dirty="0"/>
              <a:t>Step 5: Summarize and appraise quality of evidence</a:t>
            </a:r>
          </a:p>
          <a:p>
            <a:r>
              <a:rPr lang="en-US" sz="2400" dirty="0"/>
              <a:t>Step 6: </a:t>
            </a:r>
            <a:r>
              <a:rPr lang="nl-NL" sz="2400" dirty="0" err="1"/>
              <a:t>Formulate</a:t>
            </a:r>
            <a:r>
              <a:rPr lang="nl-NL" sz="2400" dirty="0"/>
              <a:t> </a:t>
            </a:r>
            <a:r>
              <a:rPr lang="nl-NL" sz="2400" dirty="0" err="1"/>
              <a:t>recommendations</a:t>
            </a:r>
            <a:endParaRPr lang="nl-NL" sz="2400" dirty="0"/>
          </a:p>
          <a:p>
            <a:endParaRPr lang="nl-NL" dirty="0"/>
          </a:p>
        </p:txBody>
      </p:sp>
      <p:sp>
        <p:nvSpPr>
          <p:cNvPr id="4" name="Titel 1"/>
          <p:cNvSpPr>
            <a:spLocks noGrp="1"/>
          </p:cNvSpPr>
          <p:nvPr>
            <p:ph type="title"/>
          </p:nvPr>
        </p:nvSpPr>
        <p:spPr bwMode="auto">
          <a:xfrm>
            <a:off x="1981200" y="438327"/>
            <a:ext cx="8229600" cy="114300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en-US" altLang="nl-NL" sz="3150" b="1" dirty="0">
                <a:solidFill>
                  <a:schemeClr val="bg1"/>
                </a:solidFill>
                <a:latin typeface="Calibri" panose="020F0502020204030204" pitchFamily="34" charset="0"/>
                <a:cs typeface="Arial" panose="020B0604020202020204" pitchFamily="34" charset="0"/>
              </a:rPr>
              <a:t>Steps of the IGHG recommendation</a:t>
            </a:r>
            <a:endParaRPr lang="nl-NL" altLang="nl-NL" sz="3150" b="1" dirty="0">
              <a:solidFill>
                <a:schemeClr val="bg1"/>
              </a:solidFill>
              <a:latin typeface="Calibri" panose="020F0502020204030204" pitchFamily="34" charset="0"/>
              <a:cs typeface="Arial" panose="020B0604020202020204" pitchFamily="34" charset="0"/>
            </a:endParaRPr>
          </a:p>
        </p:txBody>
      </p:sp>
      <p:pic>
        <p:nvPicPr>
          <p:cNvPr id="5" name="Picture 4" descr="C:\Users\Mulder\AppData\Local\Microsoft\Windows\Temporary Internet Files\Content.IE5\C4ZIS3C8\zonder_schadu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560" y="467310"/>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jl-rechts 1"/>
          <p:cNvSpPr/>
          <p:nvPr/>
        </p:nvSpPr>
        <p:spPr>
          <a:xfrm>
            <a:off x="2135560" y="5877272"/>
            <a:ext cx="807524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latin typeface="Arial"/>
            </a:endParaRPr>
          </a:p>
        </p:txBody>
      </p:sp>
      <p:sp>
        <p:nvSpPr>
          <p:cNvPr id="6" name="Tekstvak 5"/>
          <p:cNvSpPr txBox="1"/>
          <p:nvPr/>
        </p:nvSpPr>
        <p:spPr>
          <a:xfrm>
            <a:off x="1847528" y="6381328"/>
            <a:ext cx="1116124" cy="369332"/>
          </a:xfrm>
          <a:prstGeom prst="rect">
            <a:avLst/>
          </a:prstGeom>
          <a:noFill/>
        </p:spPr>
        <p:txBody>
          <a:bodyPr wrap="square" rtlCol="0">
            <a:spAutoFit/>
          </a:bodyPr>
          <a:lstStyle/>
          <a:p>
            <a:r>
              <a:rPr lang="en-US" dirty="0">
                <a:solidFill>
                  <a:srgbClr val="000000"/>
                </a:solidFill>
              </a:rPr>
              <a:t>Jan 21</a:t>
            </a:r>
            <a:endParaRPr lang="nl-NL" dirty="0">
              <a:solidFill>
                <a:srgbClr val="000000"/>
              </a:solidFill>
            </a:endParaRPr>
          </a:p>
        </p:txBody>
      </p:sp>
      <p:sp>
        <p:nvSpPr>
          <p:cNvPr id="7" name="Tekstvak 6"/>
          <p:cNvSpPr txBox="1"/>
          <p:nvPr/>
        </p:nvSpPr>
        <p:spPr>
          <a:xfrm>
            <a:off x="9228348" y="6396875"/>
            <a:ext cx="1116124" cy="369332"/>
          </a:xfrm>
          <a:prstGeom prst="rect">
            <a:avLst/>
          </a:prstGeom>
          <a:noFill/>
        </p:spPr>
        <p:txBody>
          <a:bodyPr wrap="square" rtlCol="0">
            <a:spAutoFit/>
          </a:bodyPr>
          <a:lstStyle/>
          <a:p>
            <a:r>
              <a:rPr lang="en-US" dirty="0">
                <a:solidFill>
                  <a:srgbClr val="000000"/>
                </a:solidFill>
              </a:rPr>
              <a:t>Jan 23</a:t>
            </a:r>
            <a:endParaRPr lang="nl-NL" dirty="0">
              <a:solidFill>
                <a:srgbClr val="000000"/>
              </a:solidFill>
            </a:endParaRPr>
          </a:p>
        </p:txBody>
      </p:sp>
    </p:spTree>
    <p:extLst>
      <p:ext uri="{BB962C8B-B14F-4D97-AF65-F5344CB8AC3E}">
        <p14:creationId xmlns:p14="http://schemas.microsoft.com/office/powerpoint/2010/main" val="250047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16970" y="2276872"/>
            <a:ext cx="9144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nl-NL" altLang="en-US" sz="4200" dirty="0" err="1">
                <a:solidFill>
                  <a:srgbClr val="FFFFFF"/>
                </a:solidFill>
                <a:latin typeface="Calibri" pitchFamily="34" charset="0"/>
              </a:rPr>
              <a:t>Clinical</a:t>
            </a:r>
            <a:r>
              <a:rPr lang="nl-NL" altLang="en-US" sz="4200" dirty="0">
                <a:solidFill>
                  <a:srgbClr val="FFFFFF"/>
                </a:solidFill>
                <a:latin typeface="Calibri" pitchFamily="34" charset="0"/>
              </a:rPr>
              <a:t> </a:t>
            </a:r>
            <a:r>
              <a:rPr lang="nl-NL" altLang="en-US" sz="4200" dirty="0" err="1">
                <a:solidFill>
                  <a:srgbClr val="FFFFFF"/>
                </a:solidFill>
                <a:latin typeface="Calibri" pitchFamily="34" charset="0"/>
              </a:rPr>
              <a:t>questions</a:t>
            </a:r>
            <a:endParaRPr lang="nl-NL" altLang="en-US" sz="4200" dirty="0">
              <a:solidFill>
                <a:srgbClr val="FFFFFF"/>
              </a:solidFill>
              <a:latin typeface="Calibri" pitchFamily="34" charset="0"/>
            </a:endParaRPr>
          </a:p>
        </p:txBody>
      </p:sp>
    </p:spTree>
    <p:extLst>
      <p:ext uri="{BB962C8B-B14F-4D97-AF65-F5344CB8AC3E}">
        <p14:creationId xmlns:p14="http://schemas.microsoft.com/office/powerpoint/2010/main" val="2650860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nvPr>
        </p:nvGraphicFramePr>
        <p:xfrm>
          <a:off x="2870087" y="1700809"/>
          <a:ext cx="6451827" cy="4846043"/>
        </p:xfrm>
        <a:graphic>
          <a:graphicData uri="http://schemas.openxmlformats.org/drawingml/2006/table">
            <a:tbl>
              <a:tblPr firstRow="1" firstCol="1" bandRow="1"/>
              <a:tblGrid>
                <a:gridCol w="6451827">
                  <a:extLst>
                    <a:ext uri="{9D8B030D-6E8A-4147-A177-3AD203B41FA5}">
                      <a16:colId xmlns:a16="http://schemas.microsoft.com/office/drawing/2014/main" val="783416023"/>
                    </a:ext>
                  </a:extLst>
                </a:gridCol>
              </a:tblGrid>
              <a:tr h="708341">
                <a:tc>
                  <a:txBody>
                    <a:bodyPr/>
                    <a:lstStyle/>
                    <a:p>
                      <a:pPr algn="l">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In a child/YA with (a history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low grade CNS neoplasm</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growth hormone treatment (GHT)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798941"/>
                  </a:ext>
                </a:extLst>
              </a:tr>
              <a:tr h="708341">
                <a:tc>
                  <a:txBody>
                    <a:bodyPr/>
                    <a:lstStyle/>
                    <a:p>
                      <a:pPr algn="l">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In a child/YA with (a history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low grade non-CNS neoplasm</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growth hormone treatment (GHT)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274594"/>
                  </a:ext>
                </a:extLst>
              </a:tr>
              <a:tr h="708341">
                <a:tc>
                  <a:txBody>
                    <a:bodyPr/>
                    <a:lstStyle/>
                    <a:p>
                      <a:pPr algn="l">
                        <a:lnSpc>
                          <a:spcPct val="107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 In a child/YA with (a history of) a </a:t>
                      </a:r>
                      <a:r>
                        <a:rPr lang="en-US" sz="1200" b="1">
                          <a:effectLst/>
                          <a:latin typeface="Calibri" panose="020F0502020204030204" pitchFamily="34" charset="0"/>
                          <a:ea typeface="Calibri" panose="020F0502020204030204" pitchFamily="34" charset="0"/>
                          <a:cs typeface="Times New Roman" panose="02020603050405020304" pitchFamily="18" charset="0"/>
                        </a:rPr>
                        <a:t>low grade CNS neoplasm</a:t>
                      </a:r>
                      <a:r>
                        <a:rPr lang="en-US" sz="1200">
                          <a:effectLst/>
                          <a:latin typeface="Calibri" panose="020F0502020204030204" pitchFamily="34" charset="0"/>
                          <a:ea typeface="Calibri" panose="020F0502020204030204" pitchFamily="34" charset="0"/>
                          <a:cs typeface="Times New Roman" panose="02020603050405020304" pitchFamily="18" charset="0"/>
                        </a:rPr>
                        <a:t> (during chronic therapy, such as: targeted therapy (MEK inhibitors), what is the effect of growth hormone treatment (GHT) on: tumor progression, tumor recurrence, mortality, and morbidity?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144040"/>
                  </a:ext>
                </a:extLst>
              </a:tr>
              <a:tr h="745485">
                <a:tc>
                  <a:txBody>
                    <a:bodyPr/>
                    <a:lstStyle/>
                    <a:p>
                      <a:pPr algn="l">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 In a child/YA with  (a history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low grade neoplasm (CNS and non-CNS)</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timing of GHT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811913"/>
                  </a:ext>
                </a:extLst>
              </a:tr>
              <a:tr h="956706">
                <a:tc>
                  <a:txBody>
                    <a:bodyPr/>
                    <a:lstStyle/>
                    <a:p>
                      <a:pPr algn="l">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In a child/YA with (a history of) a l</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ow grade neoplasm (CNS and non-CNS)</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GH dose/ IGF-1 level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249920"/>
                  </a:ext>
                </a:extLst>
              </a:tr>
              <a:tr h="1018829">
                <a:tc>
                  <a:txBody>
                    <a:bodyPr/>
                    <a:lstStyle/>
                    <a:p>
                      <a:pPr algn="l">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 In a child/YA with (a history of) a low grade neoplasm (CNS and non-CNS), are there any risk factors (such as age, gender, tumor biology/pathology, radiation exposure, chemotherapy) that alter the risk for the effect of GH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8503"/>
                  </a:ext>
                </a:extLst>
              </a:tr>
            </a:tbl>
          </a:graphicData>
        </a:graphic>
      </p:graphicFrame>
      <p:sp>
        <p:nvSpPr>
          <p:cNvPr id="9" name="Titel 1"/>
          <p:cNvSpPr>
            <a:spLocks/>
          </p:cNvSpPr>
          <p:nvPr/>
        </p:nvSpPr>
        <p:spPr bwMode="auto">
          <a:xfrm>
            <a:off x="2667000" y="1052514"/>
            <a:ext cx="6858000" cy="51503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en-US" altLang="nl-NL" sz="3150" dirty="0">
                <a:solidFill>
                  <a:srgbClr val="FFFFFF"/>
                </a:solidFill>
                <a:latin typeface="Calibri" panose="020F0502020204030204" pitchFamily="34" charset="0"/>
                <a:cs typeface="Arial" panose="020B0604020202020204" pitchFamily="34" charset="0"/>
              </a:rPr>
              <a:t>Clinical questions WG 1: low grade</a:t>
            </a:r>
            <a:endParaRPr lang="nl-NL" altLang="nl-NL" sz="3150" dirty="0">
              <a:solidFill>
                <a:srgbClr val="FFFFFF"/>
              </a:solidFill>
              <a:latin typeface="Calibri" panose="020F0502020204030204" pitchFamily="34" charset="0"/>
              <a:cs typeface="Arial" panose="020B0604020202020204" pitchFamily="34" charset="0"/>
            </a:endParaRPr>
          </a:p>
        </p:txBody>
      </p:sp>
      <p:pic>
        <p:nvPicPr>
          <p:cNvPr id="4" name="Picture 4" descr="C:\Users\Mulder\AppData\Local\Microsoft\Windows\Temporary Internet Files\Content.IE5\C4ZIS3C8\zonder_schadu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08" y="133006"/>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623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nvPr>
        </p:nvGraphicFramePr>
        <p:xfrm>
          <a:off x="2927648" y="1778752"/>
          <a:ext cx="6425292" cy="4743487"/>
        </p:xfrm>
        <a:graphic>
          <a:graphicData uri="http://schemas.openxmlformats.org/drawingml/2006/table">
            <a:tbl>
              <a:tblPr firstRow="1" firstCol="1" bandRow="1"/>
              <a:tblGrid>
                <a:gridCol w="6425292">
                  <a:extLst>
                    <a:ext uri="{9D8B030D-6E8A-4147-A177-3AD203B41FA5}">
                      <a16:colId xmlns:a16="http://schemas.microsoft.com/office/drawing/2014/main" val="3791719231"/>
                    </a:ext>
                  </a:extLst>
                </a:gridCol>
              </a:tblGrid>
              <a:tr h="544129">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In a child/YA with (a history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high grade CNS neoplasm,</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growth hormone treatment (GHT)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638338"/>
                  </a:ext>
                </a:extLst>
              </a:tr>
              <a:tr h="544129">
                <a:tc>
                  <a:txBody>
                    <a:bodyPr/>
                    <a:lstStyle/>
                    <a:p>
                      <a:pPr>
                        <a:lnSpc>
                          <a:spcPct val="107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 In a child/YA with (a history of) a </a:t>
                      </a:r>
                      <a:r>
                        <a:rPr lang="en-US" sz="1200" b="1">
                          <a:effectLst/>
                          <a:latin typeface="Calibri" panose="020F0502020204030204" pitchFamily="34" charset="0"/>
                          <a:ea typeface="Calibri" panose="020F0502020204030204" pitchFamily="34" charset="0"/>
                          <a:cs typeface="Times New Roman" panose="02020603050405020304" pitchFamily="18" charset="0"/>
                        </a:rPr>
                        <a:t>high grade non-CNS neoplasm</a:t>
                      </a:r>
                      <a:r>
                        <a:rPr lang="en-US" sz="1200">
                          <a:effectLst/>
                          <a:latin typeface="Calibri" panose="020F0502020204030204" pitchFamily="34" charset="0"/>
                          <a:ea typeface="Calibri" panose="020F0502020204030204" pitchFamily="34" charset="0"/>
                          <a:cs typeface="Times New Roman" panose="02020603050405020304" pitchFamily="18" charset="0"/>
                        </a:rPr>
                        <a:t>, what is the effect of growth hormone treatment (GHT) on:tumor progression, tumor recurrence, mortality, and morbidity?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517707"/>
                  </a:ext>
                </a:extLst>
              </a:tr>
              <a:tr h="725505">
                <a:tc>
                  <a:txBody>
                    <a:bodyPr/>
                    <a:lstStyle/>
                    <a:p>
                      <a:pPr>
                        <a:lnSpc>
                          <a:spcPct val="107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 In a child/YA with (a history of) a </a:t>
                      </a:r>
                      <a:r>
                        <a:rPr lang="en-US" sz="1200" b="1">
                          <a:effectLst/>
                          <a:latin typeface="Calibri" panose="020F0502020204030204" pitchFamily="34" charset="0"/>
                          <a:ea typeface="Calibri" panose="020F0502020204030204" pitchFamily="34" charset="0"/>
                          <a:cs typeface="Times New Roman" panose="02020603050405020304" pitchFamily="18" charset="0"/>
                        </a:rPr>
                        <a:t>high grade neoplasm</a:t>
                      </a:r>
                      <a:r>
                        <a:rPr lang="en-US" sz="1200">
                          <a:effectLst/>
                          <a:latin typeface="Calibri" panose="020F0502020204030204" pitchFamily="34" charset="0"/>
                          <a:ea typeface="Calibri" panose="020F0502020204030204" pitchFamily="34" charset="0"/>
                          <a:cs typeface="Times New Roman" panose="02020603050405020304" pitchFamily="18" charset="0"/>
                        </a:rPr>
                        <a:t> on chronic therapy (such as: targeted therapy (MEK inhibitors), what is the effect of growth hormone treatment (GHT) on: tumor progression, tumor recurrence, mortality, and morbidity?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602978"/>
                  </a:ext>
                </a:extLst>
              </a:tr>
              <a:tr h="552779">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 In a child/YA with (a history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high grade neoplasm (CNS and non-CNS)</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timing of GHT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191033"/>
                  </a:ext>
                </a:extLst>
              </a:tr>
              <a:tr h="709400">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In a child/YA with (a history of)</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 high grade neoplasm (CNS and non-CNS)</a:t>
                      </a:r>
                      <a:r>
                        <a:rPr lang="en-US" sz="1200" dirty="0">
                          <a:effectLst/>
                          <a:latin typeface="Calibri" panose="020F0502020204030204" pitchFamily="34" charset="0"/>
                          <a:ea typeface="Calibri" panose="020F0502020204030204" pitchFamily="34" charset="0"/>
                          <a:cs typeface="Times New Roman" panose="02020603050405020304" pitchFamily="18" charset="0"/>
                        </a:rPr>
                        <a:t>, what is the effect of GH dose/ IGF-1 level 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874570"/>
                  </a:ext>
                </a:extLst>
              </a:tr>
              <a:tr h="755462">
                <a:tc>
                  <a:txBody>
                    <a:bodyPr/>
                    <a:lstStyle/>
                    <a:p>
                      <a:pPr>
                        <a:lnSpc>
                          <a:spcPct val="107000"/>
                        </a:lnSpc>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6. In a child/YA with (a history of) a </a:t>
                      </a:r>
                      <a:r>
                        <a:rPr lang="en-US" sz="1200" b="1">
                          <a:effectLst/>
                          <a:latin typeface="Calibri" panose="020F0502020204030204" pitchFamily="34" charset="0"/>
                          <a:ea typeface="Calibri" panose="020F0502020204030204" pitchFamily="34" charset="0"/>
                          <a:cs typeface="Times New Roman" panose="02020603050405020304" pitchFamily="18" charset="0"/>
                        </a:rPr>
                        <a:t>high grade neoplasm (CNS and non-CNS)</a:t>
                      </a:r>
                      <a:r>
                        <a:rPr lang="en-US" sz="1200">
                          <a:effectLst/>
                          <a:latin typeface="Calibri" panose="020F0502020204030204" pitchFamily="34" charset="0"/>
                          <a:ea typeface="Calibri" panose="020F0502020204030204" pitchFamily="34" charset="0"/>
                          <a:cs typeface="Times New Roman" panose="02020603050405020304" pitchFamily="18" charset="0"/>
                        </a:rPr>
                        <a:t> and allogeneic hematopoietic stem cell transplantation with or without TBI, what is the effect of GHT on: tumor progression, tumor recurrence, mortality, and morbidity?</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460073"/>
                  </a:ext>
                </a:extLst>
              </a:tr>
              <a:tr h="912083">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 In a child/YA with (a history of)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high grade neoplasm (CNS and non-CNS)</a:t>
                      </a:r>
                      <a:r>
                        <a:rPr lang="en-US" sz="1200" dirty="0">
                          <a:effectLst/>
                          <a:latin typeface="Calibri" panose="020F0502020204030204" pitchFamily="34" charset="0"/>
                          <a:ea typeface="Calibri" panose="020F0502020204030204" pitchFamily="34" charset="0"/>
                          <a:cs typeface="Times New Roman" panose="02020603050405020304" pitchFamily="18" charset="0"/>
                        </a:rPr>
                        <a:t>, are there any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risk factors</a:t>
                      </a:r>
                      <a:r>
                        <a:rPr lang="en-US" sz="1200" dirty="0">
                          <a:effectLst/>
                          <a:latin typeface="Calibri" panose="020F0502020204030204" pitchFamily="34" charset="0"/>
                          <a:ea typeface="Calibri" panose="020F0502020204030204" pitchFamily="34" charset="0"/>
                          <a:cs typeface="Times New Roman" panose="02020603050405020304" pitchFamily="18" charset="0"/>
                        </a:rPr>
                        <a:t> (such as age, gender, tumor biology/histology, radiation exposure, chemotherapy) that alter the risk for the effect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GH </a:t>
                      </a:r>
                      <a:r>
                        <a:rPr lang="en-US" sz="1200" dirty="0">
                          <a:effectLst/>
                          <a:latin typeface="Calibri" panose="020F0502020204030204" pitchFamily="34" charset="0"/>
                          <a:ea typeface="Calibri" panose="020F0502020204030204" pitchFamily="34" charset="0"/>
                          <a:cs typeface="Times New Roman" panose="02020603050405020304" pitchFamily="18" charset="0"/>
                        </a:rPr>
                        <a:t>on: tumor progression, tumor recurrence, mortality, and morbidity?</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729" marR="44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255242"/>
                  </a:ext>
                </a:extLst>
              </a:tr>
            </a:tbl>
          </a:graphicData>
        </a:graphic>
      </p:graphicFrame>
      <p:sp>
        <p:nvSpPr>
          <p:cNvPr id="6" name="Titel 1"/>
          <p:cNvSpPr>
            <a:spLocks/>
          </p:cNvSpPr>
          <p:nvPr/>
        </p:nvSpPr>
        <p:spPr bwMode="auto">
          <a:xfrm>
            <a:off x="2667000" y="1052514"/>
            <a:ext cx="6858000" cy="51503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en-US" altLang="nl-NL" sz="3150" dirty="0">
                <a:solidFill>
                  <a:srgbClr val="FFFFFF"/>
                </a:solidFill>
                <a:latin typeface="Calibri" panose="020F0502020204030204" pitchFamily="34" charset="0"/>
                <a:cs typeface="Arial" panose="020B0604020202020204" pitchFamily="34" charset="0"/>
              </a:rPr>
              <a:t>Clinical questions WG 2: high grade</a:t>
            </a:r>
            <a:endParaRPr lang="nl-NL" altLang="nl-NL" sz="3150" dirty="0">
              <a:solidFill>
                <a:srgbClr val="FFFFFF"/>
              </a:solidFill>
              <a:latin typeface="Calibri" panose="020F0502020204030204" pitchFamily="34" charset="0"/>
              <a:cs typeface="Arial" panose="020B0604020202020204" pitchFamily="34" charset="0"/>
            </a:endParaRPr>
          </a:p>
        </p:txBody>
      </p:sp>
      <p:pic>
        <p:nvPicPr>
          <p:cNvPr id="4" name="Picture 4" descr="C:\Users\Mulder\AppData\Local\Microsoft\Windows\Temporary Internet Files\Content.IE5\C4ZIS3C8\zonder_schadu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08" y="83651"/>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254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nvGraphicFramePr>
        <p:xfrm>
          <a:off x="2783633" y="1916832"/>
          <a:ext cx="6520273" cy="4539710"/>
        </p:xfrm>
        <a:graphic>
          <a:graphicData uri="http://schemas.openxmlformats.org/drawingml/2006/table">
            <a:tbl>
              <a:tblPr firstRow="1" firstCol="1" bandRow="1"/>
              <a:tblGrid>
                <a:gridCol w="6520273">
                  <a:extLst>
                    <a:ext uri="{9D8B030D-6E8A-4147-A177-3AD203B41FA5}">
                      <a16:colId xmlns:a16="http://schemas.microsoft.com/office/drawing/2014/main" val="335965304"/>
                    </a:ext>
                  </a:extLst>
                </a:gridCol>
              </a:tblGrid>
              <a:tr h="1173369">
                <a:tc>
                  <a:txBody>
                    <a:bodyPr/>
                    <a:lstStyle/>
                    <a:p>
                      <a:pPr>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 In a child/YA with a cancer predisposition syndrome,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not GH deficient</a:t>
                      </a:r>
                      <a:r>
                        <a:rPr lang="en-US" sz="1500" dirty="0">
                          <a:effectLst/>
                          <a:latin typeface="Calibri" panose="020F0502020204030204" pitchFamily="34" charset="0"/>
                          <a:ea typeface="Calibri" panose="020F0502020204030204" pitchFamily="34" charset="0"/>
                          <a:cs typeface="Times New Roman" panose="02020603050405020304" pitchFamily="18" charset="0"/>
                        </a:rPr>
                        <a:t>, what is the effect of growth hormone treatment (GHT) on: cancer </a:t>
                      </a:r>
                      <a:r>
                        <a:rPr lang="en-US" sz="1500" dirty="0" err="1">
                          <a:effectLst/>
                          <a:latin typeface="Calibri" panose="020F0502020204030204" pitchFamily="34" charset="0"/>
                          <a:ea typeface="Calibri" panose="020F0502020204030204" pitchFamily="34" charset="0"/>
                          <a:cs typeface="Times New Roman" panose="02020603050405020304" pitchFamily="18" charset="0"/>
                        </a:rPr>
                        <a:t>occurence</a:t>
                      </a:r>
                      <a:r>
                        <a:rPr lang="en-US" sz="1500" dirty="0">
                          <a:effectLst/>
                          <a:latin typeface="Calibri" panose="020F0502020204030204" pitchFamily="34" charset="0"/>
                          <a:ea typeface="Calibri" panose="020F0502020204030204" pitchFamily="34" charset="0"/>
                          <a:cs typeface="Times New Roman" panose="02020603050405020304" pitchFamily="18" charset="0"/>
                        </a:rPr>
                        <a:t>, tumor progression, tumor recurrence, mortality, and morbidity?</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913907"/>
                  </a:ext>
                </a:extLst>
              </a:tr>
              <a:tr h="1173369">
                <a:tc>
                  <a:txBody>
                    <a:bodyPr/>
                    <a:lstStyle/>
                    <a:p>
                      <a:pPr>
                        <a:lnSpc>
                          <a:spcPct val="107000"/>
                        </a:lnSpc>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 In a child/YA with a cancer predisposition syndrome, </a:t>
                      </a:r>
                      <a:r>
                        <a:rPr lang="en-US" sz="1500" b="1">
                          <a:effectLst/>
                          <a:latin typeface="Calibri" panose="020F0502020204030204" pitchFamily="34" charset="0"/>
                          <a:ea typeface="Calibri" panose="020F0502020204030204" pitchFamily="34" charset="0"/>
                          <a:cs typeface="Times New Roman" panose="02020603050405020304" pitchFamily="18" charset="0"/>
                        </a:rPr>
                        <a:t>and GH deficient</a:t>
                      </a:r>
                      <a:r>
                        <a:rPr lang="en-US" sz="1500">
                          <a:effectLst/>
                          <a:latin typeface="Calibri" panose="020F0502020204030204" pitchFamily="34" charset="0"/>
                          <a:ea typeface="Calibri" panose="020F0502020204030204" pitchFamily="34" charset="0"/>
                          <a:cs typeface="Times New Roman" panose="02020603050405020304" pitchFamily="18" charset="0"/>
                        </a:rPr>
                        <a:t>, what is the effect of growth hormone treatment (GHT) on: cancer occurrence, tumor progression, tumor recurrence, mortality, and morbidity?</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034940"/>
                  </a:ext>
                </a:extLst>
              </a:tr>
              <a:tr h="1063545">
                <a:tc>
                  <a:txBody>
                    <a:bodyPr/>
                    <a:lstStyle/>
                    <a:p>
                      <a:pPr>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 In a child/YA with a cancer predisposition syndrome, is there an effect of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GH dose/ IG-1</a:t>
                      </a:r>
                      <a:r>
                        <a:rPr lang="en-US" sz="1500" dirty="0">
                          <a:effectLst/>
                          <a:latin typeface="Calibri" panose="020F0502020204030204" pitchFamily="34" charset="0"/>
                          <a:ea typeface="Calibri" panose="020F0502020204030204" pitchFamily="34" charset="0"/>
                          <a:cs typeface="Times New Roman" panose="02020603050405020304" pitchFamily="18" charset="0"/>
                        </a:rPr>
                        <a:t> level and: cancer </a:t>
                      </a:r>
                      <a:r>
                        <a:rPr lang="en-US" sz="1500" dirty="0" err="1">
                          <a:effectLst/>
                          <a:latin typeface="Calibri" panose="020F0502020204030204" pitchFamily="34" charset="0"/>
                          <a:ea typeface="Calibri" panose="020F0502020204030204" pitchFamily="34" charset="0"/>
                          <a:cs typeface="Times New Roman" panose="02020603050405020304" pitchFamily="18" charset="0"/>
                        </a:rPr>
                        <a:t>occurence</a:t>
                      </a:r>
                      <a:r>
                        <a:rPr lang="en-US" sz="1500" dirty="0">
                          <a:effectLst/>
                          <a:latin typeface="Calibri" panose="020F0502020204030204" pitchFamily="34" charset="0"/>
                          <a:ea typeface="Calibri" panose="020F0502020204030204" pitchFamily="34" charset="0"/>
                          <a:cs typeface="Times New Roman" panose="02020603050405020304" pitchFamily="18" charset="0"/>
                        </a:rPr>
                        <a:t>, tumor progression, tumor recurrence, mortality, and morbidity?</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975014"/>
                  </a:ext>
                </a:extLst>
              </a:tr>
              <a:tr h="1129427">
                <a:tc>
                  <a:txBody>
                    <a:bodyPr/>
                    <a:lstStyle/>
                    <a:p>
                      <a:pPr>
                        <a:lnSpc>
                          <a:spcPct val="107000"/>
                        </a:lnSpc>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 In a child/YA with a cancer predisposition syndrome, is there an effect of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timing of GH treatment</a:t>
                      </a:r>
                      <a:r>
                        <a:rPr lang="en-US" sz="1500" dirty="0">
                          <a:effectLst/>
                          <a:latin typeface="Calibri" panose="020F0502020204030204" pitchFamily="34" charset="0"/>
                          <a:ea typeface="Calibri" panose="020F0502020204030204" pitchFamily="34" charset="0"/>
                          <a:cs typeface="Times New Roman" panose="02020603050405020304" pitchFamily="18" charset="0"/>
                        </a:rPr>
                        <a:t> and: tumor progression, tumor recurrence, mortality, and morbidity?</a:t>
                      </a:r>
                      <a:endParaRPr lang="nl-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406799"/>
                  </a:ext>
                </a:extLst>
              </a:tr>
            </a:tbl>
          </a:graphicData>
        </a:graphic>
      </p:graphicFrame>
      <p:sp>
        <p:nvSpPr>
          <p:cNvPr id="6" name="Titel 1"/>
          <p:cNvSpPr>
            <a:spLocks/>
          </p:cNvSpPr>
          <p:nvPr/>
        </p:nvSpPr>
        <p:spPr bwMode="auto">
          <a:xfrm>
            <a:off x="1711530" y="1050813"/>
            <a:ext cx="8901608" cy="51503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None/>
            </a:pPr>
            <a:r>
              <a:rPr lang="en-US" altLang="nl-NL" sz="3150" dirty="0">
                <a:solidFill>
                  <a:srgbClr val="FFFFFF"/>
                </a:solidFill>
                <a:latin typeface="Calibri" panose="020F0502020204030204" pitchFamily="34" charset="0"/>
                <a:cs typeface="Arial" panose="020B0604020202020204" pitchFamily="34" charset="0"/>
              </a:rPr>
              <a:t>Clinical questions WG 3: predisposition syndromes.</a:t>
            </a:r>
            <a:endParaRPr lang="nl-NL" altLang="nl-NL" sz="3150" dirty="0">
              <a:solidFill>
                <a:srgbClr val="FFFFFF"/>
              </a:solidFill>
              <a:latin typeface="Calibri" panose="020F0502020204030204" pitchFamily="34" charset="0"/>
              <a:cs typeface="Arial" panose="020B0604020202020204" pitchFamily="34" charset="0"/>
            </a:endParaRPr>
          </a:p>
        </p:txBody>
      </p:sp>
      <p:pic>
        <p:nvPicPr>
          <p:cNvPr id="4" name="Picture 4" descr="C:\Users\Mulder\AppData\Local\Microsoft\Windows\Temporary Internet Files\Content.IE5\C4ZIS3C8\zonder_schadu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908" y="83651"/>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095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16970" y="2276872"/>
            <a:ext cx="9144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nl-NL" altLang="en-US" sz="4200" dirty="0" err="1">
                <a:solidFill>
                  <a:srgbClr val="FFFFFF"/>
                </a:solidFill>
                <a:latin typeface="Calibri" pitchFamily="34" charset="0"/>
              </a:rPr>
              <a:t>Selected</a:t>
            </a:r>
            <a:r>
              <a:rPr lang="nl-NL" altLang="en-US" sz="4200" dirty="0">
                <a:solidFill>
                  <a:srgbClr val="FFFFFF"/>
                </a:solidFill>
                <a:latin typeface="Calibri" pitchFamily="34" charset="0"/>
              </a:rPr>
              <a:t> </a:t>
            </a:r>
            <a:r>
              <a:rPr lang="nl-NL" altLang="en-US" sz="4200" dirty="0" err="1">
                <a:solidFill>
                  <a:srgbClr val="FFFFFF"/>
                </a:solidFill>
                <a:latin typeface="Calibri" pitchFamily="34" charset="0"/>
              </a:rPr>
              <a:t>evidence</a:t>
            </a:r>
            <a:endParaRPr lang="nl-NL" altLang="en-US" sz="4200" dirty="0">
              <a:solidFill>
                <a:srgbClr val="FFFFFF"/>
              </a:solidFill>
              <a:latin typeface="Calibri" pitchFamily="34" charset="0"/>
            </a:endParaRPr>
          </a:p>
        </p:txBody>
      </p:sp>
    </p:spTree>
    <p:extLst>
      <p:ext uri="{BB962C8B-B14F-4D97-AF65-F5344CB8AC3E}">
        <p14:creationId xmlns:p14="http://schemas.microsoft.com/office/powerpoint/2010/main" val="3669556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p:cNvSpPr>
          <p:nvPr/>
        </p:nvSpPr>
        <p:spPr bwMode="auto">
          <a:xfrm>
            <a:off x="2661694" y="813370"/>
            <a:ext cx="6858000" cy="51503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nl-NL" sz="2100" dirty="0" err="1">
                <a:solidFill>
                  <a:srgbClr val="FFFFFF"/>
                </a:solidFill>
              </a:rPr>
              <a:t>Title</a:t>
            </a:r>
            <a:r>
              <a:rPr lang="nl-NL" sz="2100" dirty="0">
                <a:solidFill>
                  <a:srgbClr val="FFFFFF"/>
                </a:solidFill>
              </a:rPr>
              <a:t>/abstract </a:t>
            </a:r>
            <a:r>
              <a:rPr lang="nl-NL" sz="2100" dirty="0" err="1">
                <a:solidFill>
                  <a:srgbClr val="FFFFFF"/>
                </a:solidFill>
              </a:rPr>
              <a:t>selection</a:t>
            </a:r>
            <a:r>
              <a:rPr lang="nl-NL" sz="2100" dirty="0">
                <a:solidFill>
                  <a:srgbClr val="FFFFFF"/>
                </a:solidFill>
              </a:rPr>
              <a:t>: low </a:t>
            </a:r>
            <a:r>
              <a:rPr lang="nl-NL" sz="2100" dirty="0" err="1">
                <a:solidFill>
                  <a:srgbClr val="FFFFFF"/>
                </a:solidFill>
              </a:rPr>
              <a:t>and</a:t>
            </a:r>
            <a:r>
              <a:rPr lang="nl-NL" sz="2100" dirty="0">
                <a:solidFill>
                  <a:srgbClr val="FFFFFF"/>
                </a:solidFill>
              </a:rPr>
              <a:t> high </a:t>
            </a:r>
            <a:r>
              <a:rPr lang="nl-NL" sz="2100" dirty="0" err="1">
                <a:solidFill>
                  <a:srgbClr val="FFFFFF"/>
                </a:solidFill>
              </a:rPr>
              <a:t>grade</a:t>
            </a:r>
            <a:endParaRPr lang="nl-NL" altLang="nl-NL" sz="2100" dirty="0">
              <a:solidFill>
                <a:srgbClr val="FFFFFF"/>
              </a:solidFill>
              <a:latin typeface="Calibri" panose="020F0502020204030204" pitchFamily="34" charset="0"/>
              <a:cs typeface="Arial" panose="020B0604020202020204" pitchFamily="34" charset="0"/>
            </a:endParaRPr>
          </a:p>
        </p:txBody>
      </p:sp>
      <p:pic>
        <p:nvPicPr>
          <p:cNvPr id="110" name="Afbeelding 109"/>
          <p:cNvPicPr>
            <a:picLocks noChangeAspect="1"/>
          </p:cNvPicPr>
          <p:nvPr/>
        </p:nvPicPr>
        <p:blipFill rotWithShape="1">
          <a:blip r:embed="rId2"/>
          <a:srcRect r="2382" b="10566"/>
          <a:stretch/>
        </p:blipFill>
        <p:spPr>
          <a:xfrm>
            <a:off x="2661695" y="1567544"/>
            <a:ext cx="6818683" cy="5533864"/>
          </a:xfrm>
          <a:prstGeom prst="rect">
            <a:avLst/>
          </a:prstGeom>
        </p:spPr>
      </p:pic>
      <p:pic>
        <p:nvPicPr>
          <p:cNvPr id="5" name="Picture 4" descr="C:\Users\Mulder\AppData\Local\Microsoft\Windows\Temporary Internet Files\Content.IE5\C4ZIS3C8\zonder_schadu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7048"/>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151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p:cNvSpPr>
          <p:nvPr/>
        </p:nvSpPr>
        <p:spPr bwMode="auto">
          <a:xfrm>
            <a:off x="2652641" y="859740"/>
            <a:ext cx="6858000" cy="515030"/>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nl-NL" sz="2100" dirty="0" err="1">
                <a:solidFill>
                  <a:srgbClr val="FFFFFF"/>
                </a:solidFill>
              </a:rPr>
              <a:t>Title</a:t>
            </a:r>
            <a:r>
              <a:rPr lang="nl-NL" sz="2100" dirty="0">
                <a:solidFill>
                  <a:srgbClr val="FFFFFF"/>
                </a:solidFill>
              </a:rPr>
              <a:t>/abstract </a:t>
            </a:r>
            <a:r>
              <a:rPr lang="nl-NL" sz="2100" dirty="0" err="1">
                <a:solidFill>
                  <a:srgbClr val="FFFFFF"/>
                </a:solidFill>
              </a:rPr>
              <a:t>selection</a:t>
            </a:r>
            <a:r>
              <a:rPr lang="nl-NL" sz="2100" dirty="0">
                <a:solidFill>
                  <a:srgbClr val="FFFFFF"/>
                </a:solidFill>
              </a:rPr>
              <a:t>: </a:t>
            </a:r>
            <a:r>
              <a:rPr lang="nl-NL" sz="2100" dirty="0" err="1">
                <a:solidFill>
                  <a:srgbClr val="FFFFFF"/>
                </a:solidFill>
              </a:rPr>
              <a:t>predisposition</a:t>
            </a:r>
            <a:r>
              <a:rPr lang="nl-NL" sz="2100" dirty="0">
                <a:solidFill>
                  <a:srgbClr val="FFFFFF"/>
                </a:solidFill>
              </a:rPr>
              <a:t> </a:t>
            </a:r>
            <a:r>
              <a:rPr lang="nl-NL" sz="2100" dirty="0" err="1">
                <a:solidFill>
                  <a:srgbClr val="FFFFFF"/>
                </a:solidFill>
              </a:rPr>
              <a:t>syndromes</a:t>
            </a:r>
            <a:endParaRPr lang="nl-NL" altLang="nl-NL" sz="2100" dirty="0">
              <a:solidFill>
                <a:srgbClr val="FFFFFF"/>
              </a:solidFill>
              <a:latin typeface="Calibri" panose="020F0502020204030204" pitchFamily="34" charset="0"/>
              <a:cs typeface="Arial" panose="020B0604020202020204" pitchFamily="34" charset="0"/>
            </a:endParaRPr>
          </a:p>
        </p:txBody>
      </p:sp>
      <p:pic>
        <p:nvPicPr>
          <p:cNvPr id="3" name="Afbeelding 2"/>
          <p:cNvPicPr>
            <a:picLocks noChangeAspect="1"/>
          </p:cNvPicPr>
          <p:nvPr/>
        </p:nvPicPr>
        <p:blipFill>
          <a:blip r:embed="rId2"/>
          <a:stretch>
            <a:fillRect/>
          </a:stretch>
        </p:blipFill>
        <p:spPr>
          <a:xfrm>
            <a:off x="3143673" y="1556792"/>
            <a:ext cx="5490071" cy="5143774"/>
          </a:xfrm>
          <a:prstGeom prst="rect">
            <a:avLst/>
          </a:prstGeom>
        </p:spPr>
      </p:pic>
      <p:pic>
        <p:nvPicPr>
          <p:cNvPr id="4" name="Picture 4" descr="C:\Users\Mulder\AppData\Local\Microsoft\Windows\Temporary Internet Files\Content.IE5\C4ZIS3C8\zonder_schadu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08" y="83651"/>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992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16970" y="2276872"/>
            <a:ext cx="9144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Next steps</a:t>
            </a:r>
          </a:p>
        </p:txBody>
      </p:sp>
    </p:spTree>
    <p:extLst>
      <p:ext uri="{BB962C8B-B14F-4D97-AF65-F5344CB8AC3E}">
        <p14:creationId xmlns:p14="http://schemas.microsoft.com/office/powerpoint/2010/main" val="293074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nl-NL" altLang="en-US" sz="4200" dirty="0" err="1">
                <a:solidFill>
                  <a:schemeClr val="bg1"/>
                </a:solidFill>
                <a:latin typeface="Calibri" pitchFamily="34" charset="0"/>
              </a:rPr>
              <a:t>Who</a:t>
            </a:r>
            <a:r>
              <a:rPr lang="nl-NL" altLang="en-US" sz="4200" dirty="0">
                <a:solidFill>
                  <a:schemeClr val="bg1"/>
                </a:solidFill>
                <a:latin typeface="Calibri" pitchFamily="34" charset="0"/>
              </a:rPr>
              <a:t> </a:t>
            </a:r>
            <a:r>
              <a:rPr lang="nl-NL" altLang="en-US" sz="4200" dirty="0" err="1">
                <a:solidFill>
                  <a:schemeClr val="bg1"/>
                </a:solidFill>
                <a:latin typeface="Calibri" pitchFamily="34" charset="0"/>
              </a:rPr>
              <a:t>needs</a:t>
            </a:r>
            <a:r>
              <a:rPr lang="nl-NL" altLang="en-US" sz="4200" dirty="0">
                <a:solidFill>
                  <a:schemeClr val="bg1"/>
                </a:solidFill>
                <a:latin typeface="Calibri" pitchFamily="34" charset="0"/>
              </a:rPr>
              <a:t> surveillance?</a:t>
            </a:r>
          </a:p>
        </p:txBody>
      </p:sp>
      <p:graphicFrame>
        <p:nvGraphicFramePr>
          <p:cNvPr id="14" name="Tabel 13"/>
          <p:cNvGraphicFramePr>
            <a:graphicFrameLocks noGrp="1"/>
          </p:cNvGraphicFramePr>
          <p:nvPr>
            <p:extLst>
              <p:ext uri="{D42A27DB-BD31-4B8C-83A1-F6EECF244321}">
                <p14:modId xmlns:p14="http://schemas.microsoft.com/office/powerpoint/2010/main" val="945681766"/>
              </p:ext>
            </p:extLst>
          </p:nvPr>
        </p:nvGraphicFramePr>
        <p:xfrm>
          <a:off x="911424" y="1712520"/>
          <a:ext cx="10009111" cy="4575180"/>
        </p:xfrm>
        <a:graphic>
          <a:graphicData uri="http://schemas.openxmlformats.org/drawingml/2006/table">
            <a:tbl>
              <a:tblPr firstRow="1" firstCol="1" bandRow="1"/>
              <a:tblGrid>
                <a:gridCol w="3383469">
                  <a:extLst>
                    <a:ext uri="{9D8B030D-6E8A-4147-A177-3AD203B41FA5}">
                      <a16:colId xmlns:a16="http://schemas.microsoft.com/office/drawing/2014/main" val="1378059994"/>
                    </a:ext>
                  </a:extLst>
                </a:gridCol>
                <a:gridCol w="3714881">
                  <a:extLst>
                    <a:ext uri="{9D8B030D-6E8A-4147-A177-3AD203B41FA5}">
                      <a16:colId xmlns:a16="http://schemas.microsoft.com/office/drawing/2014/main" val="28526524"/>
                    </a:ext>
                  </a:extLst>
                </a:gridCol>
                <a:gridCol w="2910761">
                  <a:extLst>
                    <a:ext uri="{9D8B030D-6E8A-4147-A177-3AD203B41FA5}">
                      <a16:colId xmlns:a16="http://schemas.microsoft.com/office/drawing/2014/main" val="728786040"/>
                    </a:ext>
                  </a:extLst>
                </a:gridCol>
              </a:tblGrid>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Glomerular dysfunction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val="1864812303"/>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Decreased GFR</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Proteinuria</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192892"/>
                  </a:ext>
                </a:extLst>
              </a:tr>
              <a:tr h="137955">
                <a:tc gridSpan="3">
                  <a:txBody>
                    <a:bodyPr/>
                    <a:lstStyle/>
                    <a:p>
                      <a:pPr algn="l">
                        <a:spcAft>
                          <a:spcPts val="0"/>
                        </a:spcAft>
                      </a:pPr>
                      <a:r>
                        <a:rPr lang="en-US" sz="1100" b="1" dirty="0">
                          <a:effectLst/>
                          <a:latin typeface="Calibri" panose="020F0502020204030204" pitchFamily="34" charset="0"/>
                          <a:ea typeface="Calibri" panose="020F0502020204030204" pitchFamily="34" charset="0"/>
                          <a:cs typeface="Cambria Math" panose="02040503050406030204" pitchFamily="18" charset="0"/>
                        </a:rPr>
                        <a:t>Treatment factors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70222599"/>
                  </a:ext>
                </a:extLst>
              </a:tr>
              <a:tr h="137955">
                <a:tc>
                  <a:txBody>
                    <a:bodyPr/>
                    <a:lstStyle/>
                    <a:p>
                      <a:pPr algn="l">
                        <a:spcAft>
                          <a:spcPts val="0"/>
                        </a:spcAft>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Ifosfamide</a:t>
                      </a:r>
                      <a:r>
                        <a:rPr lang="en-US" sz="1100" dirty="0">
                          <a:effectLst/>
                          <a:latin typeface="Calibri" panose="020F0502020204030204" pitchFamily="34" charset="0"/>
                          <a:ea typeface="Calibri" panose="020F0502020204030204" pitchFamily="34" charset="0"/>
                          <a:cs typeface="Times New Roman" panose="02020603050405020304" pitchFamily="18" charset="0"/>
                        </a:rPr>
                        <a:t> (y/n)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2119637321"/>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ifosfamide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659133346"/>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Cisplatin (y/n)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9958061"/>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Higher cisplatin dose</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1608205"/>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Carboplatin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0401169"/>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carboplatin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4756175"/>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Cambria Math" panose="02040503050406030204" pitchFamily="18" charset="0"/>
                        </a:rPr>
                        <a:t>Methotrexate</a:t>
                      </a:r>
                      <a:r>
                        <a:rPr lang="en-US" sz="1100" dirty="0">
                          <a:effectLst/>
                          <a:latin typeface="Calibri" panose="020F0502020204030204" pitchFamily="34" charset="0"/>
                          <a:ea typeface="Calibri" panose="020F0502020204030204" pitchFamily="34" charset="0"/>
                          <a:cs typeface="Times New Roman" panose="02020603050405020304" pitchFamily="18" charset="0"/>
                        </a:rPr>
                        <a:t>( (MTX) y/n)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53583"/>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MTX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088930"/>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MTX administration routes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4599439"/>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Nitrosoureas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6056"/>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nitrosoureas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36668"/>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Melphalan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52948"/>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melphalan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49150"/>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Cyclophosphamide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95611"/>
                  </a:ext>
                </a:extLst>
              </a:tr>
              <a:tr h="275910">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cyclophosphamide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VERY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VERY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477456"/>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Radiotherapy</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(RT) </a:t>
                      </a:r>
                      <a:r>
                        <a:rPr lang="en-US" sz="1100" dirty="0">
                          <a:effectLst/>
                          <a:latin typeface="Calibri" panose="020F0502020204030204" pitchFamily="34" charset="0"/>
                          <a:ea typeface="Calibri" panose="020F0502020204030204" pitchFamily="34" charset="0"/>
                          <a:cs typeface="Times New Roman" panose="02020603050405020304" pitchFamily="18" charset="0"/>
                        </a:rPr>
                        <a:t>renal area (y/n)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6235"/>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RT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63603"/>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one vs. both kidneys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20935"/>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actual portion kidney</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2219"/>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Total</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body irradiation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(y/n)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527756"/>
                  </a:ext>
                </a:extLst>
              </a:tr>
              <a:tr h="137955">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Nephrectomy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32763"/>
                  </a:ext>
                </a:extLst>
              </a:tr>
              <a:tr h="275910">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Nephrectomy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uni</a:t>
                      </a:r>
                      <a:r>
                        <a:rPr lang="en-US" sz="1100" dirty="0">
                          <a:effectLst/>
                          <a:latin typeface="Calibri" panose="020F0502020204030204" pitchFamily="34" charset="0"/>
                          <a:ea typeface="Calibri" panose="020F0502020204030204" pitchFamily="34" charset="0"/>
                          <a:cs typeface="Times New Roman" panose="02020603050405020304" pitchFamily="18" charset="0"/>
                        </a:rPr>
                        <a:t> vs. partial bilateral</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677348"/>
                  </a:ext>
                </a:extLst>
              </a:tr>
              <a:tr h="137955">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Hematopoietic</a:t>
                      </a:r>
                      <a:r>
                        <a:rPr lang="en-US" sz="1100" baseline="0" dirty="0">
                          <a:effectLst/>
                          <a:latin typeface="Calibri" panose="020F0502020204030204" pitchFamily="34" charset="0"/>
                          <a:ea typeface="Calibri" panose="020F0502020204030204" pitchFamily="34" charset="0"/>
                          <a:cs typeface="Times New Roman" panose="02020603050405020304" pitchFamily="18" charset="0"/>
                        </a:rPr>
                        <a:t> stem cell transplantation </a:t>
                      </a:r>
                      <a:r>
                        <a:rPr lang="en-US" sz="1100" dirty="0">
                          <a:effectLst/>
                          <a:latin typeface="Calibri" panose="020F0502020204030204" pitchFamily="34" charset="0"/>
                          <a:ea typeface="Calibri" panose="020F0502020204030204" pitchFamily="34" charset="0"/>
                          <a:cs typeface="Times New Roman" panose="02020603050405020304" pitchFamily="18" charset="0"/>
                        </a:rPr>
                        <a:t> (y/n)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VERY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329171"/>
                  </a:ext>
                </a:extLst>
              </a:tr>
            </a:tbl>
          </a:graphicData>
        </a:graphic>
      </p:graphicFrame>
    </p:spTree>
    <p:extLst>
      <p:ext uri="{BB962C8B-B14F-4D97-AF65-F5344CB8AC3E}">
        <p14:creationId xmlns:p14="http://schemas.microsoft.com/office/powerpoint/2010/main" val="2714686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None/>
            </a:pPr>
            <a:r>
              <a:rPr lang="en-US" altLang="nl-NL" sz="4400" dirty="0">
                <a:solidFill>
                  <a:srgbClr val="FFFFFF"/>
                </a:solidFill>
                <a:latin typeface="Calibri" pitchFamily="34" charset="0"/>
              </a:rPr>
              <a:t>Making the evidence tables</a:t>
            </a:r>
            <a:endParaRPr lang="en-US" altLang="nl-NL" sz="4200" dirty="0">
              <a:solidFill>
                <a:srgbClr val="000000"/>
              </a:solidFill>
            </a:endParaRPr>
          </a:p>
        </p:txBody>
      </p:sp>
      <p:pic>
        <p:nvPicPr>
          <p:cNvPr id="2" name="Afbeelding 1"/>
          <p:cNvPicPr>
            <a:picLocks noChangeAspect="1"/>
          </p:cNvPicPr>
          <p:nvPr/>
        </p:nvPicPr>
        <p:blipFill>
          <a:blip r:embed="rId2"/>
          <a:stretch>
            <a:fillRect/>
          </a:stretch>
        </p:blipFill>
        <p:spPr>
          <a:xfrm>
            <a:off x="1991544" y="2276873"/>
            <a:ext cx="7787984" cy="3899783"/>
          </a:xfrm>
          <a:prstGeom prst="rect">
            <a:avLst/>
          </a:prstGeom>
        </p:spPr>
      </p:pic>
    </p:spTree>
    <p:extLst>
      <p:ext uri="{BB962C8B-B14F-4D97-AF65-F5344CB8AC3E}">
        <p14:creationId xmlns:p14="http://schemas.microsoft.com/office/powerpoint/2010/main" val="3270846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lgn="ctr" eaLnBrk="1" hangingPunct="1">
              <a:spcBef>
                <a:spcPct val="0"/>
              </a:spcBef>
              <a:buNone/>
            </a:pPr>
            <a:r>
              <a:rPr lang="en-US" altLang="nl-NL" sz="4400" dirty="0">
                <a:solidFill>
                  <a:srgbClr val="FFFFFF"/>
                </a:solidFill>
                <a:latin typeface="Calibri" pitchFamily="34" charset="0"/>
              </a:rPr>
              <a:t>Making the summary tables</a:t>
            </a:r>
            <a:endParaRPr lang="en-US" altLang="nl-NL" sz="4200" dirty="0">
              <a:solidFill>
                <a:srgbClr val="000000"/>
              </a:solidFill>
            </a:endParaRPr>
          </a:p>
        </p:txBody>
      </p:sp>
      <p:sp>
        <p:nvSpPr>
          <p:cNvPr id="4" name="Tekstvak 3"/>
          <p:cNvSpPr txBox="1"/>
          <p:nvPr/>
        </p:nvSpPr>
        <p:spPr>
          <a:xfrm>
            <a:off x="2207568" y="2276873"/>
            <a:ext cx="7632848" cy="2031325"/>
          </a:xfrm>
          <a:prstGeom prst="rect">
            <a:avLst/>
          </a:prstGeom>
          <a:noFill/>
        </p:spPr>
        <p:txBody>
          <a:bodyPr wrap="square" rtlCol="0">
            <a:spAutoFit/>
          </a:bodyPr>
          <a:lstStyle/>
          <a:p>
            <a:r>
              <a:rPr lang="en-US" b="0" dirty="0">
                <a:solidFill>
                  <a:srgbClr val="000000"/>
                </a:solidFill>
              </a:rPr>
              <a:t>… in progression</a:t>
            </a:r>
          </a:p>
          <a:p>
            <a:endParaRPr lang="en-US" b="0" dirty="0">
              <a:solidFill>
                <a:srgbClr val="000000"/>
              </a:solidFill>
            </a:endParaRPr>
          </a:p>
          <a:p>
            <a:r>
              <a:rPr lang="en-US" b="0" dirty="0">
                <a:solidFill>
                  <a:srgbClr val="000000"/>
                </a:solidFill>
              </a:rPr>
              <a:t>Next steps:</a:t>
            </a:r>
          </a:p>
          <a:p>
            <a:endParaRPr lang="en-US" b="0" dirty="0">
              <a:solidFill>
                <a:srgbClr val="000000"/>
              </a:solidFill>
            </a:endParaRPr>
          </a:p>
          <a:p>
            <a:r>
              <a:rPr lang="en-US" b="0" dirty="0">
                <a:solidFill>
                  <a:srgbClr val="000000"/>
                </a:solidFill>
              </a:rPr>
              <a:t>Conclusions of the evidence</a:t>
            </a:r>
          </a:p>
          <a:p>
            <a:endParaRPr lang="en-US" b="0" dirty="0">
              <a:solidFill>
                <a:srgbClr val="000000"/>
              </a:solidFill>
            </a:endParaRPr>
          </a:p>
          <a:p>
            <a:r>
              <a:rPr lang="en-US" b="0" dirty="0">
                <a:solidFill>
                  <a:srgbClr val="000000"/>
                </a:solidFill>
              </a:rPr>
              <a:t>Translating the evidence into recommendations</a:t>
            </a:r>
            <a:endParaRPr lang="nl-NL" b="0" dirty="0">
              <a:solidFill>
                <a:srgbClr val="000000"/>
              </a:solidFill>
            </a:endParaRPr>
          </a:p>
        </p:txBody>
      </p:sp>
    </p:spTree>
    <p:extLst>
      <p:ext uri="{BB962C8B-B14F-4D97-AF65-F5344CB8AC3E}">
        <p14:creationId xmlns:p14="http://schemas.microsoft.com/office/powerpoint/2010/main" val="2134058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1524000" y="303238"/>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None/>
            </a:pPr>
            <a:r>
              <a:rPr lang="en-US" altLang="en-US" sz="4200" dirty="0">
                <a:solidFill>
                  <a:srgbClr val="FFFFFF"/>
                </a:solidFill>
                <a:latin typeface="Calibri" pitchFamily="34" charset="0"/>
              </a:rPr>
              <a:t>Thanks to</a:t>
            </a:r>
            <a:endParaRPr lang="en-US" altLang="en-US" sz="4400" dirty="0">
              <a:solidFill>
                <a:srgbClr val="FFFFFF"/>
              </a:solidFill>
              <a:latin typeface="Calibri" pitchFamily="34" charset="0"/>
            </a:endParaRPr>
          </a:p>
        </p:txBody>
      </p:sp>
      <p:sp>
        <p:nvSpPr>
          <p:cNvPr id="8195" name="Rectangle 3"/>
          <p:cNvSpPr>
            <a:spLocks noChangeArrowheads="1"/>
          </p:cNvSpPr>
          <p:nvPr/>
        </p:nvSpPr>
        <p:spPr bwMode="auto">
          <a:xfrm>
            <a:off x="1847528" y="1988840"/>
            <a:ext cx="3384376" cy="43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en-US" sz="1700" u="sng" dirty="0">
                <a:solidFill>
                  <a:srgbClr val="000057"/>
                </a:solidFill>
                <a:latin typeface="Calibri" panose="020F0502020204030204" pitchFamily="34" charset="0"/>
                <a:cs typeface="Calibri" panose="020F0502020204030204" pitchFamily="34" charset="0"/>
              </a:rPr>
              <a:t>Chairs:</a:t>
            </a:r>
            <a:r>
              <a:rPr lang="en-US" sz="1700" dirty="0">
                <a:solidFill>
                  <a:srgbClr val="000057"/>
                </a:solidFill>
                <a:latin typeface="Calibri" panose="020F0502020204030204" pitchFamily="34" charset="0"/>
                <a:cs typeface="Calibri" panose="020F0502020204030204" pitchFamily="34" charset="0"/>
              </a:rPr>
              <a:t> </a:t>
            </a:r>
            <a:endParaRPr lang="nl-NL" sz="170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Hanneke van Santen</a:t>
            </a:r>
          </a:p>
          <a:p>
            <a:pPr indent="0">
              <a:buNone/>
            </a:pPr>
            <a:r>
              <a:rPr lang="nl-NL" sz="1700" b="0" dirty="0" err="1">
                <a:solidFill>
                  <a:srgbClr val="000057"/>
                </a:solidFill>
                <a:latin typeface="Calibri" panose="020F0502020204030204" pitchFamily="34" charset="0"/>
                <a:cs typeface="Calibri" panose="020F0502020204030204" pitchFamily="34" charset="0"/>
              </a:rPr>
              <a:t>Wassim</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Chemaitilly</a:t>
            </a:r>
            <a:endParaRPr lang="nl-NL" sz="1700" b="0" dirty="0">
              <a:solidFill>
                <a:srgbClr val="000057"/>
              </a:solidFill>
              <a:latin typeface="Calibri" panose="020F0502020204030204" pitchFamily="34" charset="0"/>
              <a:cs typeface="Calibri" panose="020F0502020204030204" pitchFamily="34" charset="0"/>
            </a:endParaRPr>
          </a:p>
          <a:p>
            <a:pPr indent="0">
              <a:buNone/>
            </a:pPr>
            <a:r>
              <a:rPr lang="nl-NL" sz="1700" b="0" dirty="0">
                <a:solidFill>
                  <a:srgbClr val="000057"/>
                </a:solidFill>
                <a:latin typeface="Calibri" panose="020F0502020204030204" pitchFamily="34" charset="0"/>
                <a:cs typeface="Calibri" panose="020F0502020204030204" pitchFamily="34" charset="0"/>
              </a:rPr>
              <a:t>Simon </a:t>
            </a:r>
            <a:r>
              <a:rPr lang="nl-NL" sz="1700" b="0" dirty="0" err="1">
                <a:solidFill>
                  <a:srgbClr val="000057"/>
                </a:solidFill>
                <a:latin typeface="Calibri" panose="020F0502020204030204" pitchFamily="34" charset="0"/>
                <a:cs typeface="Calibri" panose="020F0502020204030204" pitchFamily="34" charset="0"/>
              </a:rPr>
              <a:t>Bailey</a:t>
            </a:r>
            <a:r>
              <a:rPr lang="nl-NL" sz="1700" b="0" dirty="0">
                <a:solidFill>
                  <a:srgbClr val="000057"/>
                </a:solidFill>
                <a:latin typeface="Calibri" panose="020F0502020204030204" pitchFamily="34" charset="0"/>
                <a:cs typeface="Calibri" panose="020F0502020204030204" pitchFamily="34" charset="0"/>
              </a:rPr>
              <a:t/>
            </a:r>
            <a:br>
              <a:rPr lang="nl-NL" sz="1700" b="0" dirty="0">
                <a:solidFill>
                  <a:srgbClr val="000057"/>
                </a:solidFill>
                <a:latin typeface="Calibri" panose="020F0502020204030204" pitchFamily="34" charset="0"/>
                <a:cs typeface="Calibri" panose="020F0502020204030204" pitchFamily="34" charset="0"/>
              </a:rPr>
            </a:br>
            <a:r>
              <a:rPr lang="nl-NL" sz="1700" b="0" dirty="0">
                <a:solidFill>
                  <a:srgbClr val="000057"/>
                </a:solidFill>
                <a:latin typeface="Calibri" panose="020F0502020204030204" pitchFamily="34" charset="0"/>
                <a:cs typeface="Calibri" panose="020F0502020204030204" pitchFamily="34" charset="0"/>
              </a:rPr>
              <a:t/>
            </a:r>
            <a:br>
              <a:rPr lang="nl-NL" sz="1700" b="0" dirty="0">
                <a:solidFill>
                  <a:srgbClr val="000057"/>
                </a:solidFill>
                <a:latin typeface="Calibri" panose="020F0502020204030204" pitchFamily="34" charset="0"/>
                <a:cs typeface="Calibri" panose="020F0502020204030204" pitchFamily="34" charset="0"/>
              </a:rPr>
            </a:br>
            <a:r>
              <a:rPr lang="en-US" sz="1700" u="sng" dirty="0">
                <a:solidFill>
                  <a:srgbClr val="000057"/>
                </a:solidFill>
                <a:latin typeface="Calibri" panose="020F0502020204030204" pitchFamily="34" charset="0"/>
                <a:cs typeface="Calibri" panose="020F0502020204030204" pitchFamily="34" charset="0"/>
              </a:rPr>
              <a:t>Coordinator:</a:t>
            </a:r>
            <a:r>
              <a:rPr lang="en-US" sz="1700" dirty="0">
                <a:solidFill>
                  <a:srgbClr val="000057"/>
                </a:solidFill>
                <a:latin typeface="Calibri" panose="020F0502020204030204" pitchFamily="34" charset="0"/>
                <a:cs typeface="Calibri" panose="020F0502020204030204" pitchFamily="34" charset="0"/>
              </a:rPr>
              <a:t> </a:t>
            </a:r>
            <a:endParaRPr lang="nl-NL" sz="1700" dirty="0">
              <a:solidFill>
                <a:srgbClr val="000057"/>
              </a:solidFill>
              <a:latin typeface="Calibri" panose="020F0502020204030204" pitchFamily="34" charset="0"/>
              <a:cs typeface="Calibri" panose="020F0502020204030204" pitchFamily="34" charset="0"/>
            </a:endParaRPr>
          </a:p>
          <a:p>
            <a:pPr indent="0">
              <a:buNone/>
            </a:pPr>
            <a:r>
              <a:rPr lang="en-US" sz="1700" b="0" dirty="0">
                <a:solidFill>
                  <a:srgbClr val="000057"/>
                </a:solidFill>
                <a:latin typeface="Calibri" panose="020F0502020204030204" pitchFamily="34" charset="0"/>
                <a:cs typeface="Calibri" panose="020F0502020204030204" pitchFamily="34" charset="0"/>
              </a:rPr>
              <a:t>Jiska van Schaik</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u="sng" dirty="0">
                <a:solidFill>
                  <a:srgbClr val="000057"/>
                </a:solidFill>
                <a:latin typeface="Calibri" panose="020F0502020204030204" pitchFamily="34" charset="0"/>
                <a:cs typeface="Calibri" panose="020F0502020204030204" pitchFamily="34" charset="0"/>
              </a:rPr>
              <a:t>Advisors: </a:t>
            </a:r>
          </a:p>
          <a:p>
            <a:pPr indent="0">
              <a:buNone/>
            </a:pPr>
            <a:r>
              <a:rPr lang="nl-NL" sz="1700" b="0" dirty="0">
                <a:solidFill>
                  <a:srgbClr val="000057"/>
                </a:solidFill>
                <a:latin typeface="Calibri" panose="020F0502020204030204" pitchFamily="34" charset="0"/>
                <a:cs typeface="Calibri" panose="020F0502020204030204" pitchFamily="34" charset="0"/>
              </a:rPr>
              <a:t>Leontien Kremer, </a:t>
            </a:r>
            <a:r>
              <a:rPr lang="nl-NL" sz="1700" b="0" dirty="0" err="1">
                <a:solidFill>
                  <a:srgbClr val="000057"/>
                </a:solidFill>
                <a:latin typeface="Calibri" panose="020F0502020204030204" pitchFamily="34" charset="0"/>
                <a:cs typeface="Calibri" panose="020F0502020204030204" pitchFamily="34" charset="0"/>
              </a:rPr>
              <a:t>Renee</a:t>
            </a:r>
            <a:r>
              <a:rPr lang="nl-NL" sz="1700" b="0" dirty="0">
                <a:solidFill>
                  <a:srgbClr val="000057"/>
                </a:solidFill>
                <a:latin typeface="Calibri" panose="020F0502020204030204" pitchFamily="34" charset="0"/>
                <a:cs typeface="Calibri" panose="020F0502020204030204" pitchFamily="34" charset="0"/>
              </a:rPr>
              <a:t> Mulder, Laura van Iersel, </a:t>
            </a:r>
            <a:r>
              <a:rPr lang="nl-NL" sz="1700" b="0" dirty="0" err="1">
                <a:solidFill>
                  <a:srgbClr val="000057"/>
                </a:solidFill>
                <a:latin typeface="Calibri" panose="020F0502020204030204" pitchFamily="34" charset="0"/>
                <a:cs typeface="Calibri" panose="020F0502020204030204" pitchFamily="34" charset="0"/>
              </a:rPr>
              <a:t>Rod</a:t>
            </a:r>
            <a:r>
              <a:rPr lang="nl-NL" sz="1700" b="0" dirty="0">
                <a:solidFill>
                  <a:srgbClr val="000057"/>
                </a:solidFill>
                <a:latin typeface="Calibri" panose="020F0502020204030204" pitchFamily="34" charset="0"/>
                <a:cs typeface="Calibri" panose="020F0502020204030204" pitchFamily="34" charset="0"/>
              </a:rPr>
              <a:t> Skinner, Melissa Hudson</a:t>
            </a:r>
            <a:endParaRPr lang="en-US" sz="1700" b="0" dirty="0">
              <a:solidFill>
                <a:srgbClr val="000057"/>
              </a:solidFill>
              <a:latin typeface="Calibri" panose="020F0502020204030204" pitchFamily="34" charset="0"/>
              <a:cs typeface="Calibri" panose="020F0502020204030204" pitchFamily="34" charset="0"/>
            </a:endParaRP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endParaRPr lang="nl-NL" sz="1800" b="0" dirty="0">
              <a:solidFill>
                <a:srgbClr val="000057"/>
              </a:solidFill>
              <a:latin typeface="Calibri" panose="020F0502020204030204" pitchFamily="34" charset="0"/>
              <a:cs typeface="Calibri" panose="020F0502020204030204" pitchFamily="34" charset="0"/>
            </a:endParaRPr>
          </a:p>
        </p:txBody>
      </p:sp>
      <p:sp>
        <p:nvSpPr>
          <p:cNvPr id="4" name="Rectangle 3"/>
          <p:cNvSpPr>
            <a:spLocks noChangeArrowheads="1"/>
          </p:cNvSpPr>
          <p:nvPr/>
        </p:nvSpPr>
        <p:spPr bwMode="auto">
          <a:xfrm>
            <a:off x="5447928" y="1930823"/>
            <a:ext cx="504056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indent="0">
              <a:buNone/>
            </a:pPr>
            <a:r>
              <a:rPr lang="en-US" sz="1700" u="sng" dirty="0">
                <a:solidFill>
                  <a:srgbClr val="000057"/>
                </a:solidFill>
                <a:latin typeface="Calibri" panose="020F0502020204030204" pitchFamily="34" charset="0"/>
                <a:cs typeface="Calibri" panose="020F0502020204030204" pitchFamily="34" charset="0"/>
              </a:rPr>
              <a:t>WG leaders:</a:t>
            </a:r>
          </a:p>
          <a:p>
            <a:pPr indent="0">
              <a:buNone/>
            </a:pPr>
            <a:r>
              <a:rPr lang="en-US" sz="1700" b="0" dirty="0">
                <a:solidFill>
                  <a:srgbClr val="000057"/>
                </a:solidFill>
                <a:latin typeface="Calibri" panose="020F0502020204030204" pitchFamily="34" charset="0"/>
                <a:cs typeface="Calibri" panose="020F0502020204030204" pitchFamily="34" charset="0"/>
              </a:rPr>
              <a:t>Lillian Meacham, Sogol </a:t>
            </a:r>
            <a:r>
              <a:rPr lang="en-US" sz="1700" b="0" dirty="0" err="1">
                <a:solidFill>
                  <a:srgbClr val="000057"/>
                </a:solidFill>
                <a:latin typeface="Calibri" panose="020F0502020204030204" pitchFamily="34" charset="0"/>
                <a:cs typeface="Calibri" panose="020F0502020204030204" pitchFamily="34" charset="0"/>
              </a:rPr>
              <a:t>Mostoufi</a:t>
            </a:r>
            <a:r>
              <a:rPr lang="en-US" sz="1700" b="0" dirty="0">
                <a:solidFill>
                  <a:srgbClr val="000057"/>
                </a:solidFill>
                <a:latin typeface="Calibri" panose="020F0502020204030204" pitchFamily="34" charset="0"/>
                <a:cs typeface="Calibri" panose="020F0502020204030204" pitchFamily="34" charset="0"/>
              </a:rPr>
              <a:t>-Moab, Laurie Cohen</a:t>
            </a:r>
          </a:p>
          <a:p>
            <a:pPr indent="0">
              <a:buNone/>
            </a:pPr>
            <a:endParaRPr lang="en-US" sz="1700" b="0" dirty="0">
              <a:solidFill>
                <a:srgbClr val="000057"/>
              </a:solidFill>
              <a:latin typeface="Calibri" panose="020F0502020204030204" pitchFamily="34" charset="0"/>
              <a:cs typeface="Calibri" panose="020F0502020204030204" pitchFamily="34" charset="0"/>
            </a:endParaRPr>
          </a:p>
          <a:p>
            <a:pPr indent="0">
              <a:buNone/>
            </a:pPr>
            <a:r>
              <a:rPr lang="en-US" sz="1700" u="sng" dirty="0">
                <a:solidFill>
                  <a:srgbClr val="000057"/>
                </a:solidFill>
                <a:latin typeface="Calibri" panose="020F0502020204030204" pitchFamily="34" charset="0"/>
                <a:cs typeface="Calibri" panose="020F0502020204030204" pitchFamily="34" charset="0"/>
              </a:rPr>
              <a:t>WG members:</a:t>
            </a:r>
            <a:r>
              <a:rPr lang="en-US" sz="1800" dirty="0">
                <a:solidFill>
                  <a:srgbClr val="000000"/>
                </a:solidFill>
              </a:rPr>
              <a:t>	 </a:t>
            </a:r>
            <a:endParaRPr lang="nl-NL" sz="1800" dirty="0">
              <a:solidFill>
                <a:srgbClr val="000000"/>
              </a:solidFill>
            </a:endParaRPr>
          </a:p>
          <a:p>
            <a:pPr indent="0">
              <a:buNone/>
            </a:pPr>
            <a:r>
              <a:rPr lang="nl-NL" sz="1700" b="0" dirty="0">
                <a:solidFill>
                  <a:srgbClr val="000057"/>
                </a:solidFill>
                <a:latin typeface="Calibri" panose="020F0502020204030204" pitchFamily="34" charset="0"/>
                <a:cs typeface="Calibri" panose="020F0502020204030204" pitchFamily="34" charset="0"/>
              </a:rPr>
              <a:t>Angela </a:t>
            </a:r>
            <a:r>
              <a:rPr lang="nl-NL" sz="1700" b="0" dirty="0" err="1">
                <a:solidFill>
                  <a:srgbClr val="000057"/>
                </a:solidFill>
                <a:latin typeface="Calibri" panose="020F0502020204030204" pitchFamily="34" charset="0"/>
                <a:cs typeface="Calibri" panose="020F0502020204030204" pitchFamily="34" charset="0"/>
              </a:rPr>
              <a:t>Delaney</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Freedman</a:t>
            </a:r>
            <a:r>
              <a:rPr lang="nl-NL" sz="1700" b="0" dirty="0">
                <a:solidFill>
                  <a:srgbClr val="000057"/>
                </a:solidFill>
                <a:latin typeface="Calibri" panose="020F0502020204030204" pitchFamily="34" charset="0"/>
                <a:cs typeface="Calibri" panose="020F0502020204030204" pitchFamily="34" charset="0"/>
              </a:rPr>
              <a:t>, Boudewijn Bakker, </a:t>
            </a:r>
            <a:r>
              <a:rPr lang="nl-NL" sz="1700" b="0" dirty="0" err="1">
                <a:solidFill>
                  <a:srgbClr val="000057"/>
                </a:solidFill>
                <a:latin typeface="Calibri" panose="020F0502020204030204" pitchFamily="34" charset="0"/>
                <a:cs typeface="Calibri" panose="020F0502020204030204" pitchFamily="34" charset="0"/>
              </a:rPr>
              <a:t>Hoong</a:t>
            </a:r>
            <a:r>
              <a:rPr lang="nl-NL" sz="1700" b="0" dirty="0">
                <a:solidFill>
                  <a:srgbClr val="000057"/>
                </a:solidFill>
                <a:latin typeface="Calibri" panose="020F0502020204030204" pitchFamily="34" charset="0"/>
                <a:cs typeface="Calibri" panose="020F0502020204030204" pitchFamily="34" charset="0"/>
              </a:rPr>
              <a:t> Wei </a:t>
            </a:r>
            <a:r>
              <a:rPr lang="nl-NL" sz="1700" b="0" dirty="0" err="1">
                <a:solidFill>
                  <a:srgbClr val="000057"/>
                </a:solidFill>
                <a:latin typeface="Calibri" panose="020F0502020204030204" pitchFamily="34" charset="0"/>
                <a:cs typeface="Calibri" panose="020F0502020204030204" pitchFamily="34" charset="0"/>
              </a:rPr>
              <a:t>Gan</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Briana</a:t>
            </a:r>
            <a:r>
              <a:rPr lang="nl-NL" sz="1700" b="0" dirty="0">
                <a:solidFill>
                  <a:srgbClr val="000057"/>
                </a:solidFill>
                <a:latin typeface="Calibri" panose="020F0502020204030204" pitchFamily="34" charset="0"/>
                <a:cs typeface="Calibri" panose="020F0502020204030204" pitchFamily="34" charset="0"/>
              </a:rPr>
              <a:t> Patterson, Alberto </a:t>
            </a:r>
            <a:r>
              <a:rPr lang="nl-NL" sz="1700" b="0" dirty="0" err="1">
                <a:solidFill>
                  <a:srgbClr val="000057"/>
                </a:solidFill>
                <a:latin typeface="Calibri" panose="020F0502020204030204" pitchFamily="34" charset="0"/>
                <a:cs typeface="Calibri" panose="020F0502020204030204" pitchFamily="34" charset="0"/>
              </a:rPr>
              <a:t>Fernandez</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Lisethe</a:t>
            </a:r>
            <a:r>
              <a:rPr lang="nl-NL" sz="1700" b="0" dirty="0">
                <a:solidFill>
                  <a:srgbClr val="000057"/>
                </a:solidFill>
                <a:latin typeface="Calibri" panose="020F0502020204030204" pitchFamily="34" charset="0"/>
                <a:cs typeface="Calibri" panose="020F0502020204030204" pitchFamily="34" charset="0"/>
              </a:rPr>
              <a:t> Meijer, </a:t>
            </a:r>
            <a:r>
              <a:rPr lang="nl-NL" sz="1700" b="0" dirty="0" err="1">
                <a:solidFill>
                  <a:srgbClr val="000057"/>
                </a:solidFill>
                <a:latin typeface="Calibri" panose="020F0502020204030204" pitchFamily="34" charset="0"/>
                <a:cs typeface="Calibri" panose="020F0502020204030204" pitchFamily="34" charset="0"/>
              </a:rPr>
              <a:t>Netteke</a:t>
            </a:r>
            <a:r>
              <a:rPr lang="nl-NL" sz="1700" b="0" dirty="0">
                <a:solidFill>
                  <a:srgbClr val="000057"/>
                </a:solidFill>
                <a:latin typeface="Calibri" panose="020F0502020204030204" pitchFamily="34" charset="0"/>
                <a:cs typeface="Calibri" panose="020F0502020204030204" pitchFamily="34" charset="0"/>
              </a:rPr>
              <a:t> Schouten-van Meeteren, Jonathan Wasserman, Pablo </a:t>
            </a:r>
            <a:r>
              <a:rPr lang="nl-NL" sz="1700" b="0" dirty="0" err="1">
                <a:solidFill>
                  <a:srgbClr val="000057"/>
                </a:solidFill>
                <a:latin typeface="Calibri" panose="020F0502020204030204" pitchFamily="34" charset="0"/>
                <a:cs typeface="Calibri" panose="020F0502020204030204" pitchFamily="34" charset="0"/>
              </a:rPr>
              <a:t>Herniaz</a:t>
            </a:r>
            <a:r>
              <a:rPr lang="nl-NL" sz="1700" b="0" dirty="0">
                <a:solidFill>
                  <a:srgbClr val="000057"/>
                </a:solidFill>
                <a:latin typeface="Calibri" panose="020F0502020204030204" pitchFamily="34" charset="0"/>
                <a:cs typeface="Calibri" panose="020F0502020204030204" pitchFamily="34" charset="0"/>
              </a:rPr>
              <a:t>, Stephanie </a:t>
            </a:r>
            <a:r>
              <a:rPr lang="nl-NL" sz="1700" b="0" dirty="0" err="1">
                <a:solidFill>
                  <a:srgbClr val="000057"/>
                </a:solidFill>
                <a:latin typeface="Calibri" panose="020F0502020204030204" pitchFamily="34" charset="0"/>
                <a:cs typeface="Calibri" panose="020F0502020204030204" pitchFamily="34" charset="0"/>
              </a:rPr>
              <a:t>Smetsers</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Gudmundur</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Johannsson</a:t>
            </a:r>
            <a:r>
              <a:rPr lang="nl-NL" sz="1700" b="0" dirty="0">
                <a:solidFill>
                  <a:srgbClr val="000057"/>
                </a:solidFill>
                <a:latin typeface="Calibri" panose="020F0502020204030204" pitchFamily="34" charset="0"/>
                <a:cs typeface="Calibri" panose="020F0502020204030204" pitchFamily="34" charset="0"/>
              </a:rPr>
              <a:t>, Deo </a:t>
            </a:r>
            <a:r>
              <a:rPr lang="nl-NL" sz="1700" b="0" dirty="0" err="1">
                <a:solidFill>
                  <a:srgbClr val="000057"/>
                </a:solidFill>
                <a:latin typeface="Calibri" panose="020F0502020204030204" pitchFamily="34" charset="0"/>
                <a:cs typeface="Calibri" panose="020F0502020204030204" pitchFamily="34" charset="0"/>
              </a:rPr>
              <a:t>Kumar</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Srivastava</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Cecilie</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Kiserud</a:t>
            </a:r>
            <a:r>
              <a:rPr lang="nl-NL" sz="1700" b="0" dirty="0">
                <a:solidFill>
                  <a:srgbClr val="000057"/>
                </a:solidFill>
                <a:latin typeface="Calibri" panose="020F0502020204030204" pitchFamily="34" charset="0"/>
                <a:cs typeface="Calibri" panose="020F0502020204030204" pitchFamily="34" charset="0"/>
              </a:rPr>
              <a:t>, Katrin </a:t>
            </a:r>
            <a:r>
              <a:rPr lang="nl-NL" sz="1700" b="0" dirty="0" err="1">
                <a:solidFill>
                  <a:srgbClr val="000057"/>
                </a:solidFill>
                <a:latin typeface="Calibri" panose="020F0502020204030204" pitchFamily="34" charset="0"/>
                <a:cs typeface="Calibri" panose="020F0502020204030204" pitchFamily="34" charset="0"/>
              </a:rPr>
              <a:t>Scheinemann</a:t>
            </a:r>
            <a:r>
              <a:rPr lang="nl-NL" sz="1700" b="0" dirty="0">
                <a:solidFill>
                  <a:srgbClr val="000057"/>
                </a:solidFill>
                <a:latin typeface="Calibri" panose="020F0502020204030204" pitchFamily="34" charset="0"/>
                <a:cs typeface="Calibri" panose="020F0502020204030204" pitchFamily="34" charset="0"/>
              </a:rPr>
              <a:t>, Lars </a:t>
            </a:r>
            <a:r>
              <a:rPr lang="nl-NL" sz="1700" b="0" dirty="0" err="1">
                <a:solidFill>
                  <a:srgbClr val="000057"/>
                </a:solidFill>
                <a:latin typeface="Calibri" panose="020F0502020204030204" pitchFamily="34" charset="0"/>
                <a:cs typeface="Calibri" panose="020F0502020204030204" pitchFamily="34" charset="0"/>
              </a:rPr>
              <a:t>Savendahl</a:t>
            </a:r>
            <a:r>
              <a:rPr lang="nl-NL" sz="1700" b="0" dirty="0">
                <a:solidFill>
                  <a:srgbClr val="000057"/>
                </a:solidFill>
                <a:latin typeface="Calibri" panose="020F0502020204030204" pitchFamily="34" charset="0"/>
                <a:cs typeface="Calibri" panose="020F0502020204030204" pitchFamily="34" charset="0"/>
              </a:rPr>
              <a:t>, Greg Armstrong, </a:t>
            </a:r>
            <a:r>
              <a:rPr lang="nl-NL" sz="1700" b="0" dirty="0" err="1">
                <a:solidFill>
                  <a:srgbClr val="000057"/>
                </a:solidFill>
                <a:latin typeface="Calibri" panose="020F0502020204030204" pitchFamily="34" charset="0"/>
                <a:cs typeface="Calibri" panose="020F0502020204030204" pitchFamily="34" charset="0"/>
              </a:rPr>
              <a:t>Zoltan</a:t>
            </a:r>
            <a:r>
              <a:rPr lang="nl-NL" sz="1700" b="0" dirty="0">
                <a:solidFill>
                  <a:srgbClr val="000057"/>
                </a:solidFill>
                <a:latin typeface="Calibri" panose="020F0502020204030204" pitchFamily="34" charset="0"/>
                <a:cs typeface="Calibri" panose="020F0502020204030204" pitchFamily="34" charset="0"/>
              </a:rPr>
              <a:t> </a:t>
            </a:r>
            <a:r>
              <a:rPr lang="nl-NL" sz="1700" b="0" dirty="0" err="1">
                <a:solidFill>
                  <a:srgbClr val="000057"/>
                </a:solidFill>
                <a:latin typeface="Calibri" panose="020F0502020204030204" pitchFamily="34" charset="0"/>
                <a:cs typeface="Calibri" panose="020F0502020204030204" pitchFamily="34" charset="0"/>
              </a:rPr>
              <a:t>Altan</a:t>
            </a:r>
            <a:r>
              <a:rPr lang="nl-NL" sz="1700" b="0" dirty="0">
                <a:solidFill>
                  <a:srgbClr val="000057"/>
                </a:solidFill>
                <a:latin typeface="Calibri" panose="020F0502020204030204" pitchFamily="34" charset="0"/>
                <a:cs typeface="Calibri" panose="020F0502020204030204" pitchFamily="34" charset="0"/>
              </a:rPr>
              <a:t>, Jennifer </a:t>
            </a:r>
            <a:r>
              <a:rPr lang="nl-NL" sz="1700" b="0" dirty="0" err="1">
                <a:solidFill>
                  <a:srgbClr val="000057"/>
                </a:solidFill>
                <a:latin typeface="Calibri" panose="020F0502020204030204" pitchFamily="34" charset="0"/>
                <a:cs typeface="Calibri" panose="020F0502020204030204" pitchFamily="34" charset="0"/>
              </a:rPr>
              <a:t>Abuzzahab</a:t>
            </a:r>
            <a:r>
              <a:rPr lang="nl-NL" sz="1700" b="0" dirty="0">
                <a:solidFill>
                  <a:srgbClr val="000057"/>
                </a:solidFill>
                <a:latin typeface="Calibri" panose="020F0502020204030204" pitchFamily="34" charset="0"/>
                <a:cs typeface="Calibri" panose="020F0502020204030204" pitchFamily="34" charset="0"/>
              </a:rPr>
              <a:t>, Christian </a:t>
            </a:r>
            <a:r>
              <a:rPr lang="nl-NL" sz="1700" b="0" dirty="0" err="1">
                <a:solidFill>
                  <a:srgbClr val="000057"/>
                </a:solidFill>
                <a:latin typeface="Calibri" panose="020F0502020204030204" pitchFamily="34" charset="0"/>
                <a:cs typeface="Calibri" panose="020F0502020204030204" pitchFamily="34" charset="0"/>
              </a:rPr>
              <a:t>Denzer</a:t>
            </a:r>
            <a:r>
              <a:rPr lang="nl-NL" sz="1700" b="0" dirty="0">
                <a:solidFill>
                  <a:srgbClr val="000057"/>
                </a:solidFill>
                <a:latin typeface="Calibri" panose="020F0502020204030204" pitchFamily="34" charset="0"/>
                <a:cs typeface="Calibri" panose="020F0502020204030204" pitchFamily="34" charset="0"/>
              </a:rPr>
              <a:t>, Ulrich </a:t>
            </a:r>
            <a:r>
              <a:rPr lang="nl-NL" sz="1700" b="0" dirty="0" err="1">
                <a:solidFill>
                  <a:srgbClr val="000057"/>
                </a:solidFill>
                <a:latin typeface="Calibri" panose="020F0502020204030204" pitchFamily="34" charset="0"/>
                <a:cs typeface="Calibri" panose="020F0502020204030204" pitchFamily="34" charset="0"/>
              </a:rPr>
              <a:t>Paetow</a:t>
            </a:r>
            <a:r>
              <a:rPr lang="nl-NL" sz="1700" b="0" dirty="0">
                <a:solidFill>
                  <a:srgbClr val="000057"/>
                </a:solidFill>
                <a:latin typeface="Calibri" panose="020F0502020204030204" pitchFamily="34" charset="0"/>
                <a:cs typeface="Calibri" panose="020F0502020204030204" pitchFamily="34" charset="0"/>
              </a:rPr>
              <a:t>, Nathalie </a:t>
            </a:r>
            <a:r>
              <a:rPr lang="nl-NL" sz="1700" b="0" dirty="0" err="1">
                <a:solidFill>
                  <a:srgbClr val="000057"/>
                </a:solidFill>
                <a:latin typeface="Calibri" panose="020F0502020204030204" pitchFamily="34" charset="0"/>
                <a:cs typeface="Calibri" panose="020F0502020204030204" pitchFamily="34" charset="0"/>
              </a:rPr>
              <a:t>Alos</a:t>
            </a:r>
            <a:r>
              <a:rPr lang="nl-NL" sz="1700" b="0" dirty="0">
                <a:solidFill>
                  <a:srgbClr val="000057"/>
                </a:solidFill>
                <a:latin typeface="Calibri" panose="020F0502020204030204" pitchFamily="34" charset="0"/>
                <a:cs typeface="Calibri" panose="020F0502020204030204" pitchFamily="34" charset="0"/>
              </a:rPr>
              <a:t>, Maya </a:t>
            </a:r>
            <a:r>
              <a:rPr lang="nl-NL" sz="1700" b="0" dirty="0" err="1">
                <a:solidFill>
                  <a:srgbClr val="000057"/>
                </a:solidFill>
                <a:latin typeface="Calibri" panose="020F0502020204030204" pitchFamily="34" charset="0"/>
                <a:cs typeface="Calibri" panose="020F0502020204030204" pitchFamily="34" charset="0"/>
              </a:rPr>
              <a:t>Lodish</a:t>
            </a:r>
            <a:r>
              <a:rPr lang="nl-NL" sz="1700" b="0" dirty="0">
                <a:solidFill>
                  <a:srgbClr val="000057"/>
                </a:solidFill>
                <a:latin typeface="Calibri" panose="020F0502020204030204" pitchFamily="34" charset="0"/>
                <a:cs typeface="Calibri" panose="020F0502020204030204" pitchFamily="34" charset="0"/>
              </a:rPr>
              <a:t>, Maura </a:t>
            </a:r>
            <a:r>
              <a:rPr lang="nl-NL" sz="1700" b="0" dirty="0" err="1">
                <a:solidFill>
                  <a:srgbClr val="000057"/>
                </a:solidFill>
                <a:latin typeface="Calibri" panose="020F0502020204030204" pitchFamily="34" charset="0"/>
                <a:cs typeface="Calibri" panose="020F0502020204030204" pitchFamily="34" charset="0"/>
              </a:rPr>
              <a:t>Massimino</a:t>
            </a:r>
            <a:r>
              <a:rPr lang="nl-NL" sz="1700" b="0" dirty="0">
                <a:solidFill>
                  <a:srgbClr val="000057"/>
                </a:solidFill>
                <a:latin typeface="Calibri" panose="020F0502020204030204" pitchFamily="34" charset="0"/>
                <a:cs typeface="Calibri" panose="020F0502020204030204" pitchFamily="34" charset="0"/>
              </a:rPr>
              <a:t>, Peter </a:t>
            </a:r>
            <a:r>
              <a:rPr lang="nl-NL" sz="1700" b="0" dirty="0" err="1">
                <a:solidFill>
                  <a:srgbClr val="000057"/>
                </a:solidFill>
                <a:latin typeface="Calibri" panose="020F0502020204030204" pitchFamily="34" charset="0"/>
                <a:cs typeface="Calibri" panose="020F0502020204030204" pitchFamily="34" charset="0"/>
              </a:rPr>
              <a:t>Clayton</a:t>
            </a:r>
            <a:r>
              <a:rPr lang="nl-NL" sz="1700" b="0" dirty="0">
                <a:solidFill>
                  <a:srgbClr val="000057"/>
                </a:solidFill>
                <a:latin typeface="Calibri" panose="020F0502020204030204" pitchFamily="34" charset="0"/>
                <a:cs typeface="Calibri" panose="020F0502020204030204" pitchFamily="34" charset="0"/>
              </a:rPr>
              <a:t>, Anita Hokken-</a:t>
            </a:r>
            <a:r>
              <a:rPr lang="nl-NL" sz="1700" b="0" dirty="0" err="1">
                <a:solidFill>
                  <a:srgbClr val="000057"/>
                </a:solidFill>
                <a:latin typeface="Calibri" panose="020F0502020204030204" pitchFamily="34" charset="0"/>
                <a:cs typeface="Calibri" panose="020F0502020204030204" pitchFamily="34" charset="0"/>
              </a:rPr>
              <a:t>Koelega</a:t>
            </a:r>
            <a:r>
              <a:rPr lang="nl-NL" sz="1700" b="0" dirty="0">
                <a:solidFill>
                  <a:srgbClr val="000057"/>
                </a:solidFill>
                <a:latin typeface="Calibri" panose="020F0502020204030204" pitchFamily="34" charset="0"/>
                <a:cs typeface="Calibri" panose="020F0502020204030204" pitchFamily="34" charset="0"/>
              </a:rPr>
              <a:t>, Roger </a:t>
            </a:r>
            <a:r>
              <a:rPr lang="nl-NL" sz="1700" b="0" dirty="0" err="1">
                <a:solidFill>
                  <a:srgbClr val="000057"/>
                </a:solidFill>
                <a:latin typeface="Calibri" panose="020F0502020204030204" pitchFamily="34" charset="0"/>
                <a:cs typeface="Calibri" panose="020F0502020204030204" pitchFamily="34" charset="0"/>
              </a:rPr>
              <a:t>Packer</a:t>
            </a:r>
            <a:r>
              <a:rPr lang="nl-NL" sz="1700" b="0" dirty="0">
                <a:solidFill>
                  <a:srgbClr val="000057"/>
                </a:solidFill>
                <a:latin typeface="Calibri" panose="020F0502020204030204" pitchFamily="34" charset="0"/>
                <a:cs typeface="Calibri" panose="020F0502020204030204" pitchFamily="34" charset="0"/>
              </a:rPr>
              <a:t>, Junne </a:t>
            </a:r>
            <a:r>
              <a:rPr lang="nl-NL" sz="1700" b="0" dirty="0" err="1">
                <a:solidFill>
                  <a:srgbClr val="000057"/>
                </a:solidFill>
                <a:latin typeface="Calibri" panose="020F0502020204030204" pitchFamily="34" charset="0"/>
                <a:cs typeface="Calibri" panose="020F0502020204030204" pitchFamily="34" charset="0"/>
              </a:rPr>
              <a:t>Kamihara</a:t>
            </a:r>
            <a:r>
              <a:rPr lang="nl-NL" sz="1700" b="0" dirty="0">
                <a:solidFill>
                  <a:srgbClr val="000057"/>
                </a:solidFill>
                <a:latin typeface="Calibri" panose="020F0502020204030204" pitchFamily="34" charset="0"/>
                <a:cs typeface="Calibri" panose="020F0502020204030204" pitchFamily="34" charset="0"/>
              </a:rPr>
              <a:t>, Gerhard Binder, Mike Walsh, Margaret </a:t>
            </a:r>
            <a:r>
              <a:rPr lang="nl-NL" sz="1700" b="0" dirty="0" err="1">
                <a:solidFill>
                  <a:srgbClr val="000057"/>
                </a:solidFill>
                <a:latin typeface="Calibri" panose="020F0502020204030204" pitchFamily="34" charset="0"/>
                <a:cs typeface="Calibri" panose="020F0502020204030204" pitchFamily="34" charset="0"/>
              </a:rPr>
              <a:t>Boguszewski</a:t>
            </a:r>
            <a:endParaRPr lang="nl-NL" sz="1700" b="0" dirty="0">
              <a:solidFill>
                <a:srgbClr val="000057"/>
              </a:solidFill>
              <a:latin typeface="Calibri" panose="020F0502020204030204" pitchFamily="34" charset="0"/>
              <a:cs typeface="Calibri" panose="020F0502020204030204" pitchFamily="34" charset="0"/>
            </a:endParaRPr>
          </a:p>
          <a:p>
            <a:pPr indent="0">
              <a:buNone/>
            </a:pPr>
            <a:endParaRPr lang="nl-NL" sz="1700" b="0" dirty="0">
              <a:solidFill>
                <a:srgbClr val="000057"/>
              </a:solidFill>
              <a:latin typeface="Calibri" panose="020F0502020204030204" pitchFamily="34" charset="0"/>
              <a:cs typeface="Calibri" panose="020F0502020204030204" pitchFamily="34" charset="0"/>
            </a:endParaRPr>
          </a:p>
          <a:p>
            <a:pPr indent="0">
              <a:buNone/>
            </a:pPr>
            <a:endParaRPr lang="nl-NL" sz="1700" b="0" dirty="0">
              <a:solidFill>
                <a:srgbClr val="000057"/>
              </a:solidFill>
              <a:latin typeface="Calibri" panose="020F0502020204030204" pitchFamily="34" charset="0"/>
              <a:cs typeface="Calibri" panose="020F0502020204030204" pitchFamily="34" charset="0"/>
            </a:endParaRPr>
          </a:p>
        </p:txBody>
      </p:sp>
      <p:pic>
        <p:nvPicPr>
          <p:cNvPr id="5" name="Picture 4" descr="C:\Users\Mulder\AppData\Local\Microsoft\Windows\Temporary Internet Files\Content.IE5\C4ZIS3C8\zonder_schadu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0" y="587190"/>
            <a:ext cx="1656184" cy="7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e bronafbeelding bekijk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792" y="3212976"/>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243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0" y="2035792"/>
            <a:ext cx="12192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5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IGHG Recommendations on Surveillance for Pulmonary Dysfunction</a:t>
            </a:r>
            <a:endParaRPr kumimoji="0" lang="en-US" altLang="nl-NL" sz="4500" b="1" i="1"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72504"/>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688288" y="5441573"/>
            <a:ext cx="3233738" cy="43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7 July 2022</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5" name="Rectangle 3"/>
          <p:cNvSpPr>
            <a:spLocks noChangeArrowheads="1"/>
          </p:cNvSpPr>
          <p:nvPr/>
        </p:nvSpPr>
        <p:spPr bwMode="auto">
          <a:xfrm>
            <a:off x="119336" y="4653136"/>
            <a:ext cx="6840760" cy="93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nl-NL" altLang="en-US" sz="1000" b="1"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Maria Otth, MD PhD</a:t>
            </a:r>
          </a:p>
        </p:txBody>
      </p:sp>
      <p:sp>
        <p:nvSpPr>
          <p:cNvPr id="7" name="Rectangle 3">
            <a:extLst>
              <a:ext uri="{FF2B5EF4-FFF2-40B4-BE49-F238E27FC236}">
                <a16:creationId xmlns:a16="http://schemas.microsoft.com/office/drawing/2014/main" id="{8C28E6D2-8E37-8844-36FB-6B4B1E4112CB}"/>
              </a:ext>
            </a:extLst>
          </p:cNvPr>
          <p:cNvSpPr>
            <a:spLocks noChangeArrowheads="1"/>
          </p:cNvSpPr>
          <p:nvPr/>
        </p:nvSpPr>
        <p:spPr bwMode="auto">
          <a:xfrm>
            <a:off x="119336" y="5877272"/>
            <a:ext cx="6912768" cy="7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Kasteler R., Mulder RL,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Agrusa</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J,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Armenian</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S,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Barnea</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D, Berger C,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Bergeron-Lafaurie</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A,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Bhatt</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N,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Bourke</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S,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Castagnola</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E,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Constine</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S,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Demoor-Goldschmidt</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C,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Goutaki</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M, Green D, Hennewig U,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Houdouin</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V, Hudson M, Kremer L,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Latzin</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P,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Ng</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A,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Oeffinger</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K, Ronkers C,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Schindera</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C, Skinner R,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Srinivasan</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S,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Stokes</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DS, Versluys B,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Waespe</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N,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Weiner</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D, Dietz A, </a:t>
            </a:r>
            <a:r>
              <a:rPr kumimoji="0" lang="nl-NL" altLang="en-US" sz="1000" b="0" i="1" u="none" strike="noStrike" kern="1200" cap="none" spc="0" normalizeH="0" baseline="0" noProof="0" dirty="0" err="1">
                <a:ln>
                  <a:noFill/>
                </a:ln>
                <a:solidFill>
                  <a:srgbClr val="091C5A"/>
                </a:solidFill>
                <a:effectLst/>
                <a:uLnTx/>
                <a:uFillTx/>
                <a:latin typeface="Calibri" pitchFamily="34" charset="0"/>
                <a:ea typeface="ＭＳ Ｐゴシック" pitchFamily="34" charset="-128"/>
                <a:cs typeface="+mn-cs"/>
              </a:rPr>
              <a:t>Kuehni</a:t>
            </a:r>
            <a:r>
              <a:rPr kumimoji="0" lang="nl-NL" altLang="en-US" sz="1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 E</a:t>
            </a:r>
          </a:p>
        </p:txBody>
      </p:sp>
    </p:spTree>
    <p:extLst>
      <p:ext uri="{BB962C8B-B14F-4D97-AF65-F5344CB8AC3E}">
        <p14:creationId xmlns:p14="http://schemas.microsoft.com/office/powerpoint/2010/main" val="638330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Content</a:t>
            </a:r>
          </a:p>
        </p:txBody>
      </p:sp>
      <p:sp>
        <p:nvSpPr>
          <p:cNvPr id="2" name="Rechthoek 1"/>
          <p:cNvSpPr/>
          <p:nvPr/>
        </p:nvSpPr>
        <p:spPr>
          <a:xfrm>
            <a:off x="2316163" y="2852936"/>
            <a:ext cx="7559675" cy="2123658"/>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Scope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and</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definitions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Literature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search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Conclusion</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of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and</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translation</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into</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Discussion</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and</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next steps</a:t>
            </a:r>
          </a:p>
        </p:txBody>
      </p:sp>
    </p:spTree>
    <p:extLst>
      <p:ext uri="{BB962C8B-B14F-4D97-AF65-F5344CB8AC3E}">
        <p14:creationId xmlns:p14="http://schemas.microsoft.com/office/powerpoint/2010/main" val="1362464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Scope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and</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definitions</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23800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Population and outcomes</a:t>
            </a:r>
          </a:p>
        </p:txBody>
      </p:sp>
      <p:sp>
        <p:nvSpPr>
          <p:cNvPr id="4" name="Rechthoek 1">
            <a:extLst>
              <a:ext uri="{FF2B5EF4-FFF2-40B4-BE49-F238E27FC236}">
                <a16:creationId xmlns:a16="http://schemas.microsoft.com/office/drawing/2014/main" id="{FC1A5E39-8552-6095-4174-CA44E90E6D7E}"/>
              </a:ext>
            </a:extLst>
          </p:cNvPr>
          <p:cNvSpPr/>
          <p:nvPr/>
        </p:nvSpPr>
        <p:spPr>
          <a:xfrm>
            <a:off x="2045841" y="2204864"/>
            <a:ext cx="8100317" cy="35394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Target population</a:t>
            </a:r>
            <a:endParaRPr kumimoji="0" lang="nl-NL" sz="2200" b="1"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Childhood, adolescent and young adult (CAYA) cancer survivors</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ＭＳ Ｐゴシック" pitchFamily="34" charset="-128"/>
                <a:cs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≥50% diagnosed before age 30 years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Outcome assessed ≥2 years after end of treatment</a:t>
            </a:r>
            <a:endParaRPr kumimoji="0" lang="nl-NL"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Clinical outcomes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Pulmonary dysfunction measured by pulmonary function tests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Obstructive dysfunction</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Restrictive dysfunction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Hyperinflation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Diffusion capacity impairment </a:t>
            </a:r>
          </a:p>
        </p:txBody>
      </p:sp>
    </p:spTree>
    <p:extLst>
      <p:ext uri="{BB962C8B-B14F-4D97-AF65-F5344CB8AC3E}">
        <p14:creationId xmlns:p14="http://schemas.microsoft.com/office/powerpoint/2010/main" val="4293888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Working groups</a:t>
            </a:r>
          </a:p>
        </p:txBody>
      </p:sp>
      <p:sp>
        <p:nvSpPr>
          <p:cNvPr id="5" name="Rechthoek 1">
            <a:extLst>
              <a:ext uri="{FF2B5EF4-FFF2-40B4-BE49-F238E27FC236}">
                <a16:creationId xmlns:a16="http://schemas.microsoft.com/office/drawing/2014/main" id="{C6E72AA9-0AA6-82CE-7428-106D26E64EEB}"/>
              </a:ext>
            </a:extLst>
          </p:cNvPr>
          <p:cNvSpPr/>
          <p:nvPr/>
        </p:nvSpPr>
        <p:spPr>
          <a:xfrm>
            <a:off x="623392" y="2405103"/>
            <a:ext cx="8639999" cy="313932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WG 1</a:t>
            </a: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Who needs surveillance?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WG 2</a:t>
            </a: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What Surveillance Modality should be used?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WG 3</a:t>
            </a: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what frequency should surveillance be performed?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When should surveillance be initiated?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WG 4</a:t>
            </a: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What should be done when abnormalities are found? </a:t>
            </a:r>
          </a:p>
        </p:txBody>
      </p:sp>
      <p:cxnSp>
        <p:nvCxnSpPr>
          <p:cNvPr id="6" name="Straight Connector 6">
            <a:extLst>
              <a:ext uri="{FF2B5EF4-FFF2-40B4-BE49-F238E27FC236}">
                <a16:creationId xmlns:a16="http://schemas.microsoft.com/office/drawing/2014/main" id="{A0E8A050-DC8E-1A02-BA1F-C7D35486B261}"/>
              </a:ext>
            </a:extLst>
          </p:cNvPr>
          <p:cNvCxnSpPr/>
          <p:nvPr/>
        </p:nvCxnSpPr>
        <p:spPr>
          <a:xfrm>
            <a:off x="656743" y="3123213"/>
            <a:ext cx="10800000" cy="1106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BFC11E29-67D0-794D-D493-87E90F54FCB9}"/>
              </a:ext>
            </a:extLst>
          </p:cNvPr>
          <p:cNvSpPr txBox="1"/>
          <p:nvPr/>
        </p:nvSpPr>
        <p:spPr>
          <a:xfrm>
            <a:off x="8460346" y="3153846"/>
            <a:ext cx="2172762"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Expert opinion</a:t>
            </a:r>
          </a:p>
        </p:txBody>
      </p:sp>
      <p:sp>
        <p:nvSpPr>
          <p:cNvPr id="9" name="TextBox 7">
            <a:extLst>
              <a:ext uri="{FF2B5EF4-FFF2-40B4-BE49-F238E27FC236}">
                <a16:creationId xmlns:a16="http://schemas.microsoft.com/office/drawing/2014/main" id="{25D3813D-90C7-8AFD-9B8B-95A9BD36EBB9}"/>
              </a:ext>
            </a:extLst>
          </p:cNvPr>
          <p:cNvSpPr txBox="1"/>
          <p:nvPr/>
        </p:nvSpPr>
        <p:spPr>
          <a:xfrm>
            <a:off x="8460346" y="2656365"/>
            <a:ext cx="253219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Literature review</a:t>
            </a:r>
            <a:endParaRPr kumimoji="0" lang="de-CH" sz="2200" b="1"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3743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Study questions and exposures</a:t>
            </a:r>
          </a:p>
        </p:txBody>
      </p:sp>
      <p:sp>
        <p:nvSpPr>
          <p:cNvPr id="5" name="Rechthoek 1">
            <a:extLst>
              <a:ext uri="{FF2B5EF4-FFF2-40B4-BE49-F238E27FC236}">
                <a16:creationId xmlns:a16="http://schemas.microsoft.com/office/drawing/2014/main" id="{C6E72AA9-0AA6-82CE-7428-106D26E64EEB}"/>
              </a:ext>
            </a:extLst>
          </p:cNvPr>
          <p:cNvSpPr/>
          <p:nvPr/>
        </p:nvSpPr>
        <p:spPr>
          <a:xfrm>
            <a:off x="1775521" y="2072454"/>
            <a:ext cx="8568951"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Who is at risk? Who needs surveillance?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Allogeneic hematopoietic stem cell transplantation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Bleomycin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Busulfan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Cyclophosphamide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Gemcitabine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Methotrexate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err="1">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Nitrosoureas</a:t>
            </a:r>
            <a:r>
              <a:rPr kumimoji="0" lang="en-US" sz="22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Radiotherapy to the lung</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Surgery to the lung and chest wall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Combinations</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Tobacco exposure </a:t>
            </a:r>
          </a:p>
        </p:txBody>
      </p:sp>
    </p:spTree>
    <p:extLst>
      <p:ext uri="{BB962C8B-B14F-4D97-AF65-F5344CB8AC3E}">
        <p14:creationId xmlns:p14="http://schemas.microsoft.com/office/powerpoint/2010/main" val="3790956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Literature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search </a:t>
            </a:r>
          </a:p>
        </p:txBody>
      </p:sp>
    </p:spTree>
    <p:extLst>
      <p:ext uri="{BB962C8B-B14F-4D97-AF65-F5344CB8AC3E}">
        <p14:creationId xmlns:p14="http://schemas.microsoft.com/office/powerpoint/2010/main" val="97160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nl-NL" altLang="en-US" sz="4200" dirty="0">
                <a:solidFill>
                  <a:schemeClr val="bg1"/>
                </a:solidFill>
                <a:latin typeface="Calibri" pitchFamily="34" charset="0"/>
              </a:rPr>
              <a:t>Start </a:t>
            </a:r>
            <a:r>
              <a:rPr lang="nl-NL" altLang="en-US" sz="4200" dirty="0" err="1">
                <a:solidFill>
                  <a:schemeClr val="bg1"/>
                </a:solidFill>
                <a:latin typeface="Calibri" pitchFamily="34" charset="0"/>
              </a:rPr>
              <a:t>and</a:t>
            </a:r>
            <a:r>
              <a:rPr lang="nl-NL" altLang="en-US" sz="4200" dirty="0">
                <a:solidFill>
                  <a:schemeClr val="bg1"/>
                </a:solidFill>
                <a:latin typeface="Calibri" pitchFamily="34" charset="0"/>
              </a:rPr>
              <a:t> </a:t>
            </a:r>
            <a:r>
              <a:rPr lang="nl-NL" altLang="en-US" sz="4200" dirty="0" err="1">
                <a:solidFill>
                  <a:schemeClr val="bg1"/>
                </a:solidFill>
                <a:latin typeface="Calibri" pitchFamily="34" charset="0"/>
              </a:rPr>
              <a:t>frequency</a:t>
            </a:r>
            <a:r>
              <a:rPr lang="nl-NL" altLang="en-US" sz="4200" dirty="0">
                <a:solidFill>
                  <a:schemeClr val="bg1"/>
                </a:solidFill>
                <a:latin typeface="Calibri" pitchFamily="34" charset="0"/>
              </a:rPr>
              <a:t> of surveillance</a:t>
            </a:r>
          </a:p>
        </p:txBody>
      </p:sp>
      <p:graphicFrame>
        <p:nvGraphicFramePr>
          <p:cNvPr id="4" name="Tabel 3"/>
          <p:cNvGraphicFramePr>
            <a:graphicFrameLocks noGrp="1"/>
          </p:cNvGraphicFramePr>
          <p:nvPr>
            <p:extLst>
              <p:ext uri="{D42A27DB-BD31-4B8C-83A1-F6EECF244321}">
                <p14:modId xmlns:p14="http://schemas.microsoft.com/office/powerpoint/2010/main" val="521054679"/>
              </p:ext>
            </p:extLst>
          </p:nvPr>
        </p:nvGraphicFramePr>
        <p:xfrm>
          <a:off x="839416" y="1844824"/>
          <a:ext cx="10441160" cy="1485900"/>
        </p:xfrm>
        <a:graphic>
          <a:graphicData uri="http://schemas.openxmlformats.org/drawingml/2006/table">
            <a:tbl>
              <a:tblPr firstRow="1" firstCol="1" bandRow="1"/>
              <a:tblGrid>
                <a:gridCol w="5682582">
                  <a:extLst>
                    <a:ext uri="{9D8B030D-6E8A-4147-A177-3AD203B41FA5}">
                      <a16:colId xmlns:a16="http://schemas.microsoft.com/office/drawing/2014/main" val="439684914"/>
                    </a:ext>
                  </a:extLst>
                </a:gridCol>
                <a:gridCol w="2715124">
                  <a:extLst>
                    <a:ext uri="{9D8B030D-6E8A-4147-A177-3AD203B41FA5}">
                      <a16:colId xmlns:a16="http://schemas.microsoft.com/office/drawing/2014/main" val="333928264"/>
                    </a:ext>
                  </a:extLst>
                </a:gridCol>
                <a:gridCol w="2043454">
                  <a:extLst>
                    <a:ext uri="{9D8B030D-6E8A-4147-A177-3AD203B41FA5}">
                      <a16:colId xmlns:a16="http://schemas.microsoft.com/office/drawing/2014/main" val="3961167506"/>
                    </a:ext>
                  </a:extLst>
                </a:gridCol>
              </a:tblGrid>
              <a:tr h="165100">
                <a:tc gridSpan="3">
                  <a:txBody>
                    <a:bodyPr/>
                    <a:lstStyle/>
                    <a:p>
                      <a:pPr algn="l">
                        <a:lnSpc>
                          <a:spcPts val="1300"/>
                        </a:lnSpc>
                        <a:spcAft>
                          <a:spcPts val="0"/>
                        </a:spcAft>
                        <a:tabLst>
                          <a:tab pos="2057400" algn="l"/>
                        </a:tabLs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When should surveillance be initiated?</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023111864"/>
                  </a:ext>
                </a:extLst>
              </a:tr>
              <a:tr h="149451">
                <a:tc gridSpan="3">
                  <a:txBody>
                    <a:bodyPr/>
                    <a:lstStyle/>
                    <a:p>
                      <a:pPr algn="l">
                        <a:lnSpc>
                          <a:spcPts val="1300"/>
                        </a:lnSpc>
                        <a:spcAft>
                          <a:spcPts val="0"/>
                        </a:spcAft>
                        <a:tabLst>
                          <a:tab pos="2057400" algn="l"/>
                        </a:tabLs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course of renal dysfunction in</a:t>
                      </a:r>
                      <a:r>
                        <a:rPr lang="en-US" sz="11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CAYA cancer survivors diagnosed up to 25 years of age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992142541"/>
                  </a:ext>
                </a:extLst>
              </a:tr>
              <a:tr h="149451">
                <a:tc gridSpan="2">
                  <a:txBody>
                    <a:bodyPr/>
                    <a:lstStyle/>
                    <a:p>
                      <a:pPr algn="l">
                        <a:lnSpc>
                          <a:spcPts val="1300"/>
                        </a:lnSpc>
                        <a:spcAft>
                          <a:spcPts val="0"/>
                        </a:spcAft>
                        <a:tabLst>
                          <a:tab pos="2057400" algn="l"/>
                        </a:tabLs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Glomerular dysfunction</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l">
                        <a:lnSpc>
                          <a:spcPts val="1300"/>
                        </a:lnSpc>
                        <a:spcAft>
                          <a:spcPts val="0"/>
                        </a:spcAft>
                        <a:tabLst>
                          <a:tab pos="2057400" algn="l"/>
                        </a:tabLs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Quality of evidence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522847"/>
                  </a:ext>
                </a:extLst>
              </a:tr>
              <a:tr h="298903">
                <a:tc gridSpan="2">
                  <a:txBody>
                    <a:bodyPr/>
                    <a:lstStyle/>
                    <a:p>
                      <a:pPr algn="l">
                        <a:lnSpc>
                          <a:spcPts val="1300"/>
                        </a:lnSpc>
                        <a:spcAft>
                          <a:spcPts val="0"/>
                        </a:spcAft>
                      </a:pPr>
                      <a:r>
                        <a:rPr lang="en-US" sz="1100" dirty="0">
                          <a:solidFill>
                            <a:srgbClr val="000000"/>
                          </a:solidFill>
                          <a:effectLst/>
                          <a:latin typeface="Calibri" panose="020F0502020204030204" pitchFamily="34" charset="0"/>
                          <a:ea typeface="Calibri" panose="020F0502020204030204" pitchFamily="34" charset="0"/>
                          <a:cs typeface="AdvP41153C"/>
                        </a:rPr>
                        <a:t>Progressive decrease of GFR that parallels the physiological decline of GFR also seen in healthy subjects or CCS without nephrotoxic therapy. However, they have a decreased mean GFR compared to controls (range follow-up 1</a:t>
                      </a:r>
                      <a:r>
                        <a:rPr lang="en-US" sz="1100" baseline="30000" dirty="0">
                          <a:solidFill>
                            <a:srgbClr val="000000"/>
                          </a:solidFill>
                          <a:effectLst/>
                          <a:latin typeface="Calibri" panose="020F0502020204030204" pitchFamily="34" charset="0"/>
                          <a:ea typeface="Calibri" panose="020F0502020204030204" pitchFamily="34" charset="0"/>
                          <a:cs typeface="AdvP41153C"/>
                        </a:rPr>
                        <a:t>st</a:t>
                      </a:r>
                      <a:r>
                        <a:rPr lang="en-US" sz="1100" dirty="0">
                          <a:solidFill>
                            <a:srgbClr val="000000"/>
                          </a:solidFill>
                          <a:effectLst/>
                          <a:latin typeface="Calibri" panose="020F0502020204030204" pitchFamily="34" charset="0"/>
                          <a:ea typeface="Calibri" panose="020F0502020204030204" pitchFamily="34" charset="0"/>
                          <a:cs typeface="AdvP41153C"/>
                        </a:rPr>
                        <a:t> – 5</a:t>
                      </a:r>
                      <a:r>
                        <a:rPr lang="en-US" sz="1100" baseline="30000" dirty="0">
                          <a:solidFill>
                            <a:srgbClr val="000000"/>
                          </a:solidFill>
                          <a:effectLst/>
                          <a:latin typeface="Calibri" panose="020F0502020204030204" pitchFamily="34" charset="0"/>
                          <a:ea typeface="Calibri" panose="020F0502020204030204" pitchFamily="34" charset="0"/>
                          <a:cs typeface="AdvP41153C"/>
                        </a:rPr>
                        <a:t>th</a:t>
                      </a:r>
                      <a:r>
                        <a:rPr lang="en-US" sz="1100" dirty="0">
                          <a:solidFill>
                            <a:srgbClr val="000000"/>
                          </a:solidFill>
                          <a:effectLst/>
                          <a:latin typeface="Calibri" panose="020F0502020204030204" pitchFamily="34" charset="0"/>
                          <a:ea typeface="Calibri" panose="020F0502020204030204" pitchFamily="34" charset="0"/>
                          <a:cs typeface="AdvP41153C"/>
                        </a:rPr>
                        <a:t> decade)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l">
                        <a:lnSpc>
                          <a:spcPts val="1300"/>
                        </a:lnSpc>
                        <a:spcAft>
                          <a:spcPts val="0"/>
                        </a:spcAft>
                      </a:pPr>
                      <a:r>
                        <a:rPr lang="en-US" sz="11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HIGH</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616266"/>
                  </a:ext>
                </a:extLst>
              </a:tr>
              <a:tr h="149451">
                <a:tc gridSpan="3">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Risk for renal dysfunction after acute renal toxicity episode in CAYA</a:t>
                      </a:r>
                      <a:r>
                        <a:rPr lang="en-US" sz="11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cancer survivors diagnosed up to 25 years of age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924713678"/>
                  </a:ext>
                </a:extLst>
              </a:tr>
              <a:tr h="149451">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Glomerular dysfunction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GB"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Quality of evidence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15435"/>
                  </a:ext>
                </a:extLst>
              </a:tr>
              <a:tr h="298903">
                <a:tc>
                  <a:txBody>
                    <a:bodyPr/>
                    <a:lstStyle/>
                    <a:p>
                      <a:pPr algn="l">
                        <a:lnSpc>
                          <a:spcPts val="13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GB"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eGFR</a:t>
                      </a: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&lt;60 vs. &gt;60 ml/min/1.73m</a:t>
                      </a:r>
                      <a:r>
                        <a:rPr lang="en-GB" sz="11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the time of childhood cancer diagnosis </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having a history of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 AKI episodes vs. no AKI episodes during cancer treatment</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Increased risk (decreased GFR)</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VERY LOW</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288028"/>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550654976"/>
              </p:ext>
            </p:extLst>
          </p:nvPr>
        </p:nvGraphicFramePr>
        <p:xfrm>
          <a:off x="329444" y="3789040"/>
          <a:ext cx="11533111" cy="2818034"/>
        </p:xfrm>
        <a:graphic>
          <a:graphicData uri="http://schemas.openxmlformats.org/drawingml/2006/table">
            <a:tbl>
              <a:tblPr firstRow="1" firstCol="1" bandRow="1"/>
              <a:tblGrid>
                <a:gridCol w="2018872">
                  <a:extLst>
                    <a:ext uri="{9D8B030D-6E8A-4147-A177-3AD203B41FA5}">
                      <a16:colId xmlns:a16="http://schemas.microsoft.com/office/drawing/2014/main" val="1362303854"/>
                    </a:ext>
                  </a:extLst>
                </a:gridCol>
                <a:gridCol w="4169842">
                  <a:extLst>
                    <a:ext uri="{9D8B030D-6E8A-4147-A177-3AD203B41FA5}">
                      <a16:colId xmlns:a16="http://schemas.microsoft.com/office/drawing/2014/main" val="3223958231"/>
                    </a:ext>
                  </a:extLst>
                </a:gridCol>
                <a:gridCol w="5344397">
                  <a:extLst>
                    <a:ext uri="{9D8B030D-6E8A-4147-A177-3AD203B41FA5}">
                      <a16:colId xmlns:a16="http://schemas.microsoft.com/office/drawing/2014/main" val="3327446306"/>
                    </a:ext>
                  </a:extLst>
                </a:gridCol>
              </a:tblGrid>
              <a:tr h="102976">
                <a:tc gridSpan="3">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Predictors for change of risk over time </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21516733"/>
                  </a:ext>
                </a:extLst>
              </a:tr>
              <a:tr h="102976">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Glomerular dysfunction </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Remarks</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839299"/>
                  </a:ext>
                </a:extLst>
              </a:tr>
              <a:tr h="102976">
                <a:tc gridSpan="3">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Treatment predictors</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53803435"/>
                  </a:ext>
                </a:extLst>
              </a:tr>
              <a:tr h="10297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Ifosfamide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MODERATE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754545"/>
                  </a:ext>
                </a:extLst>
              </a:tr>
              <a:tr h="176434">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Cisplatin</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MODERATE*</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rapid deterioration</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rate of GFR after </a:t>
                      </a:r>
                      <a:r>
                        <a:rPr lang="en-US"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higher vs. lower cisplatin dose</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up to 25 years after diagnosis</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61327"/>
                  </a:ext>
                </a:extLst>
              </a:tr>
              <a:tr h="10297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Carboplatin</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MODERATE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357098"/>
                  </a:ext>
                </a:extLst>
              </a:tr>
              <a:tr h="10297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HD-methotrexate*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HIGH</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&gt; 5g/m</a:t>
                      </a:r>
                      <a:r>
                        <a:rPr lang="en-US" sz="11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480876"/>
                  </a:ext>
                </a:extLst>
              </a:tr>
              <a:tr h="264650">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HD-cyclo*</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LOW**</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kern="1200">
                          <a:solidFill>
                            <a:srgbClr val="000057"/>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g/m</a:t>
                      </a:r>
                      <a:r>
                        <a:rPr lang="en-US" sz="11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/course or a total cumulative dose of ≥10 g/m</a:t>
                      </a:r>
                      <a:r>
                        <a:rPr lang="en-US" sz="1100" baseline="30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Modest differences in rate of GFR deterioration after </a:t>
                      </a:r>
                      <a:r>
                        <a:rPr lang="en-US"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HD- vs. non-HD-cyclophosphamide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922266"/>
                  </a:ext>
                </a:extLst>
              </a:tr>
              <a:tr h="102976">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RT renal area</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LOW</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79000"/>
                  </a:ext>
                </a:extLst>
              </a:tr>
              <a:tr h="10297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TBI</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LOW*</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kern="12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Higher deterioration rate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GFR after </a:t>
                      </a:r>
                      <a:r>
                        <a:rPr lang="en-US" sz="1100" u="sng">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TBI vs. no TBI</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783489"/>
                  </a:ext>
                </a:extLst>
              </a:tr>
              <a:tr h="10297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Nephrectomy</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LOW</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880019"/>
                  </a:ext>
                </a:extLst>
              </a:tr>
              <a:tr h="102976">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Type of HSCT</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VERY LOW</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673764"/>
                  </a:ext>
                </a:extLst>
              </a:tr>
              <a:tr h="102976">
                <a:tc gridSpan="3">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Host predictors</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934004668"/>
                  </a:ext>
                </a:extLst>
              </a:tr>
              <a:tr h="10297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See below</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566524"/>
                  </a:ext>
                </a:extLst>
              </a:tr>
              <a:tr h="176434">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Nephrectomy age</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LOW*</a:t>
                      </a:r>
                      <a:endParaRPr lang="nl-NL"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Faster decline </a:t>
                      </a: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GFR after </a:t>
                      </a:r>
                      <a:r>
                        <a:rPr lang="en-US" sz="11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nephrectomy at older vs. younger age</a:t>
                      </a:r>
                      <a:endParaRPr lang="nl-NL"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58750" marR="58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079811"/>
                  </a:ext>
                </a:extLst>
              </a:tr>
            </a:tbl>
          </a:graphicData>
        </a:graphic>
      </p:graphicFrame>
    </p:spTree>
    <p:extLst>
      <p:ext uri="{BB962C8B-B14F-4D97-AF65-F5344CB8AC3E}">
        <p14:creationId xmlns:p14="http://schemas.microsoft.com/office/powerpoint/2010/main" val="3614474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112098"/>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Results</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from</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literature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search </a:t>
            </a:r>
            <a:r>
              <a:rPr kumimoji="0" lang="nl-NL" altLang="en-US" sz="20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(WG1)</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endParaRPr kumimoji="0" lang="nl-NL" altLang="en-US" sz="4200" b="1" i="1"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
        <p:nvSpPr>
          <p:cNvPr id="4" name="Textfeld 3">
            <a:extLst>
              <a:ext uri="{FF2B5EF4-FFF2-40B4-BE49-F238E27FC236}">
                <a16:creationId xmlns:a16="http://schemas.microsoft.com/office/drawing/2014/main" id="{A3C246B0-A64A-AA21-20D9-8EFCFB3FE28C}"/>
              </a:ext>
            </a:extLst>
          </p:cNvPr>
          <p:cNvSpPr txBox="1"/>
          <p:nvPr/>
        </p:nvSpPr>
        <p:spPr>
          <a:xfrm>
            <a:off x="8328248" y="6021289"/>
            <a:ext cx="201622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*Most </a:t>
            </a:r>
            <a:r>
              <a:rPr kumimoji="0" lang="de-CH" sz="12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recent</a:t>
            </a:r>
            <a:r>
              <a:rPr kumimoji="0" lang="de-CH"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a:t>
            </a:r>
            <a:r>
              <a:rPr kumimoji="0" lang="de-CH" sz="1200" b="0" i="0" u="none" strike="noStrike" kern="1200" cap="none" spc="0" normalizeH="0" baseline="0" noProof="0" dirty="0" err="1">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search</a:t>
            </a:r>
            <a:r>
              <a:rPr kumimoji="0" lang="de-CH"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 update June 2022 </a:t>
            </a:r>
          </a:p>
        </p:txBody>
      </p:sp>
      <p:pic>
        <p:nvPicPr>
          <p:cNvPr id="7" name="Grafik 6">
            <a:extLst>
              <a:ext uri="{FF2B5EF4-FFF2-40B4-BE49-F238E27FC236}">
                <a16:creationId xmlns:a16="http://schemas.microsoft.com/office/drawing/2014/main" id="{B9237791-EEB5-2E73-C1C6-D7CF8F7BA36A}"/>
              </a:ext>
            </a:extLst>
          </p:cNvPr>
          <p:cNvPicPr>
            <a:picLocks noChangeAspect="1"/>
          </p:cNvPicPr>
          <p:nvPr/>
        </p:nvPicPr>
        <p:blipFill>
          <a:blip r:embed="rId2"/>
          <a:stretch>
            <a:fillRect/>
          </a:stretch>
        </p:blipFill>
        <p:spPr>
          <a:xfrm>
            <a:off x="2643236" y="1661753"/>
            <a:ext cx="5685013" cy="5182049"/>
          </a:xfrm>
          <a:prstGeom prst="rect">
            <a:avLst/>
          </a:prstGeom>
        </p:spPr>
      </p:pic>
      <p:sp>
        <p:nvSpPr>
          <p:cNvPr id="5" name="Textfeld 4">
            <a:extLst>
              <a:ext uri="{FF2B5EF4-FFF2-40B4-BE49-F238E27FC236}">
                <a16:creationId xmlns:a16="http://schemas.microsoft.com/office/drawing/2014/main" id="{CD05183B-1E99-26BB-5246-8A866A41B900}"/>
              </a:ext>
            </a:extLst>
          </p:cNvPr>
          <p:cNvSpPr txBox="1"/>
          <p:nvPr/>
        </p:nvSpPr>
        <p:spPr>
          <a:xfrm>
            <a:off x="6925202" y="1895533"/>
            <a:ext cx="36004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a:t>
            </a:r>
          </a:p>
        </p:txBody>
      </p:sp>
    </p:spTree>
    <p:extLst>
      <p:ext uri="{BB962C8B-B14F-4D97-AF65-F5344CB8AC3E}">
        <p14:creationId xmlns:p14="http://schemas.microsoft.com/office/powerpoint/2010/main" val="4275773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Conclusion</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of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878119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p:cNvSpPr>
          <p:nvPr/>
        </p:nvSpPr>
        <p:spPr bwMode="auto">
          <a:xfrm>
            <a:off x="0" y="112098"/>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Conclusion</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of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19462" name="Tijdelijke aanduiding voor dianumm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6B0208-7F45-4A5D-81F0-C94F510FC606}" type="slidenum">
              <a:rPr kumimoji="0" lang="nl-NL" altLang="nl-NL" sz="14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nl-NL" altLang="nl-NL" sz="1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2" name="Picture 1"/>
          <p:cNvPicPr>
            <a:picLocks noChangeAspect="1"/>
          </p:cNvPicPr>
          <p:nvPr/>
        </p:nvPicPr>
        <p:blipFill rotWithShape="1">
          <a:blip r:embed="rId3"/>
          <a:srcRect b="44444"/>
          <a:stretch/>
        </p:blipFill>
        <p:spPr>
          <a:xfrm>
            <a:off x="527726" y="1763291"/>
            <a:ext cx="11136547" cy="2263891"/>
          </a:xfrm>
          <a:prstGeom prst="rect">
            <a:avLst/>
          </a:prstGeom>
        </p:spPr>
      </p:pic>
      <p:pic>
        <p:nvPicPr>
          <p:cNvPr id="8" name="Picture 2">
            <a:extLst>
              <a:ext uri="{FF2B5EF4-FFF2-40B4-BE49-F238E27FC236}">
                <a16:creationId xmlns:a16="http://schemas.microsoft.com/office/drawing/2014/main" id="{C6322F98-63E0-CBFE-1FF5-D676F57E90E0}"/>
              </a:ext>
            </a:extLst>
          </p:cNvPr>
          <p:cNvPicPr>
            <a:picLocks noChangeAspect="1"/>
          </p:cNvPicPr>
          <p:nvPr/>
        </p:nvPicPr>
        <p:blipFill>
          <a:blip r:embed="rId4"/>
          <a:stretch>
            <a:fillRect/>
          </a:stretch>
        </p:blipFill>
        <p:spPr>
          <a:xfrm>
            <a:off x="593043" y="4210040"/>
            <a:ext cx="1974565" cy="827182"/>
          </a:xfrm>
          <a:prstGeom prst="rect">
            <a:avLst/>
          </a:prstGeom>
        </p:spPr>
      </p:pic>
      <p:graphicFrame>
        <p:nvGraphicFramePr>
          <p:cNvPr id="5" name="Tabelle 5">
            <a:extLst>
              <a:ext uri="{FF2B5EF4-FFF2-40B4-BE49-F238E27FC236}">
                <a16:creationId xmlns:a16="http://schemas.microsoft.com/office/drawing/2014/main" id="{FA15FB0C-6D00-6A7A-8467-D329CED3072E}"/>
              </a:ext>
            </a:extLst>
          </p:cNvPr>
          <p:cNvGraphicFramePr>
            <a:graphicFrameLocks noGrp="1"/>
          </p:cNvGraphicFramePr>
          <p:nvPr/>
        </p:nvGraphicFramePr>
        <p:xfrm>
          <a:off x="593043" y="5344775"/>
          <a:ext cx="2596082" cy="731520"/>
        </p:xfrm>
        <a:graphic>
          <a:graphicData uri="http://schemas.openxmlformats.org/drawingml/2006/table">
            <a:tbl>
              <a:tblPr firstRow="1" bandRow="1">
                <a:tableStyleId>{5C22544A-7EE6-4342-B048-85BDC9FD1C3A}</a:tableStyleId>
              </a:tblPr>
              <a:tblGrid>
                <a:gridCol w="291826">
                  <a:extLst>
                    <a:ext uri="{9D8B030D-6E8A-4147-A177-3AD203B41FA5}">
                      <a16:colId xmlns:a16="http://schemas.microsoft.com/office/drawing/2014/main" val="4054563536"/>
                    </a:ext>
                  </a:extLst>
                </a:gridCol>
                <a:gridCol w="2304256">
                  <a:extLst>
                    <a:ext uri="{9D8B030D-6E8A-4147-A177-3AD203B41FA5}">
                      <a16:colId xmlns:a16="http://schemas.microsoft.com/office/drawing/2014/main" val="1466981707"/>
                    </a:ext>
                  </a:extLst>
                </a:gridCol>
              </a:tblGrid>
              <a:tr h="224846">
                <a:tc>
                  <a:txBody>
                    <a:bodyPr/>
                    <a:lstStyle/>
                    <a:p>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de-CH" sz="1000" b="0" dirty="0" err="1">
                          <a:solidFill>
                            <a:schemeClr val="tx1"/>
                          </a:solidFill>
                        </a:rPr>
                        <a:t>Increased</a:t>
                      </a:r>
                      <a:r>
                        <a:rPr lang="de-CH" sz="1000" b="0" dirty="0">
                          <a:solidFill>
                            <a:schemeClr val="tx1"/>
                          </a:solidFill>
                        </a:rPr>
                        <a:t> </a:t>
                      </a:r>
                      <a:r>
                        <a:rPr lang="de-CH" sz="1000" b="0" dirty="0" err="1">
                          <a:solidFill>
                            <a:schemeClr val="tx1"/>
                          </a:solidFill>
                        </a:rPr>
                        <a:t>risk</a:t>
                      </a:r>
                      <a:r>
                        <a:rPr lang="de-CH" sz="1000" b="0" dirty="0">
                          <a:solidFill>
                            <a:schemeClr val="tx1"/>
                          </a:solidFill>
                        </a:rPr>
                        <a:t>; Low, moderate </a:t>
                      </a:r>
                      <a:r>
                        <a:rPr lang="de-CH" sz="1000" b="0" dirty="0" err="1">
                          <a:solidFill>
                            <a:schemeClr val="tx1"/>
                          </a:solidFill>
                        </a:rPr>
                        <a:t>quality</a:t>
                      </a:r>
                      <a:endParaRPr lang="de-CH"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2499549"/>
                  </a:ext>
                </a:extLst>
              </a:tr>
              <a:tr h="0">
                <a:tc>
                  <a:txBody>
                    <a:bodyPr/>
                    <a:lstStyle/>
                    <a:p>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de-CH" sz="1000" dirty="0" err="1">
                          <a:solidFill>
                            <a:schemeClr val="tx1"/>
                          </a:solidFill>
                        </a:rPr>
                        <a:t>Increased</a:t>
                      </a:r>
                      <a:r>
                        <a:rPr lang="de-CH" sz="1000" dirty="0">
                          <a:solidFill>
                            <a:schemeClr val="tx1"/>
                          </a:solidFill>
                        </a:rPr>
                        <a:t> </a:t>
                      </a:r>
                      <a:r>
                        <a:rPr lang="de-CH" sz="1000" dirty="0" err="1">
                          <a:solidFill>
                            <a:schemeClr val="tx1"/>
                          </a:solidFill>
                        </a:rPr>
                        <a:t>risk</a:t>
                      </a:r>
                      <a:r>
                        <a:rPr lang="de-CH" sz="1000" dirty="0">
                          <a:solidFill>
                            <a:schemeClr val="tx1"/>
                          </a:solidFill>
                        </a:rPr>
                        <a:t>; Very </a:t>
                      </a:r>
                      <a:r>
                        <a:rPr lang="de-CH" sz="1000" dirty="0" err="1">
                          <a:solidFill>
                            <a:schemeClr val="tx1"/>
                          </a:solidFill>
                        </a:rPr>
                        <a:t>low</a:t>
                      </a:r>
                      <a:r>
                        <a:rPr lang="de-CH" sz="1000" dirty="0">
                          <a:solidFill>
                            <a:schemeClr val="tx1"/>
                          </a:solidFill>
                        </a:rPr>
                        <a:t> </a:t>
                      </a:r>
                      <a:r>
                        <a:rPr lang="de-CH" sz="1000" dirty="0" err="1">
                          <a:solidFill>
                            <a:schemeClr val="tx1"/>
                          </a:solidFill>
                        </a:rPr>
                        <a:t>quality</a:t>
                      </a:r>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699007"/>
                  </a:ext>
                </a:extLst>
              </a:tr>
              <a:tr h="224846">
                <a:tc>
                  <a:txBody>
                    <a:bodyPr/>
                    <a:lstStyle/>
                    <a:p>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CH" sz="1000" dirty="0" err="1">
                          <a:solidFill>
                            <a:schemeClr val="tx1"/>
                          </a:solidFill>
                        </a:rPr>
                        <a:t>Decreased</a:t>
                      </a:r>
                      <a:r>
                        <a:rPr lang="de-CH" sz="1000" dirty="0">
                          <a:solidFill>
                            <a:schemeClr val="tx1"/>
                          </a:solidFill>
                        </a:rPr>
                        <a:t> </a:t>
                      </a:r>
                      <a:r>
                        <a:rPr lang="de-CH" sz="1000" dirty="0" err="1">
                          <a:solidFill>
                            <a:schemeClr val="tx1"/>
                          </a:solidFill>
                        </a:rPr>
                        <a:t>risk</a:t>
                      </a:r>
                      <a:r>
                        <a:rPr lang="de-CH" sz="1000" dirty="0">
                          <a:solidFill>
                            <a:schemeClr val="tx1"/>
                          </a:solidFill>
                        </a:rPr>
                        <a:t>; Very </a:t>
                      </a:r>
                      <a:r>
                        <a:rPr lang="de-CH" sz="1000" dirty="0" err="1">
                          <a:solidFill>
                            <a:schemeClr val="tx1"/>
                          </a:solidFill>
                        </a:rPr>
                        <a:t>low</a:t>
                      </a:r>
                      <a:r>
                        <a:rPr lang="de-CH" sz="1000" dirty="0">
                          <a:solidFill>
                            <a:schemeClr val="tx1"/>
                          </a:solidFill>
                        </a:rPr>
                        <a:t> </a:t>
                      </a:r>
                      <a:r>
                        <a:rPr lang="de-CH" sz="1000" dirty="0" err="1">
                          <a:solidFill>
                            <a:schemeClr val="tx1"/>
                          </a:solidFill>
                        </a:rPr>
                        <a:t>quality</a:t>
                      </a:r>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11449"/>
                  </a:ext>
                </a:extLst>
              </a:tr>
            </a:tbl>
          </a:graphicData>
        </a:graphic>
      </p:graphicFrame>
    </p:spTree>
    <p:extLst>
      <p:ext uri="{BB962C8B-B14F-4D97-AF65-F5344CB8AC3E}">
        <p14:creationId xmlns:p14="http://schemas.microsoft.com/office/powerpoint/2010/main" val="4041793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p:cNvSpPr>
          <p:nvPr/>
        </p:nvSpPr>
        <p:spPr bwMode="auto">
          <a:xfrm>
            <a:off x="0" y="112098"/>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Conclusion</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of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19462" name="Tijdelijke aanduiding voor dianumm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6B0208-7F45-4A5D-81F0-C94F510FC606}" type="slidenum">
              <a:rPr kumimoji="0" lang="nl-NL" altLang="nl-NL" sz="14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nl-NL" altLang="nl-NL" sz="14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pic>
        <p:nvPicPr>
          <p:cNvPr id="7" name="Picture 1">
            <a:extLst>
              <a:ext uri="{FF2B5EF4-FFF2-40B4-BE49-F238E27FC236}">
                <a16:creationId xmlns:a16="http://schemas.microsoft.com/office/drawing/2014/main" id="{3CCCF595-8E09-6B77-4B2D-92D9CCAE87F6}"/>
              </a:ext>
            </a:extLst>
          </p:cNvPr>
          <p:cNvPicPr>
            <a:picLocks noChangeAspect="1"/>
          </p:cNvPicPr>
          <p:nvPr/>
        </p:nvPicPr>
        <p:blipFill>
          <a:blip r:embed="rId3"/>
          <a:stretch>
            <a:fillRect/>
          </a:stretch>
        </p:blipFill>
        <p:spPr>
          <a:xfrm>
            <a:off x="4871864" y="1440173"/>
            <a:ext cx="5040000" cy="1844198"/>
          </a:xfrm>
          <a:prstGeom prst="rect">
            <a:avLst/>
          </a:prstGeom>
        </p:spPr>
      </p:pic>
      <p:pic>
        <p:nvPicPr>
          <p:cNvPr id="8" name="Picture 2">
            <a:extLst>
              <a:ext uri="{FF2B5EF4-FFF2-40B4-BE49-F238E27FC236}">
                <a16:creationId xmlns:a16="http://schemas.microsoft.com/office/drawing/2014/main" id="{CDC4A76B-91FB-6C36-6AF3-036F7702AB6A}"/>
              </a:ext>
            </a:extLst>
          </p:cNvPr>
          <p:cNvPicPr>
            <a:picLocks noChangeAspect="1"/>
          </p:cNvPicPr>
          <p:nvPr/>
        </p:nvPicPr>
        <p:blipFill>
          <a:blip r:embed="rId4"/>
          <a:stretch>
            <a:fillRect/>
          </a:stretch>
        </p:blipFill>
        <p:spPr>
          <a:xfrm>
            <a:off x="4871864" y="4946866"/>
            <a:ext cx="5040000" cy="1845691"/>
          </a:xfrm>
          <a:prstGeom prst="rect">
            <a:avLst/>
          </a:prstGeom>
        </p:spPr>
      </p:pic>
      <p:pic>
        <p:nvPicPr>
          <p:cNvPr id="9" name="Picture 1">
            <a:extLst>
              <a:ext uri="{FF2B5EF4-FFF2-40B4-BE49-F238E27FC236}">
                <a16:creationId xmlns:a16="http://schemas.microsoft.com/office/drawing/2014/main" id="{4A8EF2A0-67FB-2E49-9066-98789809B209}"/>
              </a:ext>
            </a:extLst>
          </p:cNvPr>
          <p:cNvPicPr>
            <a:picLocks noChangeAspect="1"/>
          </p:cNvPicPr>
          <p:nvPr/>
        </p:nvPicPr>
        <p:blipFill>
          <a:blip r:embed="rId5"/>
          <a:stretch>
            <a:fillRect/>
          </a:stretch>
        </p:blipFill>
        <p:spPr>
          <a:xfrm>
            <a:off x="4871864" y="3277438"/>
            <a:ext cx="5040000" cy="1659612"/>
          </a:xfrm>
          <a:prstGeom prst="rect">
            <a:avLst/>
          </a:prstGeom>
        </p:spPr>
      </p:pic>
      <p:pic>
        <p:nvPicPr>
          <p:cNvPr id="12" name="Picture 2">
            <a:extLst>
              <a:ext uri="{FF2B5EF4-FFF2-40B4-BE49-F238E27FC236}">
                <a16:creationId xmlns:a16="http://schemas.microsoft.com/office/drawing/2014/main" id="{98C0C1CF-BC54-8B3D-DF06-8050E6A5A668}"/>
              </a:ext>
            </a:extLst>
          </p:cNvPr>
          <p:cNvPicPr>
            <a:picLocks noChangeAspect="1"/>
          </p:cNvPicPr>
          <p:nvPr/>
        </p:nvPicPr>
        <p:blipFill>
          <a:blip r:embed="rId6"/>
          <a:stretch>
            <a:fillRect/>
          </a:stretch>
        </p:blipFill>
        <p:spPr>
          <a:xfrm>
            <a:off x="593043" y="4210040"/>
            <a:ext cx="1974565" cy="827182"/>
          </a:xfrm>
          <a:prstGeom prst="rect">
            <a:avLst/>
          </a:prstGeom>
        </p:spPr>
      </p:pic>
      <p:graphicFrame>
        <p:nvGraphicFramePr>
          <p:cNvPr id="13" name="Tabelle 5">
            <a:extLst>
              <a:ext uri="{FF2B5EF4-FFF2-40B4-BE49-F238E27FC236}">
                <a16:creationId xmlns:a16="http://schemas.microsoft.com/office/drawing/2014/main" id="{A89E96C7-3A3D-53A0-2443-9E2D135AD4FA}"/>
              </a:ext>
            </a:extLst>
          </p:cNvPr>
          <p:cNvGraphicFramePr>
            <a:graphicFrameLocks noGrp="1"/>
          </p:cNvGraphicFramePr>
          <p:nvPr/>
        </p:nvGraphicFramePr>
        <p:xfrm>
          <a:off x="593043" y="5344775"/>
          <a:ext cx="2596082" cy="731520"/>
        </p:xfrm>
        <a:graphic>
          <a:graphicData uri="http://schemas.openxmlformats.org/drawingml/2006/table">
            <a:tbl>
              <a:tblPr firstRow="1" bandRow="1">
                <a:tableStyleId>{5C22544A-7EE6-4342-B048-85BDC9FD1C3A}</a:tableStyleId>
              </a:tblPr>
              <a:tblGrid>
                <a:gridCol w="291826">
                  <a:extLst>
                    <a:ext uri="{9D8B030D-6E8A-4147-A177-3AD203B41FA5}">
                      <a16:colId xmlns:a16="http://schemas.microsoft.com/office/drawing/2014/main" val="4054563536"/>
                    </a:ext>
                  </a:extLst>
                </a:gridCol>
                <a:gridCol w="2304256">
                  <a:extLst>
                    <a:ext uri="{9D8B030D-6E8A-4147-A177-3AD203B41FA5}">
                      <a16:colId xmlns:a16="http://schemas.microsoft.com/office/drawing/2014/main" val="1466981707"/>
                    </a:ext>
                  </a:extLst>
                </a:gridCol>
              </a:tblGrid>
              <a:tr h="224846">
                <a:tc>
                  <a:txBody>
                    <a:bodyPr/>
                    <a:lstStyle/>
                    <a:p>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de-CH" sz="1000" b="0" dirty="0" err="1">
                          <a:solidFill>
                            <a:schemeClr val="tx1"/>
                          </a:solidFill>
                        </a:rPr>
                        <a:t>Increased</a:t>
                      </a:r>
                      <a:r>
                        <a:rPr lang="de-CH" sz="1000" b="0" dirty="0">
                          <a:solidFill>
                            <a:schemeClr val="tx1"/>
                          </a:solidFill>
                        </a:rPr>
                        <a:t> </a:t>
                      </a:r>
                      <a:r>
                        <a:rPr lang="de-CH" sz="1000" b="0" dirty="0" err="1">
                          <a:solidFill>
                            <a:schemeClr val="tx1"/>
                          </a:solidFill>
                        </a:rPr>
                        <a:t>risk</a:t>
                      </a:r>
                      <a:r>
                        <a:rPr lang="de-CH" sz="1000" b="0" dirty="0">
                          <a:solidFill>
                            <a:schemeClr val="tx1"/>
                          </a:solidFill>
                        </a:rPr>
                        <a:t>; Low, moderate </a:t>
                      </a:r>
                      <a:r>
                        <a:rPr lang="de-CH" sz="1000" b="0" dirty="0" err="1">
                          <a:solidFill>
                            <a:schemeClr val="tx1"/>
                          </a:solidFill>
                        </a:rPr>
                        <a:t>quality</a:t>
                      </a:r>
                      <a:endParaRPr lang="de-CH"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2499549"/>
                  </a:ext>
                </a:extLst>
              </a:tr>
              <a:tr h="0">
                <a:tc>
                  <a:txBody>
                    <a:bodyPr/>
                    <a:lstStyle/>
                    <a:p>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de-CH" sz="1000" dirty="0" err="1">
                          <a:solidFill>
                            <a:schemeClr val="tx1"/>
                          </a:solidFill>
                        </a:rPr>
                        <a:t>Increased</a:t>
                      </a:r>
                      <a:r>
                        <a:rPr lang="de-CH" sz="1000" dirty="0">
                          <a:solidFill>
                            <a:schemeClr val="tx1"/>
                          </a:solidFill>
                        </a:rPr>
                        <a:t> </a:t>
                      </a:r>
                      <a:r>
                        <a:rPr lang="de-CH" sz="1000" dirty="0" err="1">
                          <a:solidFill>
                            <a:schemeClr val="tx1"/>
                          </a:solidFill>
                        </a:rPr>
                        <a:t>risk</a:t>
                      </a:r>
                      <a:r>
                        <a:rPr lang="de-CH" sz="1000" dirty="0">
                          <a:solidFill>
                            <a:schemeClr val="tx1"/>
                          </a:solidFill>
                        </a:rPr>
                        <a:t>; Very </a:t>
                      </a:r>
                      <a:r>
                        <a:rPr lang="de-CH" sz="1000" dirty="0" err="1">
                          <a:solidFill>
                            <a:schemeClr val="tx1"/>
                          </a:solidFill>
                        </a:rPr>
                        <a:t>low</a:t>
                      </a:r>
                      <a:r>
                        <a:rPr lang="de-CH" sz="1000" dirty="0">
                          <a:solidFill>
                            <a:schemeClr val="tx1"/>
                          </a:solidFill>
                        </a:rPr>
                        <a:t> </a:t>
                      </a:r>
                      <a:r>
                        <a:rPr lang="de-CH" sz="1000" dirty="0" err="1">
                          <a:solidFill>
                            <a:schemeClr val="tx1"/>
                          </a:solidFill>
                        </a:rPr>
                        <a:t>quality</a:t>
                      </a:r>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699007"/>
                  </a:ext>
                </a:extLst>
              </a:tr>
              <a:tr h="224846">
                <a:tc>
                  <a:txBody>
                    <a:bodyPr/>
                    <a:lstStyle/>
                    <a:p>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CH" sz="1000" dirty="0" err="1">
                          <a:solidFill>
                            <a:schemeClr val="tx1"/>
                          </a:solidFill>
                        </a:rPr>
                        <a:t>Decreased</a:t>
                      </a:r>
                      <a:r>
                        <a:rPr lang="de-CH" sz="1000" dirty="0">
                          <a:solidFill>
                            <a:schemeClr val="tx1"/>
                          </a:solidFill>
                        </a:rPr>
                        <a:t> </a:t>
                      </a:r>
                      <a:r>
                        <a:rPr lang="de-CH" sz="1000" dirty="0" err="1">
                          <a:solidFill>
                            <a:schemeClr val="tx1"/>
                          </a:solidFill>
                        </a:rPr>
                        <a:t>risk</a:t>
                      </a:r>
                      <a:r>
                        <a:rPr lang="de-CH" sz="1000" dirty="0">
                          <a:solidFill>
                            <a:schemeClr val="tx1"/>
                          </a:solidFill>
                        </a:rPr>
                        <a:t>; Very </a:t>
                      </a:r>
                      <a:r>
                        <a:rPr lang="de-CH" sz="1000" dirty="0" err="1">
                          <a:solidFill>
                            <a:schemeClr val="tx1"/>
                          </a:solidFill>
                        </a:rPr>
                        <a:t>low</a:t>
                      </a:r>
                      <a:r>
                        <a:rPr lang="de-CH" sz="1000" dirty="0">
                          <a:solidFill>
                            <a:schemeClr val="tx1"/>
                          </a:solidFill>
                        </a:rPr>
                        <a:t> </a:t>
                      </a:r>
                      <a:r>
                        <a:rPr lang="de-CH" sz="1000" dirty="0" err="1">
                          <a:solidFill>
                            <a:schemeClr val="tx1"/>
                          </a:solidFill>
                        </a:rPr>
                        <a:t>quality</a:t>
                      </a:r>
                      <a:endParaRPr lang="de-CH"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911449"/>
                  </a:ext>
                </a:extLst>
              </a:tr>
            </a:tbl>
          </a:graphicData>
        </a:graphic>
      </p:graphicFrame>
    </p:spTree>
    <p:extLst>
      <p:ext uri="{BB962C8B-B14F-4D97-AF65-F5344CB8AC3E}">
        <p14:creationId xmlns:p14="http://schemas.microsoft.com/office/powerpoint/2010/main" val="3290438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and</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translation</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into</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recommendations</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57073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Evidence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and</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translation</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into</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recommendations</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2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(WG1)</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1507" name="Rectangle 3"/>
          <p:cNvSpPr>
            <a:spLocks noChangeArrowheads="1"/>
          </p:cNvSpPr>
          <p:nvPr/>
        </p:nvSpPr>
        <p:spPr bwMode="auto">
          <a:xfrm>
            <a:off x="479376" y="1844824"/>
            <a:ext cx="11161239"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Quality of evidence very low or low for most clinical questions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Representativeness of study population / generalizability </a:t>
            </a:r>
            <a:r>
              <a:rPr kumimoji="0" lang="en-US" altLang="nl-NL" sz="14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(small sample sizes, few exposed, selected cohorts, attrition bias)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Imprecision </a:t>
            </a:r>
            <a:r>
              <a:rPr kumimoji="0" lang="en-US" altLang="nl-NL" sz="1400" b="0" i="0" u="none" strike="noStrike" kern="1200" cap="none" spc="0" normalizeH="0" baseline="0" noProof="0" dirty="0">
                <a:ln>
                  <a:noFill/>
                </a:ln>
                <a:solidFill>
                  <a:srgbClr val="002060"/>
                </a:solidFill>
                <a:effectLst/>
                <a:uLnTx/>
                <a:uFillTx/>
                <a:latin typeface="Calibri" panose="020F0502020204030204" pitchFamily="34" charset="0"/>
                <a:ea typeface="MS PGothic" pitchFamily="34" charset="-128"/>
                <a:cs typeface="Calibri" panose="020F0502020204030204" pitchFamily="34" charset="0"/>
              </a:rPr>
              <a:t>(small study populations, few events, large confidence intervals, pulmonary function references values unclear or not adequate)</a:t>
            </a:r>
            <a:endParaRPr kumimoji="0" lang="en-US" alt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mn-cs"/>
              </a:rPr>
              <a:t>Poor reporting of lung function testing procedures and results </a:t>
            </a:r>
            <a:r>
              <a:rPr kumimoji="0" lang="en-US" sz="14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mn-cs"/>
              </a:rPr>
              <a:t>(unclear and heterogeneous reference values, binary cut-offs)</a:t>
            </a:r>
            <a:endParaRPr kumimoji="0" lang="en-US" sz="18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1200" cap="none" spc="0" normalizeH="0" baseline="0" noProof="0" dirty="0">
                <a:ln>
                  <a:noFill/>
                </a:ln>
                <a:solidFill>
                  <a:srgbClr val="091C5A"/>
                </a:solidFill>
                <a:effectLst/>
                <a:uLnTx/>
                <a:uFillTx/>
                <a:latin typeface="Calibri" panose="020F0502020204030204" pitchFamily="34" charset="0"/>
                <a:ea typeface="MS PGothic" pitchFamily="34" charset="-128"/>
                <a:cs typeface="+mn-cs"/>
              </a:rPr>
              <a:t>Rarely opportunity to increase the quality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Recommendation for allogeneic hematopoietic stem cell transplantation, radiotherapy exposing lung tissue, surgery to the lung or chest wall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No recommendation for specific chemotherapeutic agents, dose-response relationship and longitudinal progression </a:t>
            </a: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36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1922672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Evidence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and</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translation</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into</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MS PGothic" pitchFamily="34" charset="-128"/>
                <a:cs typeface="+mn-cs"/>
              </a:rPr>
              <a:t>recommendations</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t>
            </a:r>
            <a:r>
              <a:rPr kumimoji="0" lang="nl-NL" altLang="en-US" sz="20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(WG2-4)</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1507" name="Rectangle 3"/>
          <p:cNvSpPr>
            <a:spLocks noChangeArrowheads="1"/>
          </p:cNvSpPr>
          <p:nvPr/>
        </p:nvSpPr>
        <p:spPr bwMode="auto">
          <a:xfrm>
            <a:off x="407368" y="1907658"/>
            <a:ext cx="11377263"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Expert opinion only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Guidelines from other populations not applicable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Tests: Spirometry &gt; body plethysmography &gt; measurement of diffusion capacity for carbon monoxide (DLCO)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Start: No data on longitudinal trajectory </a:t>
            </a: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sym typeface="Wingdings" panose="05000000000000000000" pitchFamily="2" charset="2"/>
              </a:rPr>
              <a:t> unclear when to start surveillance and how frequently to repeat</a:t>
            </a: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Benefits versus harms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Pulmonary function testing = not invasive and widely available (spirometry)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No standard of care intervention or treatment option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nl-NL" sz="18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Psychological stress </a:t>
            </a: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36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3183288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0" y="213698"/>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Discussion and next steps  </a:t>
            </a:r>
            <a:endParaRPr kumimoji="0" lang="en-US" altLang="nl-NL" sz="42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4" name="Rectangle 3"/>
          <p:cNvSpPr>
            <a:spLocks noChangeArrowheads="1"/>
          </p:cNvSpPr>
          <p:nvPr/>
        </p:nvSpPr>
        <p:spPr bwMode="auto">
          <a:xfrm>
            <a:off x="1981201" y="2132260"/>
            <a:ext cx="8435975"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2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2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36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
        <p:nvSpPr>
          <p:cNvPr id="6" name="Rectangle 3">
            <a:extLst>
              <a:ext uri="{FF2B5EF4-FFF2-40B4-BE49-F238E27FC236}">
                <a16:creationId xmlns:a16="http://schemas.microsoft.com/office/drawing/2014/main" id="{C0F1814B-EC57-1CBA-3170-D389299048F9}"/>
              </a:ext>
            </a:extLst>
          </p:cNvPr>
          <p:cNvSpPr>
            <a:spLocks noChangeArrowheads="1"/>
          </p:cNvSpPr>
          <p:nvPr/>
        </p:nvSpPr>
        <p:spPr bwMode="auto">
          <a:xfrm>
            <a:off x="1929606" y="2420888"/>
            <a:ext cx="8539163"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Surprisingly little and methodologically poor data available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sym typeface="Wingdings" panose="05000000000000000000" pitchFamily="2" charset="2"/>
              </a:rPr>
              <a:t>	 Not possible to answer all clinical questions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sym typeface="Wingdings" panose="05000000000000000000" pitchFamily="2" charset="2"/>
              </a:rPr>
              <a:t>	 Not possible to make clear recommendations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sym typeface="Wingdings" panose="05000000000000000000" pitchFamily="2" charset="2"/>
              </a:rPr>
              <a:t>	 </a:t>
            </a: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More research is needed – internationally harmonized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nl-NL" sz="2200" b="0"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Absence of evidence ≠ Absence of risk factors / pulmonary dysfunction</a:t>
            </a:r>
            <a:endParaRPr kumimoji="0" lang="en-US" altLang="nl-NL" sz="36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Tree>
    <p:extLst>
      <p:ext uri="{BB962C8B-B14F-4D97-AF65-F5344CB8AC3E}">
        <p14:creationId xmlns:p14="http://schemas.microsoft.com/office/powerpoint/2010/main" val="3215638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p:cNvSpPr>
          <p:nvPr/>
        </p:nvSpPr>
        <p:spPr bwMode="auto">
          <a:xfrm>
            <a:off x="0" y="22961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Discussion and next steps  </a:t>
            </a:r>
            <a:endParaRPr kumimoji="0" lang="en-US" altLang="nl-NL" sz="42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4" name="Rectangle 3"/>
          <p:cNvSpPr>
            <a:spLocks noChangeArrowheads="1"/>
          </p:cNvSpPr>
          <p:nvPr/>
        </p:nvSpPr>
        <p:spPr bwMode="auto">
          <a:xfrm>
            <a:off x="1981201" y="2132260"/>
            <a:ext cx="8435975"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2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22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36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graphicFrame>
        <p:nvGraphicFramePr>
          <p:cNvPr id="5" name="Tabelle 5">
            <a:extLst>
              <a:ext uri="{FF2B5EF4-FFF2-40B4-BE49-F238E27FC236}">
                <a16:creationId xmlns:a16="http://schemas.microsoft.com/office/drawing/2014/main" id="{61BB3A35-4571-218A-E60D-163013F1A297}"/>
              </a:ext>
            </a:extLst>
          </p:cNvPr>
          <p:cNvGraphicFramePr>
            <a:graphicFrameLocks noGrp="1"/>
          </p:cNvGraphicFramePr>
          <p:nvPr/>
        </p:nvGraphicFramePr>
        <p:xfrm>
          <a:off x="695400" y="2492897"/>
          <a:ext cx="10873208" cy="2508476"/>
        </p:xfrm>
        <a:graphic>
          <a:graphicData uri="http://schemas.openxmlformats.org/drawingml/2006/table">
            <a:tbl>
              <a:tblPr firstRow="1" bandRow="1">
                <a:tableStyleId>{5C22544A-7EE6-4342-B048-85BDC9FD1C3A}</a:tableStyleId>
              </a:tblPr>
              <a:tblGrid>
                <a:gridCol w="8313769">
                  <a:extLst>
                    <a:ext uri="{9D8B030D-6E8A-4147-A177-3AD203B41FA5}">
                      <a16:colId xmlns:a16="http://schemas.microsoft.com/office/drawing/2014/main" val="3522230915"/>
                    </a:ext>
                  </a:extLst>
                </a:gridCol>
                <a:gridCol w="2559439">
                  <a:extLst>
                    <a:ext uri="{9D8B030D-6E8A-4147-A177-3AD203B41FA5}">
                      <a16:colId xmlns:a16="http://schemas.microsoft.com/office/drawing/2014/main" val="113082632"/>
                    </a:ext>
                  </a:extLst>
                </a:gridCol>
              </a:tblGrid>
              <a:tr h="528059">
                <a:tc>
                  <a:txBody>
                    <a:bodyPr/>
                    <a:lstStyle/>
                    <a:p>
                      <a:pPr marL="285750" lvl="0" indent="-285750">
                        <a:buFont typeface="Arial" panose="020B0604020202020204" pitchFamily="34" charset="0"/>
                        <a:buChar char="•"/>
                      </a:pPr>
                      <a:r>
                        <a:rPr lang="en-US" sz="2000" b="0" dirty="0">
                          <a:solidFill>
                            <a:srgbClr val="000057"/>
                          </a:solidFill>
                          <a:latin typeface="Calibri" panose="020F0502020204030204" pitchFamily="34" charset="0"/>
                          <a:cs typeface="Calibri" panose="020F0502020204030204" pitchFamily="34" charset="0"/>
                        </a:rPr>
                        <a:t>Incorporate five studies form last search update</a:t>
                      </a:r>
                    </a:p>
                  </a:txBody>
                  <a:tcPr>
                    <a:noFill/>
                  </a:tcPr>
                </a:tc>
                <a:tc>
                  <a:txBody>
                    <a:bodyPr/>
                    <a:lstStyle/>
                    <a:p>
                      <a:endParaRPr lang="de-CH" sz="2000"/>
                    </a:p>
                  </a:txBody>
                  <a:tcPr>
                    <a:noFill/>
                  </a:tcPr>
                </a:tc>
                <a:extLst>
                  <a:ext uri="{0D108BD9-81ED-4DB2-BD59-A6C34878D82A}">
                    <a16:rowId xmlns:a16="http://schemas.microsoft.com/office/drawing/2014/main" val="3021397865"/>
                  </a:ext>
                </a:extLst>
              </a:tr>
              <a:tr h="528059">
                <a:tc>
                  <a:txBody>
                    <a:bodyPr/>
                    <a:lstStyle/>
                    <a:p>
                      <a:pPr marL="285750" lvl="0" indent="-285750">
                        <a:buFont typeface="Arial" panose="020B0604020202020204" pitchFamily="34" charset="0"/>
                        <a:buChar char="•"/>
                      </a:pPr>
                      <a:r>
                        <a:rPr lang="en-US" sz="2000" b="0" dirty="0">
                          <a:solidFill>
                            <a:srgbClr val="000057"/>
                          </a:solidFill>
                          <a:latin typeface="Calibri" panose="020F0502020204030204" pitchFamily="34" charset="0"/>
                          <a:cs typeface="Calibri" panose="020F0502020204030204" pitchFamily="34" charset="0"/>
                        </a:rPr>
                        <a:t>First manuscript draft to circulate to advisors and working group leaders</a:t>
                      </a:r>
                    </a:p>
                  </a:txBody>
                  <a:tcPr>
                    <a:noFill/>
                  </a:tcPr>
                </a:tc>
                <a:tc>
                  <a:txBody>
                    <a:bodyPr/>
                    <a:lstStyle/>
                    <a:p>
                      <a:r>
                        <a:rPr lang="en-US" sz="2000" b="0" dirty="0">
                          <a:solidFill>
                            <a:srgbClr val="000057"/>
                          </a:solidFill>
                          <a:latin typeface="Calibri" panose="020F0502020204030204" pitchFamily="34" charset="0"/>
                          <a:cs typeface="Calibri" panose="020F0502020204030204" pitchFamily="34" charset="0"/>
                        </a:rPr>
                        <a:t>August 2022</a:t>
                      </a:r>
                      <a:endParaRPr lang="de-CH" sz="2000" dirty="0"/>
                    </a:p>
                  </a:txBody>
                  <a:tcPr>
                    <a:noFill/>
                  </a:tcPr>
                </a:tc>
                <a:extLst>
                  <a:ext uri="{0D108BD9-81ED-4DB2-BD59-A6C34878D82A}">
                    <a16:rowId xmlns:a16="http://schemas.microsoft.com/office/drawing/2014/main" val="2488982561"/>
                  </a:ext>
                </a:extLst>
              </a:tr>
              <a:tr h="344029">
                <a:tc>
                  <a:txBody>
                    <a:bodyPr/>
                    <a:lstStyle/>
                    <a:p>
                      <a:pPr marL="285750" lvl="0" indent="-285750">
                        <a:buFont typeface="Arial" panose="020B0604020202020204" pitchFamily="34" charset="0"/>
                        <a:buChar char="•"/>
                      </a:pPr>
                      <a:r>
                        <a:rPr lang="en-US" sz="2000" b="0" dirty="0">
                          <a:solidFill>
                            <a:srgbClr val="000057"/>
                          </a:solidFill>
                          <a:latin typeface="Calibri" panose="020F0502020204030204" pitchFamily="34" charset="0"/>
                          <a:cs typeface="Calibri" panose="020F0502020204030204" pitchFamily="34" charset="0"/>
                        </a:rPr>
                        <a:t>Revised manuscript to guideline panel members</a:t>
                      </a:r>
                    </a:p>
                  </a:txBody>
                  <a:tcPr>
                    <a:noFill/>
                  </a:tcPr>
                </a:tc>
                <a:tc>
                  <a:txBody>
                    <a:bodyPr/>
                    <a:lstStyle/>
                    <a:p>
                      <a:pPr marL="0" algn="l" defTabSz="914400" rtl="0" eaLnBrk="1" latinLnBrk="0" hangingPunct="1"/>
                      <a:r>
                        <a:rPr lang="de-CH" sz="2000" b="0" kern="1200" dirty="0" err="1">
                          <a:solidFill>
                            <a:srgbClr val="000057"/>
                          </a:solidFill>
                          <a:latin typeface="Calibri" panose="020F0502020204030204" pitchFamily="34" charset="0"/>
                          <a:ea typeface="+mn-ea"/>
                          <a:cs typeface="Calibri" panose="020F0502020204030204" pitchFamily="34" charset="0"/>
                        </a:rPr>
                        <a:t>October</a:t>
                      </a:r>
                      <a:r>
                        <a:rPr lang="de-CH" sz="2000" b="0" kern="1200" dirty="0">
                          <a:solidFill>
                            <a:srgbClr val="000057"/>
                          </a:solidFill>
                          <a:latin typeface="Calibri" panose="020F0502020204030204" pitchFamily="34" charset="0"/>
                          <a:ea typeface="+mn-ea"/>
                          <a:cs typeface="Calibri" panose="020F0502020204030204" pitchFamily="34" charset="0"/>
                        </a:rPr>
                        <a:t> 2022</a:t>
                      </a:r>
                    </a:p>
                  </a:txBody>
                  <a:tcPr>
                    <a:noFill/>
                  </a:tcPr>
                </a:tc>
                <a:extLst>
                  <a:ext uri="{0D108BD9-81ED-4DB2-BD59-A6C34878D82A}">
                    <a16:rowId xmlns:a16="http://schemas.microsoft.com/office/drawing/2014/main" val="243081259"/>
                  </a:ext>
                </a:extLst>
              </a:tr>
              <a:tr h="528059">
                <a:tc>
                  <a:txBody>
                    <a:bodyPr/>
                    <a:lstStyle/>
                    <a:p>
                      <a:pPr marL="285750" lvl="0" indent="-285750">
                        <a:buFont typeface="Arial" panose="020B0604020202020204" pitchFamily="34" charset="0"/>
                        <a:buChar char="•"/>
                      </a:pPr>
                      <a:r>
                        <a:rPr lang="en-US" sz="2000" b="0" dirty="0">
                          <a:solidFill>
                            <a:srgbClr val="000057"/>
                          </a:solidFill>
                          <a:latin typeface="Calibri" panose="020F0502020204030204" pitchFamily="34" charset="0"/>
                          <a:cs typeface="Calibri" panose="020F0502020204030204" pitchFamily="34" charset="0"/>
                        </a:rPr>
                        <a:t>Revised manuscript to expert reviewers and patient representatives</a:t>
                      </a:r>
                    </a:p>
                  </a:txBody>
                  <a:tcPr>
                    <a:noFill/>
                  </a:tcPr>
                </a:tc>
                <a:tc>
                  <a:txBody>
                    <a:bodyPr/>
                    <a:lstStyle/>
                    <a:p>
                      <a:pPr marL="0" algn="l" defTabSz="914400" rtl="0" eaLnBrk="1" latinLnBrk="0" hangingPunct="1"/>
                      <a:r>
                        <a:rPr lang="de-CH" sz="2000" b="0" kern="1200" dirty="0" err="1">
                          <a:solidFill>
                            <a:srgbClr val="000057"/>
                          </a:solidFill>
                          <a:latin typeface="Calibri" panose="020F0502020204030204" pitchFamily="34" charset="0"/>
                          <a:ea typeface="+mn-ea"/>
                          <a:cs typeface="Calibri" panose="020F0502020204030204" pitchFamily="34" charset="0"/>
                        </a:rPr>
                        <a:t>December</a:t>
                      </a:r>
                      <a:r>
                        <a:rPr lang="de-CH" sz="2000" b="0" kern="1200" dirty="0">
                          <a:solidFill>
                            <a:srgbClr val="000057"/>
                          </a:solidFill>
                          <a:latin typeface="Calibri" panose="020F0502020204030204" pitchFamily="34" charset="0"/>
                          <a:ea typeface="+mn-ea"/>
                          <a:cs typeface="Calibri" panose="020F0502020204030204" pitchFamily="34" charset="0"/>
                        </a:rPr>
                        <a:t> 2022</a:t>
                      </a:r>
                    </a:p>
                  </a:txBody>
                  <a:tcPr>
                    <a:noFill/>
                  </a:tcPr>
                </a:tc>
                <a:extLst>
                  <a:ext uri="{0D108BD9-81ED-4DB2-BD59-A6C34878D82A}">
                    <a16:rowId xmlns:a16="http://schemas.microsoft.com/office/drawing/2014/main" val="221032024"/>
                  </a:ext>
                </a:extLst>
              </a:tr>
              <a:tr h="52805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000057"/>
                          </a:solidFill>
                          <a:latin typeface="Calibri" panose="020F0502020204030204" pitchFamily="34" charset="0"/>
                          <a:cs typeface="Calibri" panose="020F0502020204030204" pitchFamily="34" charset="0"/>
                        </a:rPr>
                        <a:t>Approval of final manuscript by IGHG core leadership group</a:t>
                      </a:r>
                    </a:p>
                  </a:txBody>
                  <a:tcPr>
                    <a:noFill/>
                  </a:tcPr>
                </a:tc>
                <a:tc>
                  <a:txBody>
                    <a:bodyPr/>
                    <a:lstStyle/>
                    <a:p>
                      <a:pPr marL="0" algn="l" defTabSz="914400" rtl="0" eaLnBrk="1" latinLnBrk="0" hangingPunct="1"/>
                      <a:r>
                        <a:rPr lang="de-CH" sz="2000" b="0" kern="1200" dirty="0" err="1">
                          <a:solidFill>
                            <a:srgbClr val="000057"/>
                          </a:solidFill>
                          <a:latin typeface="Calibri" panose="020F0502020204030204" pitchFamily="34" charset="0"/>
                          <a:ea typeface="+mn-ea"/>
                          <a:cs typeface="Calibri" panose="020F0502020204030204" pitchFamily="34" charset="0"/>
                        </a:rPr>
                        <a:t>February</a:t>
                      </a:r>
                      <a:r>
                        <a:rPr lang="de-CH" sz="2000" b="0" kern="1200" dirty="0">
                          <a:solidFill>
                            <a:srgbClr val="000057"/>
                          </a:solidFill>
                          <a:latin typeface="Calibri" panose="020F0502020204030204" pitchFamily="34" charset="0"/>
                          <a:ea typeface="+mn-ea"/>
                          <a:cs typeface="Calibri" panose="020F0502020204030204" pitchFamily="34" charset="0"/>
                        </a:rPr>
                        <a:t> 2023</a:t>
                      </a:r>
                    </a:p>
                  </a:txBody>
                  <a:tcPr>
                    <a:noFill/>
                  </a:tcPr>
                </a:tc>
                <a:extLst>
                  <a:ext uri="{0D108BD9-81ED-4DB2-BD59-A6C34878D82A}">
                    <a16:rowId xmlns:a16="http://schemas.microsoft.com/office/drawing/2014/main" val="2866065533"/>
                  </a:ext>
                </a:extLst>
              </a:tr>
            </a:tbl>
          </a:graphicData>
        </a:graphic>
      </p:graphicFrame>
    </p:spTree>
    <p:extLst>
      <p:ext uri="{BB962C8B-B14F-4D97-AF65-F5344CB8AC3E}">
        <p14:creationId xmlns:p14="http://schemas.microsoft.com/office/powerpoint/2010/main" val="3260265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0" y="112098"/>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Thanks to</a:t>
            </a:r>
            <a:endParaRPr kumimoji="0" lang="en-US" altLang="en-US" sz="4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8195" name="Rectangle 3"/>
          <p:cNvSpPr>
            <a:spLocks noChangeArrowheads="1"/>
          </p:cNvSpPr>
          <p:nvPr/>
        </p:nvSpPr>
        <p:spPr bwMode="auto">
          <a:xfrm>
            <a:off x="2053152" y="1680101"/>
            <a:ext cx="2818656" cy="476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Chairs:</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Claudia E.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Kuehni</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Andrew Dietz</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Coordinator:</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Maria Otth</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Rahel</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Kasteler</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Advisors: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Saro</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Armenian</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Sandy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Constine</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Melissa Hudson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Leontien Kremer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Renée </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Mulder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Kevin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Oeffinger</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Rod</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Skinner</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 name="Rectangle 3"/>
          <p:cNvSpPr>
            <a:spLocks noChangeArrowheads="1"/>
          </p:cNvSpPr>
          <p:nvPr/>
        </p:nvSpPr>
        <p:spPr bwMode="auto">
          <a:xfrm>
            <a:off x="4563883" y="2204864"/>
            <a:ext cx="281865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WG members:</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nl-NL"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Jennifer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Agrusa</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Dana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Barnea</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Anne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Bergeron-Lafaurie</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Christoph Berger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Neel</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Bhatt</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Stephen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Bourke</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Elio</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Castagnola</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Sandy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Constine</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Charlotte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Demoor</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Daniel Green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Myrofora</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Goutaki</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 name="Rectangle 3">
            <a:extLst>
              <a:ext uri="{FF2B5EF4-FFF2-40B4-BE49-F238E27FC236}">
                <a16:creationId xmlns:a16="http://schemas.microsoft.com/office/drawing/2014/main" id="{4AB0B625-FA18-C348-D229-E83BE3C87F58}"/>
              </a:ext>
            </a:extLst>
          </p:cNvPr>
          <p:cNvSpPr>
            <a:spLocks noChangeArrowheads="1"/>
          </p:cNvSpPr>
          <p:nvPr/>
        </p:nvSpPr>
        <p:spPr bwMode="auto">
          <a:xfrm>
            <a:off x="7382539" y="2204864"/>
            <a:ext cx="281865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WG members:</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nl-NL"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Ulrike</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Hennewig</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Véronique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Houdouin</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Philipp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Latzin</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Anthony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Ng</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Cecile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Ronckers</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Christina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Schindera</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Saumini</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Srinivasan</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Dennis C. </a:t>
            </a: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Stokes</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Birgitta</a:t>
            </a: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Versluys</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Nicolas Waespe</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Daniel </a:t>
            </a:r>
            <a:r>
              <a:rPr kumimoji="0" lang="nl-NL" sz="1700" b="0" i="0" u="none" strike="noStrike" kern="1200" cap="none" spc="0" normalizeH="0" baseline="0" noProof="0" dirty="0" err="1">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Weiner</a:t>
            </a:r>
            <a:r>
              <a:rPr kumimoji="0" lang="nl-NL" sz="17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en-US" sz="1700" b="0" i="0" u="none" strike="noStrike" kern="1200" cap="none" spc="0" normalizeH="0" baseline="0" noProof="0" dirty="0">
              <a:ln>
                <a:noFill/>
              </a:ln>
              <a:solidFill>
                <a:srgbClr val="002060"/>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14288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nl-NL" altLang="en-US" sz="4200" dirty="0" err="1">
                <a:solidFill>
                  <a:schemeClr val="bg1"/>
                </a:solidFill>
                <a:latin typeface="Calibri" pitchFamily="34" charset="0"/>
              </a:rPr>
              <a:t>Who</a:t>
            </a:r>
            <a:r>
              <a:rPr lang="nl-NL" altLang="en-US" sz="4200" dirty="0">
                <a:solidFill>
                  <a:schemeClr val="bg1"/>
                </a:solidFill>
                <a:latin typeface="Calibri" pitchFamily="34" charset="0"/>
              </a:rPr>
              <a:t> </a:t>
            </a:r>
            <a:r>
              <a:rPr lang="nl-NL" altLang="en-US" sz="4200" dirty="0" err="1">
                <a:solidFill>
                  <a:schemeClr val="bg1"/>
                </a:solidFill>
                <a:latin typeface="Calibri" pitchFamily="34" charset="0"/>
              </a:rPr>
              <a:t>needs</a:t>
            </a:r>
            <a:r>
              <a:rPr lang="nl-NL" altLang="en-US" sz="4200" dirty="0">
                <a:solidFill>
                  <a:schemeClr val="bg1"/>
                </a:solidFill>
                <a:latin typeface="Calibri" pitchFamily="34" charset="0"/>
              </a:rPr>
              <a:t> surveillance?</a:t>
            </a:r>
          </a:p>
        </p:txBody>
      </p:sp>
      <p:graphicFrame>
        <p:nvGraphicFramePr>
          <p:cNvPr id="4" name="Tabel 3"/>
          <p:cNvGraphicFramePr>
            <a:graphicFrameLocks noGrp="1"/>
          </p:cNvGraphicFramePr>
          <p:nvPr/>
        </p:nvGraphicFramePr>
        <p:xfrm>
          <a:off x="2562436" y="1844824"/>
          <a:ext cx="7067128" cy="4693920"/>
        </p:xfrm>
        <a:graphic>
          <a:graphicData uri="http://schemas.openxmlformats.org/drawingml/2006/table">
            <a:tbl>
              <a:tblPr firstRow="1" firstCol="1" bandRow="1"/>
              <a:tblGrid>
                <a:gridCol w="1648426">
                  <a:extLst>
                    <a:ext uri="{9D8B030D-6E8A-4147-A177-3AD203B41FA5}">
                      <a16:colId xmlns:a16="http://schemas.microsoft.com/office/drawing/2014/main" val="1378059994"/>
                    </a:ext>
                  </a:extLst>
                </a:gridCol>
                <a:gridCol w="2329951">
                  <a:extLst>
                    <a:ext uri="{9D8B030D-6E8A-4147-A177-3AD203B41FA5}">
                      <a16:colId xmlns:a16="http://schemas.microsoft.com/office/drawing/2014/main" val="746069522"/>
                    </a:ext>
                  </a:extLst>
                </a:gridCol>
                <a:gridCol w="3088751">
                  <a:extLst>
                    <a:ext uri="{9D8B030D-6E8A-4147-A177-3AD203B41FA5}">
                      <a16:colId xmlns:a16="http://schemas.microsoft.com/office/drawing/2014/main" val="3832004955"/>
                    </a:ext>
                  </a:extLst>
                </a:gridCol>
              </a:tblGrid>
              <a:tr h="135883">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Tubular dysfunction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Combined glomerular &amp; tubular dysfunction</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812303"/>
                  </a:ext>
                </a:extLst>
              </a:tr>
              <a:tr h="135883">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val="1419192892"/>
                  </a:ext>
                </a:extLst>
              </a:tr>
              <a:tr h="135883">
                <a:tc gridSpan="3">
                  <a:txBody>
                    <a:bodyPr/>
                    <a:lstStyle/>
                    <a:p>
                      <a:pPr algn="l">
                        <a:spcAft>
                          <a:spcPts val="0"/>
                        </a:spcAft>
                      </a:pPr>
                      <a:r>
                        <a:rPr lang="en-US" sz="1100" b="1" dirty="0">
                          <a:effectLst/>
                          <a:latin typeface="Calibri" panose="020F0502020204030204" pitchFamily="34" charset="0"/>
                          <a:ea typeface="Calibri" panose="020F0502020204030204" pitchFamily="34" charset="0"/>
                          <a:cs typeface="Cambria Math" panose="02040503050406030204" pitchFamily="18" charset="0"/>
                        </a:rPr>
                        <a:t>Treatment factors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670222599"/>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Ifosfamide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mbria Math" panose="02040503050406030204" pitchFamily="18" charset="0"/>
                          <a:ea typeface="Calibri" panose="020F0502020204030204" pitchFamily="34" charset="0"/>
                          <a:cs typeface="Cambria Math" panose="020405030504060302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HIGH</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637321"/>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ifosfamide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133346"/>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Cisplatin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mbria Math" panose="02040503050406030204" pitchFamily="18" charset="0"/>
                          <a:ea typeface="Calibri" panose="020F0502020204030204" pitchFamily="34" charset="0"/>
                          <a:cs typeface="Cambria Math" panose="020405030504060302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 MODERATE </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958061"/>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cisplatin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608205"/>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Carboplatin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VERY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01169"/>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carboplatin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VERY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756175"/>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MTX </a:t>
                      </a:r>
                      <a:r>
                        <a:rPr lang="en-US" sz="1100">
                          <a:effectLst/>
                          <a:latin typeface="Calibri" panose="020F0502020204030204" pitchFamily="34" charset="0"/>
                          <a:ea typeface="Calibri" panose="020F0502020204030204" pitchFamily="34" charset="0"/>
                          <a:cs typeface="Times New Roman" panose="02020603050405020304" pitchFamily="18" charset="0"/>
                        </a:rPr>
                        <a:t>(y/n)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53583"/>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MTX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88930"/>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MTX administration routes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599439"/>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Nitrosoureas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6056"/>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nitrosoureas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36668"/>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Melphalan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52948"/>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melphalan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49150"/>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Cyclophosphamide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95611"/>
                  </a:ext>
                </a:extLst>
              </a:tr>
              <a:tr h="271766">
                <a:tc>
                  <a:txBody>
                    <a:bodyPr/>
                    <a:lstStyle/>
                    <a:p>
                      <a:pPr algn="l">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Higher cyclophosphamide dose</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MODERATE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477456"/>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renal area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6235"/>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Higher RT dose</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63603"/>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one vs. both kidneys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4020935"/>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RT actual portion kidney</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2219"/>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TBI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527756"/>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Nephrectomy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mbria Math" panose="02040503050406030204" pitchFamily="18" charset="0"/>
                          <a:ea typeface="Calibri" panose="020F0502020204030204" pitchFamily="34" charset="0"/>
                          <a:cs typeface="Cambria Math" panose="02040503050406030204" pitchFamily="18" charset="0"/>
                        </a:rPr>
                        <a:t>=⊕⊖⊖⊖</a:t>
                      </a:r>
                      <a:r>
                        <a:rPr lang="en-US" sz="1100">
                          <a:effectLst/>
                          <a:latin typeface="Calibri" panose="020F0502020204030204" pitchFamily="34" charset="0"/>
                          <a:ea typeface="Calibri" panose="020F0502020204030204" pitchFamily="34" charset="0"/>
                          <a:cs typeface="Times New Roman" panose="02020603050405020304" pitchFamily="18" charset="0"/>
                        </a:rPr>
                        <a:t> VERY LOW</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32763"/>
                  </a:ext>
                </a:extLst>
              </a:tr>
              <a:tr h="271766">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Nephrectomy uni vs. partial bilateral</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677348"/>
                  </a:ext>
                </a:extLst>
              </a:tr>
              <a:tr h="135883">
                <a:tc>
                  <a:txBody>
                    <a:bodyPr/>
                    <a:lstStyle/>
                    <a:p>
                      <a:pPr algn="l">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HSCT (y/n)</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libri" panose="020F0502020204030204" pitchFamily="34" charset="0"/>
                          <a:ea typeface="Calibri" panose="020F0502020204030204" pitchFamily="34" charset="0"/>
                          <a:cs typeface="Cambria Math" panose="02040503050406030204" pitchFamily="18" charset="0"/>
                        </a:rPr>
                        <a:t>No studies</a:t>
                      </a:r>
                      <a:endParaRPr lang="nl-NL"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2080" marR="62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329171"/>
                  </a:ext>
                </a:extLst>
              </a:tr>
            </a:tbl>
          </a:graphicData>
        </a:graphic>
      </p:graphicFrame>
    </p:spTree>
    <p:extLst>
      <p:ext uri="{BB962C8B-B14F-4D97-AF65-F5344CB8AC3E}">
        <p14:creationId xmlns:p14="http://schemas.microsoft.com/office/powerpoint/2010/main" val="402881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1524000" y="1989139"/>
            <a:ext cx="9144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36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Dexrazoxane</a:t>
            </a:r>
            <a:r>
              <a:rPr kumimoji="0" lang="en-US" altLang="nl-NL" sz="3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en-US" altLang="nl-NL" sz="36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cardioprotection</a:t>
            </a:r>
            <a:r>
              <a:rPr kumimoji="0" lang="en-US" altLang="nl-NL" sz="36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IGHG recommendations</a:t>
            </a: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264" y="93664"/>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7248128" y="5661249"/>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7 July 2022</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5" name="Rectangle 3"/>
          <p:cNvSpPr>
            <a:spLocks noChangeArrowheads="1"/>
          </p:cNvSpPr>
          <p:nvPr/>
        </p:nvSpPr>
        <p:spPr bwMode="auto">
          <a:xfrm>
            <a:off x="2047081" y="5648326"/>
            <a:ext cx="520104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Elvira van Dalen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nl-NL" altLang="en-US" sz="20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Princess Máxima Center for pediatric oncology</a:t>
            </a: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nl-NL" altLang="en-US" sz="2800" b="0" i="1"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706270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Content</a:t>
            </a:r>
          </a:p>
        </p:txBody>
      </p:sp>
      <p:sp>
        <p:nvSpPr>
          <p:cNvPr id="2" name="Rechthoek 1"/>
          <p:cNvSpPr/>
          <p:nvPr/>
        </p:nvSpPr>
        <p:spPr>
          <a:xfrm>
            <a:off x="2316164" y="2181051"/>
            <a:ext cx="7559675" cy="2123658"/>
          </a:xfrm>
          <a:prstGeom prst="rect">
            <a:avLst/>
          </a:prstGeom>
        </p:spPr>
        <p:txBody>
          <a:bodyPr>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Background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Scope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Conclusions</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of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Translating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evidence</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into</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a:t>
            </a:r>
            <a:endPar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Recommendations (</a:t>
            </a:r>
            <a:r>
              <a:rPr kumimoji="0" lang="nl-NL" sz="2200" b="0" i="1"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note: slides removed from this version which constitutes the minutes of the IGHG meeting</a:t>
            </a:r>
            <a:r>
              <a:rPr kumimoji="0" lang="nl-NL"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a:t>
            </a:r>
            <a:endParaRPr kumimoji="0" lang="nl-NL"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32416487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Background</a:t>
            </a:r>
          </a:p>
        </p:txBody>
      </p:sp>
      <p:sp>
        <p:nvSpPr>
          <p:cNvPr id="2" name="Rechthoek 1"/>
          <p:cNvSpPr/>
          <p:nvPr/>
        </p:nvSpPr>
        <p:spPr>
          <a:xfrm>
            <a:off x="1559496" y="2132856"/>
            <a:ext cx="9108504" cy="3477875"/>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Childhood cancer patients are at risk for anthracycline-induced cardiotoxicity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May be prevented by </a:t>
            </a:r>
            <a:r>
              <a:rPr kumimoji="0" lang="en-US" sz="22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dexrazoxane</a:t>
            </a: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but there are concerns about its safety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To date, there is little guidance on its use in childhood cancer patients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To facilitate global consensus, the IGHG initiated the development of this guideline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19687457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Scope</a:t>
            </a:r>
          </a:p>
        </p:txBody>
      </p:sp>
      <p:sp>
        <p:nvSpPr>
          <p:cNvPr id="2" name="Rechthoek 1"/>
          <p:cNvSpPr/>
          <p:nvPr/>
        </p:nvSpPr>
        <p:spPr>
          <a:xfrm>
            <a:off x="1524000" y="2181052"/>
            <a:ext cx="9143999" cy="387798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Target population</a:t>
            </a:r>
            <a:endParaRPr kumimoji="0" lang="nl-NL"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Childhood cancer patients (aged 21 years or younger at diagnosis) expected to receive anthracyclines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Interventions</a:t>
            </a:r>
            <a:endParaRPr kumimoji="0" lang="nl-NL"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Dexrazoxane</a:t>
            </a: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versus placebo or no </a:t>
            </a:r>
            <a:r>
              <a:rPr kumimoji="0" lang="en-US" sz="2000" b="0" i="0" u="none" strike="noStrike" kern="1200" cap="none" spc="0" normalizeH="0" baseline="0" noProof="0" dirty="0" err="1">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cardioprotective</a:t>
            </a:r>
            <a:r>
              <a:rPr kumimoji="0" lang="en-US" sz="2000" b="0"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intervention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0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Calibri" panose="020F0502020204030204" pitchFamily="34" charset="0"/>
              </a:rPr>
              <a:t>Outcomes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Benefits: reducing adverse cardiac outcomes (i.e. </a:t>
            </a:r>
            <a:r>
              <a:rPr kumimoji="0" lang="en-US"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clinical heart failure, subclinical myocardial dysfunction and cardiac mortality)</a:t>
            </a:r>
            <a:endPar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Harms: </a:t>
            </a:r>
            <a:r>
              <a:rPr kumimoji="0" lang="en-US"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 negative impact on tumor response, survival and adverse effects other than cardiac toxicity</a:t>
            </a:r>
            <a:endParaRPr kumimoji="0" lang="nl-NL" sz="20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812658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16970" y="2276872"/>
            <a:ext cx="9144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Conclusions</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of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012636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24000" y="158751"/>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Overall conclusions of evidence</a:t>
            </a:r>
            <a:r>
              <a:rPr kumimoji="0" lang="nl-NL" altLang="en-US" sz="4200" b="1" i="0" u="none" strike="noStrike" kern="1200" cap="none" spc="0" normalizeH="0" baseline="30000" noProof="0" dirty="0">
                <a:ln>
                  <a:noFill/>
                </a:ln>
                <a:solidFill>
                  <a:srgbClr val="FFFFFF"/>
                </a:solidFill>
                <a:effectLst/>
                <a:uLnTx/>
                <a:uFillTx/>
                <a:latin typeface="Calibri" pitchFamily="34" charset="0"/>
                <a:ea typeface="ＭＳ Ｐゴシック" pitchFamily="34" charset="-128"/>
                <a:cs typeface="+mn-cs"/>
              </a:rPr>
              <a:t>#</a:t>
            </a:r>
            <a:endParaRPr kumimoji="0" lang="nl-NL" altLang="en-US" sz="4200" b="1" i="1"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
        <p:nvSpPr>
          <p:cNvPr id="10" name="Rectangle 3"/>
          <p:cNvSpPr>
            <a:spLocks noChangeArrowheads="1"/>
          </p:cNvSpPr>
          <p:nvPr/>
        </p:nvSpPr>
        <p:spPr bwMode="auto">
          <a:xfrm>
            <a:off x="1703513" y="1772816"/>
            <a:ext cx="8826299"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endParaRPr kumimoji="0" lang="nl-NL" altLang="nl-NL" sz="1800" b="0" i="0" u="none" strike="noStrike" kern="1200" cap="none" spc="0" normalizeH="0" baseline="0" noProof="0" dirty="0">
              <a:ln>
                <a:noFill/>
              </a:ln>
              <a:solidFill>
                <a:srgbClr val="000057"/>
              </a:solidFill>
              <a:effectLst/>
              <a:uLnTx/>
              <a:uFillTx/>
              <a:latin typeface="Arial"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22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22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a:t>
            </a:r>
          </a:p>
        </p:txBody>
      </p:sp>
      <p:pic>
        <p:nvPicPr>
          <p:cNvPr id="8" name="Afbeelding 5" descr="Schermopname"/>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1864" y="1556792"/>
            <a:ext cx="1725642" cy="1613860"/>
          </a:xfrm>
          <a:prstGeom prst="rect">
            <a:avLst/>
          </a:prstGeom>
        </p:spPr>
      </p:pic>
      <p:sp>
        <p:nvSpPr>
          <p:cNvPr id="3" name="Rectangle 2"/>
          <p:cNvSpPr/>
          <p:nvPr/>
        </p:nvSpPr>
        <p:spPr>
          <a:xfrm>
            <a:off x="144016" y="1628800"/>
            <a:ext cx="4799856" cy="5004512"/>
          </a:xfrm>
          <a:prstGeom prst="rect">
            <a:avLst/>
          </a:prstGeom>
        </p:spPr>
        <p:txBody>
          <a:bodyPr wrap="square">
            <a:sp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Potential benefits:</a:t>
            </a: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Clinical heart failure </a:t>
            </a: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(8): lower risk in </a:t>
            </a:r>
            <a:r>
              <a:rPr kumimoji="0" lang="en-GB" sz="1800" b="0" i="0" u="none" strike="noStrike" kern="1200" cap="none" spc="0" normalizeH="0" baseline="0" noProof="0" dirty="0" err="1">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dexrazoxane</a:t>
            </a: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 group in most analyses (very low to low quality evidence)</a:t>
            </a:r>
          </a:p>
          <a:p>
            <a:pPr marL="0" marR="0" lvl="0" indent="0" algn="l" defTabSz="914400" rtl="0" eaLnBrk="0" fontAlgn="base" latinLnBrk="0" hangingPunct="0">
              <a:lnSpc>
                <a:spcPct val="107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Clinical heart failure and subclinical myocardial dysfunction combined</a:t>
            </a: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 (8 and 6): lower risk in </a:t>
            </a:r>
            <a:r>
              <a:rPr kumimoji="0" lang="en-GB" sz="1800" b="0" i="0" u="none" strike="noStrike" kern="1200" cap="none" spc="0" normalizeH="0" baseline="0" noProof="0" dirty="0" err="1">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dexrazoxane</a:t>
            </a: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 group in most analyses (very low to low quality evidence)</a:t>
            </a: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Death resulting from heart failure </a:t>
            </a:r>
            <a:r>
              <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(8): no significant difference (low quality evidence)</a:t>
            </a:r>
          </a:p>
          <a:p>
            <a:pPr marL="342900" marR="0" lvl="0" indent="-342900" algn="l" defTabSz="914400" rtl="0" eaLnBrk="0" fontAlgn="base" latinLnBrk="0" hangingPunct="0">
              <a:lnSpc>
                <a:spcPct val="107000"/>
              </a:lnSpc>
              <a:spcBef>
                <a:spcPct val="0"/>
              </a:spcBef>
              <a:spcAft>
                <a:spcPts val="800"/>
              </a:spcAft>
              <a:buClrTx/>
              <a:buSzTx/>
              <a:buFont typeface="Courier New" panose="02070309020205020404" pitchFamily="49" charset="0"/>
              <a:buChar char="o"/>
              <a:tabLst/>
              <a:defRPr/>
            </a:pPr>
            <a:endParaRPr kumimoji="0" lang="en-GB" sz="12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en-US" sz="12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1" u="none" strike="noStrike" kern="1200" cap="none" spc="0" normalizeH="0" baseline="3000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a:t>
            </a:r>
            <a:r>
              <a:rPr kumimoji="0" lang="en-GB" sz="1200" b="0" i="1"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Number reported after outcome indicates the importance of the outcome (where 9-7 stands for critical, 6-4 for important and 3-1 for low importance)</a:t>
            </a:r>
            <a:endParaRPr kumimoji="0" lang="en-US" sz="1200" b="0" i="0" u="none" strike="noStrike" kern="1200" cap="none" spc="0" normalizeH="0" baseline="0" noProof="0" dirty="0">
              <a:ln>
                <a:noFill/>
              </a:ln>
              <a:solidFill>
                <a:srgbClr val="000057"/>
              </a:solidFill>
              <a:effectLst/>
              <a:uLnTx/>
              <a:uFillTx/>
              <a:latin typeface="Arial" pitchFamily="34" charset="0"/>
              <a:ea typeface="ＭＳ Ｐゴシック" pitchFamily="34" charset="-128"/>
              <a:cs typeface="+mn-cs"/>
            </a:endParaRPr>
          </a:p>
        </p:txBody>
      </p:sp>
      <p:sp>
        <p:nvSpPr>
          <p:cNvPr id="5" name="Rectangle 4"/>
          <p:cNvSpPr/>
          <p:nvPr/>
        </p:nvSpPr>
        <p:spPr>
          <a:xfrm>
            <a:off x="6600056" y="1628800"/>
            <a:ext cx="5040560" cy="5529527"/>
          </a:xfrm>
          <a:prstGeom prst="rect">
            <a:avLst/>
          </a:prstGeom>
        </p:spPr>
        <p:txBody>
          <a:bodyPr wrap="square">
            <a:spAutoFit/>
          </a:bodyPr>
          <a:lstStyle/>
          <a:p>
            <a:pPr marL="0" marR="0" lvl="0" indent="0" algn="l" defTabSz="914400" rtl="0" eaLnBrk="0" fontAlgn="base" latinLnBrk="0" hangingPunct="0">
              <a:lnSpc>
                <a:spcPct val="107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Potential harms:</a:t>
            </a: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Overall survival/mortality </a:t>
            </a:r>
            <a:r>
              <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(9): no significant difference (very low to low quality evidence)</a:t>
            </a:r>
            <a:endPar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Progression-free survival </a:t>
            </a: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(8): better in </a:t>
            </a:r>
            <a:r>
              <a:rPr kumimoji="0" lang="en-GB" sz="1800" b="0" i="0" u="none" strike="noStrike" kern="1200" cap="none" spc="0" normalizeH="0" baseline="0" noProof="0" dirty="0" err="1">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dexrazoxane</a:t>
            </a: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Times New Roman" panose="02020603050405020304" pitchFamily="18" charset="0"/>
                <a:cs typeface="Arial" panose="020B0604020202020204" pitchFamily="34" charset="0"/>
              </a:rPr>
              <a:t> group in some analyses</a:t>
            </a:r>
            <a:r>
              <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 other analyses showed no significant difference (very low to low quality evidence)</a:t>
            </a:r>
            <a:endPar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err="1">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Tumor</a:t>
            </a:r>
            <a:r>
              <a:rPr kumimoji="0" lang="en-GB" sz="1800" b="1"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 response </a:t>
            </a:r>
            <a:r>
              <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(6): no significant difference (very low to low quality evidence)</a:t>
            </a:r>
          </a:p>
          <a:p>
            <a:pPr marL="0" marR="0" lvl="0" indent="0" algn="l" defTabSz="914400" rtl="0" eaLnBrk="0" fontAlgn="base" latinLnBrk="0" hangingPunct="0">
              <a:lnSpc>
                <a:spcPct val="107000"/>
              </a:lnSpc>
              <a:spcBef>
                <a:spcPct val="0"/>
              </a:spcBef>
              <a:spcAft>
                <a:spcPts val="0"/>
              </a:spcAft>
              <a:buClrTx/>
              <a:buSzTx/>
              <a:buFontTx/>
              <a:buNone/>
              <a:tabLst/>
              <a:defRPr/>
            </a:pPr>
            <a:endPar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Other severe or life-threatening toxicities </a:t>
            </a:r>
            <a:r>
              <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(6): results differed based on specific toxicity assessed </a:t>
            </a:r>
          </a:p>
          <a:p>
            <a:pPr marL="342900" marR="0" lvl="0" indent="-342900" algn="l" defTabSz="914400" rtl="0" eaLnBrk="0" fontAlgn="base" latinLnBrk="0" hangingPunct="0">
              <a:lnSpc>
                <a:spcPct val="107000"/>
              </a:lnSpc>
              <a:spcBef>
                <a:spcPct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SMN</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 (8): possible higher risk in </a:t>
            </a:r>
            <a:r>
              <a:rPr kumimoji="0" lang="en-GB" sz="1800" b="0" i="0" u="none" strike="noStrike" kern="1200" cap="none" spc="0" normalizeH="0" baseline="0" noProof="0" dirty="0" err="1">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dexrazoxane</a:t>
            </a:r>
            <a:r>
              <a:rPr kumimoji="0" lang="en-GB" sz="1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 group (very low to low quality evidence)</a:t>
            </a: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ct val="0"/>
              </a:spcBef>
              <a:spcAft>
                <a:spcPts val="80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Quality of life </a:t>
            </a:r>
            <a:r>
              <a:rPr kumimoji="0" lang="en-GB" sz="18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(4): no evidence</a:t>
            </a:r>
            <a:endParaRPr kumimoji="0" lang="en-US" sz="18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1200" b="0" i="0" u="none" strike="noStrike" kern="1200" cap="none" spc="0" normalizeH="0" baseline="0" noProof="0" dirty="0">
                <a:ln>
                  <a:noFill/>
                </a:ln>
                <a:solidFill>
                  <a:srgbClr val="000057"/>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srgbClr val="000057"/>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1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24000" y="158751"/>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Harms: subsequent malignant neoplasms</a:t>
            </a:r>
            <a:endParaRPr kumimoji="0" lang="nl-NL" altLang="en-US" sz="4200" b="1" i="1"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mn-cs"/>
            </a:endParaRPr>
          </a:p>
        </p:txBody>
      </p:sp>
      <p:sp>
        <p:nvSpPr>
          <p:cNvPr id="10" name="Rectangle 3"/>
          <p:cNvSpPr>
            <a:spLocks noChangeArrowheads="1"/>
          </p:cNvSpPr>
          <p:nvPr/>
        </p:nvSpPr>
        <p:spPr bwMode="auto">
          <a:xfrm>
            <a:off x="1343473" y="1772816"/>
            <a:ext cx="918634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100" b="1"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Subsequent malignant neoplasms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Children RCT: </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Higher risk in </a:t>
            </a:r>
            <a:r>
              <a:rPr kumimoji="0" lang="en-US" sz="1900" b="0" i="0" u="none" strike="noStrike" kern="1200" cap="none" spc="0" normalizeH="0" baseline="0" noProof="0" dirty="0" err="1">
                <a:ln>
                  <a:noFill/>
                </a:ln>
                <a:solidFill>
                  <a:srgbClr val="000057"/>
                </a:solidFill>
                <a:effectLst/>
                <a:uLnTx/>
                <a:uFillTx/>
                <a:latin typeface="Calibri" pitchFamily="34" charset="0"/>
                <a:ea typeface="MS PGothic" pitchFamily="34" charset="-128"/>
                <a:cs typeface="Calibri" panose="020F0502020204030204" pitchFamily="34" charset="0"/>
              </a:rPr>
              <a:t>dexrazoxane</a:t>
            </a: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treated group </a:t>
            </a:r>
          </a:p>
          <a:p>
            <a:pPr marL="400050" marR="0" lvl="1" indent="0" algn="l" defTabSz="914400" rtl="0" eaLnBrk="0" fontAlgn="base" latinLnBrk="0" hangingPunct="0">
              <a:lnSpc>
                <a:spcPct val="100000"/>
              </a:lnSpc>
              <a:spcBef>
                <a:spcPct val="20000"/>
              </a:spcBef>
              <a:spcAft>
                <a:spcPct val="0"/>
              </a:spcAft>
              <a:buClrTx/>
              <a:buSzTx/>
              <a:buFontTx/>
              <a:buNone/>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(in available and worst-case analysis): </a:t>
            </a:r>
            <a:r>
              <a:rPr kumimoji="0" lang="en-US" sz="1900" b="0" i="1"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RR 3.08 (95%CI 1.13-8.38)</a:t>
            </a:r>
          </a:p>
          <a:p>
            <a:pPr marL="742950" marR="0" lvl="1"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No significant difference between treatment groups </a:t>
            </a:r>
          </a:p>
          <a:p>
            <a:pPr marL="400050" marR="0" lvl="1" indent="0" algn="l" defTabSz="914400" rtl="0" eaLnBrk="0" fontAlgn="base" latinLnBrk="0" hangingPunct="0">
              <a:lnSpc>
                <a:spcPct val="100000"/>
              </a:lnSpc>
              <a:spcBef>
                <a:spcPct val="20000"/>
              </a:spcBef>
              <a:spcAft>
                <a:spcPct val="0"/>
              </a:spcAft>
              <a:buClrTx/>
              <a:buSzTx/>
              <a:buFontTx/>
              <a:buNone/>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(in best-case analysis): </a:t>
            </a:r>
            <a:r>
              <a:rPr kumimoji="0" lang="en-US" sz="1900" b="0" i="1"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RR 2.51 (95%CI 0.96-6.53)</a:t>
            </a:r>
          </a:p>
          <a:p>
            <a:pPr marL="74295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Adults RCT</a:t>
            </a: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no studies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1900" b="0" i="0" u="sng"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Children observational</a:t>
            </a:r>
            <a:r>
              <a:rPr kumimoji="0" lang="en-US" sz="19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rPr>
              <a:t>: no significant difference between groups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790575" algn="l"/>
              </a:tabLst>
              <a:defRPr/>
            </a:pPr>
            <a:endParaRPr kumimoji="0" lang="nl-NL" altLang="nl-NL" sz="1800" b="0" i="0" u="none" strike="noStrike" kern="1200" cap="none" spc="0" normalizeH="0" baseline="0" noProof="0" dirty="0">
              <a:ln>
                <a:noFill/>
              </a:ln>
              <a:solidFill>
                <a:srgbClr val="000057"/>
              </a:solidFill>
              <a:effectLst/>
              <a:uLnTx/>
              <a:uFillTx/>
              <a:latin typeface="Arial"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18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endParaRPr kumimoji="0" lang="en-US" altLang="nl-NL" sz="22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endParaRPr>
          </a:p>
          <a:p>
            <a:pPr marL="342900" marR="0" lvl="0" indent="-342900" algn="l" defTabSz="914400" rtl="0" eaLnBrk="1" fontAlgn="base" latinLnBrk="0" hangingPunct="1">
              <a:lnSpc>
                <a:spcPct val="85000"/>
              </a:lnSpc>
              <a:spcBef>
                <a:spcPct val="20000"/>
              </a:spcBef>
              <a:spcAft>
                <a:spcPct val="0"/>
              </a:spcAft>
              <a:buClrTx/>
              <a:buSzTx/>
              <a:buFontTx/>
              <a:buNone/>
              <a:tabLst/>
              <a:defRPr/>
            </a:pPr>
            <a:r>
              <a:rPr kumimoji="0" lang="en-US" altLang="nl-NL" sz="2200" b="0" i="0" u="none" strike="noStrike" kern="1200" cap="none" spc="0" normalizeH="0" baseline="0" noProof="0" dirty="0">
                <a:ln>
                  <a:noFill/>
                </a:ln>
                <a:solidFill>
                  <a:srgbClr val="091C5A"/>
                </a:solidFill>
                <a:effectLst/>
                <a:uLnTx/>
                <a:uFillTx/>
                <a:latin typeface="Calibri" pitchFamily="34" charset="0"/>
                <a:ea typeface="MS PGothic" pitchFamily="34" charset="-128"/>
                <a:cs typeface="+mn-cs"/>
              </a:rPr>
              <a:t> </a:t>
            </a:r>
          </a:p>
        </p:txBody>
      </p:sp>
      <p:sp>
        <p:nvSpPr>
          <p:cNvPr id="23" name="Rechthoek 22"/>
          <p:cNvSpPr/>
          <p:nvPr/>
        </p:nvSpPr>
        <p:spPr>
          <a:xfrm>
            <a:off x="8196916" y="2924944"/>
            <a:ext cx="2291572" cy="288032"/>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25" name="Rechthoek 24"/>
          <p:cNvSpPr/>
          <p:nvPr/>
        </p:nvSpPr>
        <p:spPr>
          <a:xfrm>
            <a:off x="8196916" y="3573016"/>
            <a:ext cx="2291573" cy="288032"/>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sp>
        <p:nvSpPr>
          <p:cNvPr id="29" name="Rechthoek 28"/>
          <p:cNvSpPr/>
          <p:nvPr/>
        </p:nvSpPr>
        <p:spPr>
          <a:xfrm>
            <a:off x="8196916" y="4941168"/>
            <a:ext cx="2291573" cy="288032"/>
          </a:xfrm>
          <a:prstGeom prst="rect">
            <a:avLst/>
          </a:prstGeom>
          <a:solidFill>
            <a:schemeClr val="bg1">
              <a:lumMod val="95000"/>
            </a:schemeClr>
          </a:solidFill>
          <a:ln>
            <a:solidFill>
              <a:srgbClr val="000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Arial"/>
                <a:ea typeface="+mn-ea"/>
                <a:cs typeface="+mn-cs"/>
              </a:rPr>
              <a:t>⊕⊖⊖⊖ </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VERY </a:t>
            </a:r>
            <a:r>
              <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mn-ea"/>
                <a:cs typeface="Calibri" panose="020F0502020204030204" pitchFamily="34" charset="0"/>
              </a:rPr>
              <a:t>LOW</a:t>
            </a:r>
          </a:p>
        </p:txBody>
      </p:sp>
      <p:pic>
        <p:nvPicPr>
          <p:cNvPr id="2" name="Picture 1"/>
          <p:cNvPicPr>
            <a:picLocks noChangeAspect="1"/>
          </p:cNvPicPr>
          <p:nvPr/>
        </p:nvPicPr>
        <p:blipFill>
          <a:blip r:embed="rId3"/>
          <a:stretch>
            <a:fillRect/>
          </a:stretch>
        </p:blipFill>
        <p:spPr>
          <a:xfrm>
            <a:off x="8141325" y="4339912"/>
            <a:ext cx="2324159" cy="457240"/>
          </a:xfrm>
          <a:prstGeom prst="rect">
            <a:avLst/>
          </a:prstGeom>
        </p:spPr>
      </p:pic>
    </p:spTree>
    <p:extLst>
      <p:ext uri="{BB962C8B-B14F-4D97-AF65-F5344CB8AC3E}">
        <p14:creationId xmlns:p14="http://schemas.microsoft.com/office/powerpoint/2010/main" val="10255339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16970" y="2276872"/>
            <a:ext cx="9144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Translating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into</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recommendations</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08830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24000" y="158750"/>
            <a:ext cx="9144000" cy="1686074"/>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Examples of other considerations</a:t>
            </a:r>
          </a:p>
        </p:txBody>
      </p:sp>
      <p:sp>
        <p:nvSpPr>
          <p:cNvPr id="5" name="Rectangle 3"/>
          <p:cNvSpPr>
            <a:spLocks noChangeArrowheads="1"/>
          </p:cNvSpPr>
          <p:nvPr/>
        </p:nvSpPr>
        <p:spPr bwMode="auto">
          <a:xfrm>
            <a:off x="1524000" y="2132856"/>
            <a:ext cx="9144000" cy="4194857"/>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Calibri" pitchFamily="34" charset="0"/>
                <a:ea typeface="ＭＳ Ｐゴシック" pitchFamily="34" charset="-128"/>
                <a:cs typeface="Calibri" panose="020F0502020204030204" pitchFamily="34" charset="0"/>
              </a:rPr>
              <a:t>Potential benefits: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It has been suggested that the cardio-protective effects associated with </a:t>
            </a:r>
            <a:r>
              <a:rPr kumimoji="0" lang="en-US" sz="1900" b="0" i="0" u="none" strike="noStrike" kern="1200" cap="none" spc="0" normalizeH="0" baseline="0" noProof="0" dirty="0" err="1">
                <a:ln>
                  <a:noFill/>
                </a:ln>
                <a:solidFill>
                  <a:srgbClr val="000057"/>
                </a:solidFill>
                <a:effectLst/>
                <a:uLnTx/>
                <a:uFillTx/>
                <a:latin typeface="Calibri" pitchFamily="34" charset="0"/>
                <a:ea typeface="ＭＳ Ｐゴシック" pitchFamily="34" charset="-128"/>
                <a:cs typeface="Calibri" panose="020F0502020204030204" pitchFamily="34" charset="0"/>
              </a:rPr>
              <a:t>dexrazoxane</a:t>
            </a: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 are more pronounced in those who received doxorubicin ≥250 mg/m</a:t>
            </a:r>
            <a:r>
              <a:rPr kumimoji="0" lang="en-US" sz="1900" b="0" i="0" u="none" strike="noStrike" kern="1200" cap="none" spc="0" normalizeH="0" baseline="3000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2</a:t>
            </a: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 (vs &lt;250mg/m</a:t>
            </a:r>
            <a:r>
              <a:rPr kumimoji="0" lang="en-US" sz="1900" b="0" i="0" u="none" strike="noStrike" kern="1200" cap="none" spc="0" normalizeH="0" baseline="3000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2</a:t>
            </a: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Effect of </a:t>
            </a:r>
            <a:r>
              <a:rPr kumimoji="0" lang="en-US" sz="1900" b="0" i="0" u="none" strike="noStrike" kern="1200" cap="none" spc="0" normalizeH="0" baseline="0" noProof="0" dirty="0" err="1">
                <a:ln>
                  <a:noFill/>
                </a:ln>
                <a:solidFill>
                  <a:srgbClr val="000057"/>
                </a:solidFill>
                <a:effectLst/>
                <a:uLnTx/>
                <a:uFillTx/>
                <a:latin typeface="Calibri" pitchFamily="34" charset="0"/>
                <a:ea typeface="ＭＳ Ｐゴシック" pitchFamily="34" charset="-128"/>
                <a:cs typeface="Calibri" panose="020F0502020204030204" pitchFamily="34" charset="0"/>
              </a:rPr>
              <a:t>dexrazoxane</a:t>
            </a: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 on cardiac outcomes is largely driven by RCTs in adults who received high doses of anthracyclines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 provide separate recommendations for different anthracycline doses, using 250 mg/m</a:t>
            </a:r>
            <a:r>
              <a:rPr kumimoji="0" lang="en-US" sz="1900" b="0" i="0" u="none" strike="noStrike" kern="1200" cap="none" spc="0" normalizeH="0" baseline="3000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2</a:t>
            </a: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 as the cut-off point</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41539734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1524000" y="158750"/>
            <a:ext cx="9144000" cy="1686074"/>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Examples of other considerations</a:t>
            </a:r>
          </a:p>
        </p:txBody>
      </p:sp>
      <p:sp>
        <p:nvSpPr>
          <p:cNvPr id="5" name="Rectangle 3"/>
          <p:cNvSpPr>
            <a:spLocks noChangeArrowheads="1"/>
          </p:cNvSpPr>
          <p:nvPr/>
        </p:nvSpPr>
        <p:spPr bwMode="auto">
          <a:xfrm>
            <a:off x="1543018" y="2060848"/>
            <a:ext cx="9089486" cy="4194857"/>
          </a:xfrm>
          <a:prstGeom prst="rect">
            <a:avLst/>
          </a:prstGeom>
          <a:noFill/>
          <a:ln w="9525">
            <a:noFill/>
            <a:miter lim="800000"/>
            <a:headEnd/>
            <a:tailEnd/>
          </a:ln>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Calibri" panose="020F0502020204030204" pitchFamily="34" charset="0"/>
              </a:rPr>
              <a:t>Potential harms:</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No significant difference in SMN related mortality (after follow-up of 18.6 years)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When evaluating the risk of SMN, we cannot fully rule out the possible effect of:</a:t>
            </a:r>
          </a:p>
          <a:p>
            <a:pPr marL="8001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etoposide and radiotherapy</a:t>
            </a:r>
          </a:p>
          <a:p>
            <a:pPr marL="8001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other chemotherapeutic agents </a:t>
            </a:r>
          </a:p>
          <a:p>
            <a:pPr marL="800100" marR="0" lvl="1"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ü"/>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genetic susceptibility </a:t>
            </a:r>
          </a:p>
          <a:p>
            <a:pPr marL="457200" marR="0" lvl="1"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Multivariate analysis from an observational study demonstrated that etoposide is a significant risk factor of SMN, in contrast to </a:t>
            </a:r>
            <a:r>
              <a:rPr kumimoji="0" lang="en-US" sz="1900" b="0" i="0" u="none" strike="noStrike" kern="1200" cap="none" spc="0" normalizeH="0" baseline="0" noProof="0" dirty="0" err="1">
                <a:ln>
                  <a:noFill/>
                </a:ln>
                <a:solidFill>
                  <a:srgbClr val="000057"/>
                </a:solidFill>
                <a:effectLst/>
                <a:uLnTx/>
                <a:uFillTx/>
                <a:latin typeface="Calibri" pitchFamily="34" charset="0"/>
                <a:ea typeface="ＭＳ Ｐゴシック" pitchFamily="34" charset="-128"/>
                <a:cs typeface="Calibri" panose="020F0502020204030204" pitchFamily="34" charset="0"/>
              </a:rPr>
              <a:t>dexrazoxane</a:t>
            </a: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defRPr/>
            </a:pPr>
            <a:r>
              <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rPr>
              <a:t>Costs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900" b="0" i="0" u="none" strike="noStrike" kern="1200" cap="none" spc="0" normalizeH="0" baseline="0" noProof="0" dirty="0">
              <a:ln>
                <a:noFill/>
              </a:ln>
              <a:solidFill>
                <a:srgbClr val="000057"/>
              </a:solidFill>
              <a:effectLst/>
              <a:uLnTx/>
              <a:uFillTx/>
              <a:latin typeface="Calibri" pitchFamily="34" charset="0"/>
              <a:ea typeface="ＭＳ Ｐゴシック" pitchFamily="34" charset="-128"/>
              <a:cs typeface="Calibri" panose="020F0502020204030204" pitchFamily="34" charset="0"/>
            </a:endParaRPr>
          </a:p>
        </p:txBody>
      </p:sp>
    </p:spTree>
    <p:extLst>
      <p:ext uri="{BB962C8B-B14F-4D97-AF65-F5344CB8AC3E}">
        <p14:creationId xmlns:p14="http://schemas.microsoft.com/office/powerpoint/2010/main" val="63325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158751"/>
            <a:ext cx="12192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nl-NL" altLang="en-US" sz="4200" dirty="0">
                <a:solidFill>
                  <a:schemeClr val="bg1"/>
                </a:solidFill>
                <a:latin typeface="Calibri" pitchFamily="34" charset="0"/>
              </a:rPr>
              <a:t>Start </a:t>
            </a:r>
            <a:r>
              <a:rPr lang="nl-NL" altLang="en-US" sz="4200" dirty="0" err="1">
                <a:solidFill>
                  <a:schemeClr val="bg1"/>
                </a:solidFill>
                <a:latin typeface="Calibri" pitchFamily="34" charset="0"/>
              </a:rPr>
              <a:t>and</a:t>
            </a:r>
            <a:r>
              <a:rPr lang="nl-NL" altLang="en-US" sz="4200" dirty="0">
                <a:solidFill>
                  <a:schemeClr val="bg1"/>
                </a:solidFill>
                <a:latin typeface="Calibri" pitchFamily="34" charset="0"/>
              </a:rPr>
              <a:t> </a:t>
            </a:r>
            <a:r>
              <a:rPr lang="nl-NL" altLang="en-US" sz="4200" dirty="0" err="1">
                <a:solidFill>
                  <a:schemeClr val="bg1"/>
                </a:solidFill>
                <a:latin typeface="Calibri" pitchFamily="34" charset="0"/>
              </a:rPr>
              <a:t>frequency</a:t>
            </a:r>
            <a:r>
              <a:rPr lang="nl-NL" altLang="en-US" sz="4200" dirty="0">
                <a:solidFill>
                  <a:schemeClr val="bg1"/>
                </a:solidFill>
                <a:latin typeface="Calibri" pitchFamily="34" charset="0"/>
              </a:rPr>
              <a:t> of surveillance</a:t>
            </a:r>
          </a:p>
        </p:txBody>
      </p:sp>
      <p:graphicFrame>
        <p:nvGraphicFramePr>
          <p:cNvPr id="4" name="Tabel 3"/>
          <p:cNvGraphicFramePr>
            <a:graphicFrameLocks noGrp="1"/>
          </p:cNvGraphicFramePr>
          <p:nvPr/>
        </p:nvGraphicFramePr>
        <p:xfrm>
          <a:off x="767408" y="1844824"/>
          <a:ext cx="10513168" cy="1155700"/>
        </p:xfrm>
        <a:graphic>
          <a:graphicData uri="http://schemas.openxmlformats.org/drawingml/2006/table">
            <a:tbl>
              <a:tblPr firstRow="1" firstCol="1" bandRow="1"/>
              <a:tblGrid>
                <a:gridCol w="5721772">
                  <a:extLst>
                    <a:ext uri="{9D8B030D-6E8A-4147-A177-3AD203B41FA5}">
                      <a16:colId xmlns:a16="http://schemas.microsoft.com/office/drawing/2014/main" val="439684914"/>
                    </a:ext>
                  </a:extLst>
                </a:gridCol>
                <a:gridCol w="2733849">
                  <a:extLst>
                    <a:ext uri="{9D8B030D-6E8A-4147-A177-3AD203B41FA5}">
                      <a16:colId xmlns:a16="http://schemas.microsoft.com/office/drawing/2014/main" val="333928264"/>
                    </a:ext>
                  </a:extLst>
                </a:gridCol>
                <a:gridCol w="2057547">
                  <a:extLst>
                    <a:ext uri="{9D8B030D-6E8A-4147-A177-3AD203B41FA5}">
                      <a16:colId xmlns:a16="http://schemas.microsoft.com/office/drawing/2014/main" val="3961167506"/>
                    </a:ext>
                  </a:extLst>
                </a:gridCol>
              </a:tblGrid>
              <a:tr h="165100">
                <a:tc gridSpan="3">
                  <a:txBody>
                    <a:bodyPr/>
                    <a:lstStyle/>
                    <a:p>
                      <a:pPr algn="l">
                        <a:lnSpc>
                          <a:spcPts val="1300"/>
                        </a:lnSpc>
                        <a:spcAft>
                          <a:spcPts val="0"/>
                        </a:spcAft>
                        <a:tabLst>
                          <a:tab pos="2057400" algn="l"/>
                        </a:tabLs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When should surveillance be initiated?</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023111864"/>
                  </a:ext>
                </a:extLst>
              </a:tr>
              <a:tr h="149451">
                <a:tc gridSpan="3">
                  <a:txBody>
                    <a:bodyPr/>
                    <a:lstStyle/>
                    <a:p>
                      <a:pPr algn="l">
                        <a:lnSpc>
                          <a:spcPts val="1300"/>
                        </a:lnSpc>
                        <a:spcAft>
                          <a:spcPts val="0"/>
                        </a:spcAft>
                        <a:tabLst>
                          <a:tab pos="2057400" algn="l"/>
                        </a:tabLs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course of renal dysfunction in</a:t>
                      </a:r>
                      <a:r>
                        <a:rPr lang="en-US" sz="11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CAYA cancer survivors diagnosed up to 25 years of age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992142541"/>
                  </a:ext>
                </a:extLst>
              </a:tr>
              <a:tr h="149451">
                <a:tc gridSpan="2">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Tubular dysfunction </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Quality of evidence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0648402"/>
                  </a:ext>
                </a:extLst>
              </a:tr>
              <a:tr h="149451">
                <a:tc gridSpan="2">
                  <a:txBody>
                    <a:bodyPr/>
                    <a:lstStyle/>
                    <a:p>
                      <a:pPr algn="l">
                        <a:lnSpc>
                          <a:spcPts val="13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a:t>
                      </a:r>
                      <a:r>
                        <a:rPr lang="en-GB"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ifosfamide</a:t>
                      </a:r>
                      <a:r>
                        <a:rPr lang="en-GB"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exposure, the risk of tubular dysfunction increases over time until at least 3 years following therapy</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l">
                        <a:lnSpc>
                          <a:spcPts val="1300"/>
                        </a:lnSpc>
                        <a:spcAft>
                          <a:spcPts val="0"/>
                        </a:spcAft>
                      </a:pPr>
                      <a:r>
                        <a:rPr lang="en-US" sz="11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LOW</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244151"/>
                  </a:ext>
                </a:extLst>
              </a:tr>
              <a:tr h="149451">
                <a:tc gridSpan="3">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Risk for renal dysfunction after acute renal toxicity episode in CAYA</a:t>
                      </a:r>
                      <a:r>
                        <a:rPr lang="en-US" sz="11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cancer survivors diagnosed up to 25 years of age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924713678"/>
                  </a:ext>
                </a:extLst>
              </a:tr>
              <a:tr h="149451">
                <a:tc>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Tubular function</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GB"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Quality of evidence</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15435"/>
                  </a:ext>
                </a:extLst>
              </a:tr>
              <a:tr h="149451">
                <a:tc>
                  <a:txBody>
                    <a:bodyPr/>
                    <a:lstStyle/>
                    <a:p>
                      <a:pPr algn="l">
                        <a:lnSpc>
                          <a:spcPts val="1300"/>
                        </a:lnSpc>
                        <a:spcAft>
                          <a:spcPts val="0"/>
                        </a:spcAft>
                      </a:pP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No studies</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658093"/>
                  </a:ext>
                </a:extLst>
              </a:tr>
            </a:tbl>
          </a:graphicData>
        </a:graphic>
      </p:graphicFrame>
      <p:graphicFrame>
        <p:nvGraphicFramePr>
          <p:cNvPr id="5" name="Tabel 4"/>
          <p:cNvGraphicFramePr>
            <a:graphicFrameLocks noGrp="1"/>
          </p:cNvGraphicFramePr>
          <p:nvPr/>
        </p:nvGraphicFramePr>
        <p:xfrm>
          <a:off x="767408" y="3081215"/>
          <a:ext cx="10513167" cy="3660154"/>
        </p:xfrm>
        <a:graphic>
          <a:graphicData uri="http://schemas.openxmlformats.org/drawingml/2006/table">
            <a:tbl>
              <a:tblPr firstRow="1" firstCol="1" bandRow="1"/>
              <a:tblGrid>
                <a:gridCol w="1831242">
                  <a:extLst>
                    <a:ext uri="{9D8B030D-6E8A-4147-A177-3AD203B41FA5}">
                      <a16:colId xmlns:a16="http://schemas.microsoft.com/office/drawing/2014/main" val="223973965"/>
                    </a:ext>
                  </a:extLst>
                </a:gridCol>
                <a:gridCol w="1837233">
                  <a:extLst>
                    <a:ext uri="{9D8B030D-6E8A-4147-A177-3AD203B41FA5}">
                      <a16:colId xmlns:a16="http://schemas.microsoft.com/office/drawing/2014/main" val="3352946328"/>
                    </a:ext>
                  </a:extLst>
                </a:gridCol>
                <a:gridCol w="1996992">
                  <a:extLst>
                    <a:ext uri="{9D8B030D-6E8A-4147-A177-3AD203B41FA5}">
                      <a16:colId xmlns:a16="http://schemas.microsoft.com/office/drawing/2014/main" val="483804697"/>
                    </a:ext>
                  </a:extLst>
                </a:gridCol>
                <a:gridCol w="4847700">
                  <a:extLst>
                    <a:ext uri="{9D8B030D-6E8A-4147-A177-3AD203B41FA5}">
                      <a16:colId xmlns:a16="http://schemas.microsoft.com/office/drawing/2014/main" val="4018646365"/>
                    </a:ext>
                  </a:extLst>
                </a:gridCol>
              </a:tblGrid>
              <a:tr h="117095">
                <a:tc gridSpan="4">
                  <a:txBody>
                    <a:bodyPr/>
                    <a:lstStyle/>
                    <a:p>
                      <a:pPr algn="l">
                        <a:lnSpc>
                          <a:spcPts val="1300"/>
                        </a:lnSpc>
                        <a:spcAft>
                          <a:spcPts val="0"/>
                        </a:spcAft>
                        <a:tabLst>
                          <a:tab pos="2057400" algn="l"/>
                        </a:tabLs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what frequency should surveillance be performed?</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65D"/>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656633740"/>
                  </a:ext>
                </a:extLst>
              </a:tr>
              <a:tr h="117095">
                <a:tc gridSpan="4">
                  <a:txBody>
                    <a:bodyPr/>
                    <a:lstStyle/>
                    <a:p>
                      <a:pPr algn="l">
                        <a:lnSpc>
                          <a:spcPts val="1300"/>
                        </a:lnSpc>
                        <a:spcAft>
                          <a:spcPts val="0"/>
                        </a:spcAft>
                        <a:tabLst>
                          <a:tab pos="2057400" algn="l"/>
                        </a:tabLs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Risk over time of renal dysfunction in CAYA</a:t>
                      </a:r>
                      <a:r>
                        <a:rPr lang="en-US" sz="11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cancer survivors diagnosed up to 25 years of age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122274906"/>
                  </a:ext>
                </a:extLst>
              </a:tr>
              <a:tr h="117095">
                <a:tc>
                  <a:txBody>
                    <a:bodyPr/>
                    <a:lstStyle/>
                    <a:p>
                      <a:pPr algn="l">
                        <a:lnSpc>
                          <a:spcPts val="1300"/>
                        </a:lnSpc>
                        <a:spcAft>
                          <a:spcPts val="0"/>
                        </a:spcAft>
                        <a:tabLst>
                          <a:tab pos="2057400" algn="l"/>
                        </a:tabLs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Tubular dysfunction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247152"/>
                  </a:ext>
                </a:extLst>
              </a:tr>
              <a:tr h="351284">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Treatment</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tabLst>
                          <a:tab pos="2057400" algn="l"/>
                        </a:tabLs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Outcome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tabLst>
                          <a:tab pos="2057400" algn="l"/>
                        </a:tabLs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Quality of evidence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Remarks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265691"/>
                  </a:ext>
                </a:extLst>
              </a:tr>
              <a:tr h="819663">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Ifosfamide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Improvement hypophosphatemia, hypokalemia, abnormal bicarbonate levels*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LOW</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Aft>
                          <a:spcPts val="0"/>
                        </a:spcAft>
                      </a:pPr>
                      <a:r>
                        <a:rPr lang="en-US" sz="11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 </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need for supplementation of phosphate and potassium decreases over time and may no longer be needed at 10 years after </a:t>
                      </a:r>
                      <a:r>
                        <a:rPr lang="en-US" sz="1100" u="sng"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ifosfamide</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treatment </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High </a:t>
                      </a:r>
                      <a:r>
                        <a:rPr lang="en-US" sz="1100" u="sng"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ifosfamide</a:t>
                      </a:r>
                      <a:r>
                        <a:rPr lang="en-US"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dose</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associated with </a:t>
                      </a:r>
                      <a:r>
                        <a:rPr lang="en-US" sz="11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smaller falls </a:t>
                      </a: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phosphate and bicarbonate at 10 years compared to 1 year after cancer treatment</a:t>
                      </a:r>
                      <a:endParaRPr lang="nl-NL"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104271"/>
                  </a:ext>
                </a:extLst>
              </a:tr>
              <a:tr h="351284">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Platinum therapy</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Stable hypomagnesemia*</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a:t>⊕⊕⊖⊖</a:t>
                      </a: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LOW</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 </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*Occurs at low levels 1 year after </a:t>
                      </a:r>
                      <a:r>
                        <a:rPr lang="en-US" sz="1100" u="sng">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platinum therapy </a:t>
                      </a: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and remains stable up to at least 3 years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443454"/>
                  </a:ext>
                </a:extLst>
              </a:tr>
              <a:tr h="234189">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Nephrectomy</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No studies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dirty="0"/>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568632"/>
                  </a:ext>
                </a:extLst>
              </a:tr>
              <a:tr h="234189">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NSS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No studies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775449"/>
                  </a:ext>
                </a:extLst>
              </a:tr>
              <a:tr h="468379">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Nephrectomy or NSS with pre-operative renal disease</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No studies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61868"/>
                  </a:ext>
                </a:extLst>
              </a:tr>
              <a:tr h="351284">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HSCT</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No studies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878760"/>
                  </a:ext>
                </a:extLst>
              </a:tr>
              <a:tr h="214566">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treatment modalities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Unknown</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300"/>
                        </a:lnSpc>
                        <a:spcAft>
                          <a:spcPts val="0"/>
                        </a:spcAft>
                      </a:pPr>
                      <a:r>
                        <a:rPr lang="en-US" sz="1100">
                          <a:solidFill>
                            <a:srgbClr val="000000"/>
                          </a:solidFill>
                          <a:effectLst/>
                          <a:latin typeface="Calibri" panose="020F0502020204030204" pitchFamily="34" charset="0"/>
                          <a:ea typeface="Times New Roman" panose="02020603050405020304" pitchFamily="18" charset="0"/>
                          <a:cs typeface="Cambria Math" panose="02040503050406030204" pitchFamily="18" charset="0"/>
                        </a:rPr>
                        <a:t>No studies</a:t>
                      </a:r>
                      <a:endParaRPr lang="nl-NL"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l-NL" dirty="0"/>
                    </a:p>
                  </a:txBody>
                  <a:tcPr marL="62080" marR="62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546114"/>
                  </a:ext>
                </a:extLst>
              </a:tr>
            </a:tbl>
          </a:graphicData>
        </a:graphic>
      </p:graphicFrame>
    </p:spTree>
    <p:extLst>
      <p:ext uri="{BB962C8B-B14F-4D97-AF65-F5344CB8AC3E}">
        <p14:creationId xmlns:p14="http://schemas.microsoft.com/office/powerpoint/2010/main" val="30337521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Balance potential benefits and harms: &lt; 250mg/m</a:t>
            </a:r>
            <a:r>
              <a:rPr kumimoji="0" lang="en-US" altLang="nl-NL" sz="4400" b="1" i="0" u="none" strike="noStrike" kern="1200" cap="none" spc="0" normalizeH="0" baseline="30000" noProof="0" dirty="0">
                <a:ln>
                  <a:noFill/>
                </a:ln>
                <a:solidFill>
                  <a:srgbClr val="FFFFFF"/>
                </a:solidFill>
                <a:effectLst/>
                <a:uLnTx/>
                <a:uFillTx/>
                <a:latin typeface="Calibri" pitchFamily="34" charset="0"/>
                <a:ea typeface="MS PGothic" pitchFamily="34" charset="-128"/>
                <a:cs typeface="+mn-cs"/>
              </a:rPr>
              <a:t>2</a:t>
            </a:r>
            <a:r>
              <a:rPr kumimoji="0" lang="en-US" altLang="nl-NL"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anthracyclines</a:t>
            </a:r>
            <a:endParaRPr kumimoji="0" lang="en-US" altLang="nl-NL" sz="42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21507" name="Rectangle 3"/>
          <p:cNvSpPr>
            <a:spLocks noChangeArrowheads="1"/>
          </p:cNvSpPr>
          <p:nvPr/>
        </p:nvSpPr>
        <p:spPr bwMode="auto">
          <a:xfrm>
            <a:off x="1524001" y="2564904"/>
            <a:ext cx="349188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00B050"/>
                </a:solidFill>
                <a:effectLst/>
                <a:uLnTx/>
                <a:uFillTx/>
                <a:latin typeface="Calibri" panose="020F0502020204030204" pitchFamily="34" charset="0"/>
                <a:ea typeface="MS PGothic" pitchFamily="34" charset="-128"/>
                <a:cs typeface="Calibri" panose="020F0502020204030204" pitchFamily="34" charset="0"/>
              </a:rPr>
              <a:t>Potential benefits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Are the desirable anticipated effects large?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Uncertain, because the absolute risk is lower compared to cumulative anthracycline dose ≥250 mg/m2 and the evidence is mainly based on studies with a high cumulative anthracycline dose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endParaRPr kumimoji="0" lang="en-US" sz="22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3600" b="1" i="0" u="none" strike="noStrike" kern="1200" cap="none" spc="0" normalizeH="0" baseline="3000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5231904" y="4261692"/>
            <a:ext cx="1725318" cy="1615580"/>
          </a:xfrm>
          <a:prstGeom prst="rect">
            <a:avLst/>
          </a:prstGeom>
        </p:spPr>
      </p:pic>
      <p:sp>
        <p:nvSpPr>
          <p:cNvPr id="5" name="Rectangle 3"/>
          <p:cNvSpPr>
            <a:spLocks noChangeArrowheads="1"/>
          </p:cNvSpPr>
          <p:nvPr/>
        </p:nvSpPr>
        <p:spPr bwMode="auto">
          <a:xfrm>
            <a:off x="7140624" y="2564904"/>
            <a:ext cx="349188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rPr>
              <a:t>Potential harms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Are the undesirable anticipated effects small?</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Uncertain, because there is a possible risk of SMN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endParaRPr kumimoji="0" lang="en-US" sz="22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3600" b="1" i="0" u="none" strike="noStrike" kern="1200" cap="none" spc="0" normalizeH="0" baseline="3000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
        <p:nvSpPr>
          <p:cNvPr id="3" name="Rectangle 2"/>
          <p:cNvSpPr/>
          <p:nvPr/>
        </p:nvSpPr>
        <p:spPr>
          <a:xfrm>
            <a:off x="1818298" y="1844824"/>
            <a:ext cx="8601073" cy="523220"/>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Cumulative doxorubicin or equivalent dose &lt;250 mg/m</a:t>
            </a: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2</a:t>
            </a:r>
            <a:r>
              <a:rPr kumimoji="0" lang="en-US" sz="28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t>
            </a:r>
          </a:p>
        </p:txBody>
      </p:sp>
      <p:sp>
        <p:nvSpPr>
          <p:cNvPr id="4" name="Rectangle 3"/>
          <p:cNvSpPr/>
          <p:nvPr/>
        </p:nvSpPr>
        <p:spPr>
          <a:xfrm>
            <a:off x="2999656" y="6021288"/>
            <a:ext cx="6408712" cy="66684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Are the desirable effects large relative to undesirable effects?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3000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Uncertain</a:t>
            </a:r>
          </a:p>
        </p:txBody>
      </p:sp>
    </p:spTree>
    <p:extLst>
      <p:ext uri="{BB962C8B-B14F-4D97-AF65-F5344CB8AC3E}">
        <p14:creationId xmlns:p14="http://schemas.microsoft.com/office/powerpoint/2010/main" val="100486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p:cNvSpPr>
          <p:nvPr/>
        </p:nvSpPr>
        <p:spPr bwMode="auto">
          <a:xfrm>
            <a:off x="1524000" y="260351"/>
            <a:ext cx="9144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4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Balance potential benefits and harms: ≥ </a:t>
            </a:r>
            <a:r>
              <a:rPr kumimoji="0" lang="en-US" altLang="nl-NL" sz="40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250mg/m</a:t>
            </a:r>
            <a:r>
              <a:rPr kumimoji="0" lang="en-US" altLang="nl-NL" sz="4000" b="1" i="0" u="none" strike="noStrike" kern="1200" cap="none" spc="0" normalizeH="0" baseline="30000" noProof="0" dirty="0">
                <a:ln>
                  <a:noFill/>
                </a:ln>
                <a:solidFill>
                  <a:srgbClr val="FFFFFF"/>
                </a:solidFill>
                <a:effectLst/>
                <a:uLnTx/>
                <a:uFillTx/>
                <a:latin typeface="Calibri" pitchFamily="34" charset="0"/>
                <a:ea typeface="MS PGothic" pitchFamily="34" charset="-128"/>
                <a:cs typeface="+mn-cs"/>
              </a:rPr>
              <a:t>2</a:t>
            </a:r>
            <a:r>
              <a:rPr kumimoji="0" lang="en-US" altLang="nl-NL" sz="40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 anthracyclines</a:t>
            </a:r>
            <a:endParaRPr kumimoji="0" lang="en-US" altLang="nl-NL" sz="4200" b="1"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21507" name="Rectangle 3"/>
          <p:cNvSpPr>
            <a:spLocks noChangeArrowheads="1"/>
          </p:cNvSpPr>
          <p:nvPr/>
        </p:nvSpPr>
        <p:spPr bwMode="auto">
          <a:xfrm>
            <a:off x="1524000" y="2420292"/>
            <a:ext cx="3059832"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00B050"/>
                </a:solidFill>
                <a:effectLst/>
                <a:uLnTx/>
                <a:uFillTx/>
                <a:latin typeface="Calibri" panose="020F0502020204030204" pitchFamily="34" charset="0"/>
                <a:ea typeface="MS PGothic" pitchFamily="34" charset="-128"/>
                <a:cs typeface="Calibri" panose="020F0502020204030204" pitchFamily="34" charset="0"/>
              </a:rPr>
              <a:t>Potential benefits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Are the desirable anticipated effects large?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Probably yes, because the absolute risk of heart failure or myocardial dysfunction is high and the beneficial effect is based on studies with a high cumulative anthracycline dose</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endParaRPr kumimoji="0" lang="en-US" sz="22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3600" b="1" i="0" u="none" strike="noStrike" kern="1200" cap="none" spc="0" normalizeH="0" baseline="3000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pic>
        <p:nvPicPr>
          <p:cNvPr id="4" name="Afbeelding 5" descr="Schermopname"/>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234454" y="4407428"/>
            <a:ext cx="1725642" cy="1613860"/>
          </a:xfrm>
          <a:prstGeom prst="rect">
            <a:avLst/>
          </a:prstGeom>
        </p:spPr>
      </p:pic>
      <p:sp>
        <p:nvSpPr>
          <p:cNvPr id="5" name="Rectangle 3"/>
          <p:cNvSpPr>
            <a:spLocks noChangeArrowheads="1"/>
          </p:cNvSpPr>
          <p:nvPr/>
        </p:nvSpPr>
        <p:spPr bwMode="auto">
          <a:xfrm>
            <a:off x="8112225" y="2420292"/>
            <a:ext cx="2520279" cy="446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MS PGothic" pitchFamily="34" charset="-128"/>
              </a:defRPr>
            </a:lvl1pPr>
            <a:lvl2pPr marL="742950" indent="-285750" eaLnBrk="0" hangingPunct="0">
              <a:spcBef>
                <a:spcPct val="20000"/>
              </a:spcBef>
              <a:buChar char="–"/>
              <a:defRPr sz="2800">
                <a:solidFill>
                  <a:schemeClr val="tx1"/>
                </a:solidFill>
                <a:latin typeface="Arial" charset="0"/>
                <a:ea typeface="MS PGothic" pitchFamily="34" charset="-128"/>
              </a:defRPr>
            </a:lvl2pPr>
            <a:lvl3pPr marL="1143000" indent="-228600" eaLnBrk="0" hangingPunct="0">
              <a:spcBef>
                <a:spcPct val="20000"/>
              </a:spcBef>
              <a:buChar char="•"/>
              <a:defRPr sz="2400">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FF0000"/>
                </a:solidFill>
                <a:effectLst/>
                <a:uLnTx/>
                <a:uFillTx/>
                <a:latin typeface="Calibri" panose="020F0502020204030204" pitchFamily="34" charset="0"/>
                <a:ea typeface="MS PGothic" pitchFamily="34" charset="-128"/>
                <a:cs typeface="Calibri" panose="020F0502020204030204" pitchFamily="34" charset="0"/>
              </a:rPr>
              <a:t>Potential harms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Are the undesirable anticipated effects small?</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Uncertain, because there is a possible risk of SMN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200" b="0"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200" b="1" i="0" u="none" strike="noStrike" kern="1200" cap="none" spc="0" normalizeH="0" baseline="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rPr>
              <a:t> </a:t>
            </a:r>
            <a:endParaRPr kumimoji="0" lang="en-US" sz="2200" b="1" i="0" u="none" strike="noStrike" kern="1200" cap="none" spc="0" normalizeH="0" baseline="30000" noProof="0" dirty="0">
              <a:ln>
                <a:noFill/>
              </a:ln>
              <a:solidFill>
                <a:srgbClr val="000057"/>
              </a:solidFill>
              <a:effectLst/>
              <a:uLnTx/>
              <a:uFillTx/>
              <a:latin typeface="Calibri" panose="020F0502020204030204" pitchFamily="34" charset="0"/>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nl-NL" sz="3600" b="1" i="0" u="none" strike="noStrike" kern="1200" cap="none" spc="0" normalizeH="0" baseline="30000" noProof="0" dirty="0">
              <a:ln>
                <a:noFill/>
              </a:ln>
              <a:solidFill>
                <a:srgbClr val="000057"/>
              </a:solidFill>
              <a:effectLst/>
              <a:uLnTx/>
              <a:uFillTx/>
              <a:latin typeface="Calibri" pitchFamily="34" charset="0"/>
              <a:ea typeface="MS PGothic" pitchFamily="34" charset="-128"/>
              <a:cs typeface="Calibri" panose="020F0502020204030204" pitchFamily="34" charset="0"/>
            </a:endParaRPr>
          </a:p>
        </p:txBody>
      </p:sp>
      <p:sp>
        <p:nvSpPr>
          <p:cNvPr id="2" name="Rectangle 1"/>
          <p:cNvSpPr/>
          <p:nvPr/>
        </p:nvSpPr>
        <p:spPr>
          <a:xfrm>
            <a:off x="1733654" y="1772816"/>
            <a:ext cx="8682826"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Cumulative doxorubicin or equivalent dose ≥ 250 mg/m</a:t>
            </a: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2</a:t>
            </a:r>
            <a:r>
              <a:rPr kumimoji="0" lang="en-US" sz="28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t>
            </a:r>
          </a:p>
        </p:txBody>
      </p:sp>
      <p:sp>
        <p:nvSpPr>
          <p:cNvPr id="3" name="Rectangle 2"/>
          <p:cNvSpPr/>
          <p:nvPr/>
        </p:nvSpPr>
        <p:spPr>
          <a:xfrm>
            <a:off x="2351584" y="6218535"/>
            <a:ext cx="8064896" cy="66684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3000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Are the desirable effects large relative to undesirable effects?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3000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Probably yes</a:t>
            </a:r>
          </a:p>
        </p:txBody>
      </p:sp>
    </p:spTree>
    <p:extLst>
      <p:ext uri="{BB962C8B-B14F-4D97-AF65-F5344CB8AC3E}">
        <p14:creationId xmlns:p14="http://schemas.microsoft.com/office/powerpoint/2010/main" val="378902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p:cNvSpPr>
          <p:nvPr/>
        </p:nvSpPr>
        <p:spPr bwMode="auto">
          <a:xfrm>
            <a:off x="1560512" y="158751"/>
            <a:ext cx="9144000" cy="1325563"/>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Thanks to</a:t>
            </a:r>
            <a:endParaRPr kumimoji="0" lang="en-US" altLang="en-US" sz="4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8195" name="Rectangle 3"/>
          <p:cNvSpPr>
            <a:spLocks noChangeArrowheads="1"/>
          </p:cNvSpPr>
          <p:nvPr/>
        </p:nvSpPr>
        <p:spPr bwMode="auto">
          <a:xfrm>
            <a:off x="2845296" y="1556792"/>
            <a:ext cx="3610744" cy="430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Chairs:</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Saro</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Armenian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Annelies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Mavinkurve-Groothuis</a:t>
            </a:r>
            <a:endPar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Coordinator:</a:t>
            </a:r>
            <a:r>
              <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Esmée</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de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Baat</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Advisors: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Elvira van Dalen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Renée Mulder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Leontien Kremer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Melissa Hudson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Paul Nathan</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Funder: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The Dutch Heart Foundation [Grant CVON2015-21]</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4" name="Rectangle 3"/>
          <p:cNvSpPr>
            <a:spLocks noChangeArrowheads="1"/>
          </p:cNvSpPr>
          <p:nvPr/>
        </p:nvSpPr>
        <p:spPr bwMode="auto">
          <a:xfrm>
            <a:off x="6960096" y="1484785"/>
            <a:ext cx="2736304"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1" i="0" u="sng"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Expert panel:</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	 </a:t>
            </a:r>
            <a:endParaRPr kumimoji="0" lang="nl-NL"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Matthew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Ehrhardt</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Frederike</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Engels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Lieke</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Feijen</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Heynric</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Grotenhuis</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Jan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Leerink</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Livia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Kapusta</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Gertjan</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Kaspers</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Remy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Merkx</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Luc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Mertens</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Roderick Skinner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Wim</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Tissing</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Florent</a:t>
            </a:r>
            <a:r>
              <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 de </a:t>
            </a:r>
            <a:r>
              <a:rPr kumimoji="0" lang="en-US" sz="1700" b="0" i="0" u="none" strike="noStrike" kern="1200" cap="none" spc="0" normalizeH="0" baseline="0" noProof="0" dirty="0" err="1">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rPr>
              <a:t>Vathaire</a:t>
            </a: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1"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7710497" y="5675220"/>
            <a:ext cx="833775" cy="1152000"/>
          </a:xfrm>
          <a:prstGeom prst="rect">
            <a:avLst/>
          </a:prstGeom>
        </p:spPr>
      </p:pic>
    </p:spTree>
    <p:extLst>
      <p:ext uri="{BB962C8B-B14F-4D97-AF65-F5344CB8AC3E}">
        <p14:creationId xmlns:p14="http://schemas.microsoft.com/office/powerpoint/2010/main" val="9476721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0" y="1928572"/>
            <a:ext cx="12192000" cy="2232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5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IGHG Splenic Dysfunction</a:t>
            </a:r>
            <a:endParaRPr kumimoji="0" lang="en-US" altLang="nl-NL" sz="4500" b="1" i="1"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nl-NL" sz="45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Surveillance</a:t>
            </a:r>
          </a:p>
        </p:txBody>
      </p:sp>
      <p:pic>
        <p:nvPicPr>
          <p:cNvPr id="2051" name="Picture 4" descr="C:\Users\Mulder\AppData\Local\Microsoft\Windows\Temporary Internet Files\Content.IE5\C4ZIS3C8\zonder_schadu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33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8544272" y="5733257"/>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7 July 2022</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
        <p:nvSpPr>
          <p:cNvPr id="5" name="Rectangle 3"/>
          <p:cNvSpPr>
            <a:spLocks noChangeArrowheads="1"/>
          </p:cNvSpPr>
          <p:nvPr/>
        </p:nvSpPr>
        <p:spPr bwMode="auto">
          <a:xfrm>
            <a:off x="623392" y="5733258"/>
            <a:ext cx="32337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rPr>
              <a:t>Bente Houtman</a:t>
            </a:r>
            <a:endParaRPr kumimoji="0" lang="nl-NL" altLang="en-US" sz="2800" b="0" i="0" u="none" strike="noStrike" kern="1200" cap="none" spc="0" normalizeH="0" baseline="0" noProof="0" dirty="0">
              <a:ln>
                <a:noFill/>
              </a:ln>
              <a:solidFill>
                <a:srgbClr val="091C5A"/>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83805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Content</a:t>
            </a:r>
          </a:p>
        </p:txBody>
      </p:sp>
      <p:sp>
        <p:nvSpPr>
          <p:cNvPr id="2" name="Rechthoek 1"/>
          <p:cNvSpPr/>
          <p:nvPr/>
        </p:nvSpPr>
        <p:spPr>
          <a:xfrm>
            <a:off x="911424" y="2132856"/>
            <a:ext cx="10297144" cy="1569660"/>
          </a:xfrm>
          <a:prstGeom prst="rect">
            <a:avLst/>
          </a:prstGeom>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Scope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Clinical</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questions</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Selected</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evidence</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Discussion</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of important issues</a:t>
            </a:r>
          </a:p>
        </p:txBody>
      </p:sp>
      <p:sp>
        <p:nvSpPr>
          <p:cNvPr id="3" name="Tijdelijke aanduiding voor dianummer 2">
            <a:extLst>
              <a:ext uri="{FF2B5EF4-FFF2-40B4-BE49-F238E27FC236}">
                <a16:creationId xmlns:a16="http://schemas.microsoft.com/office/drawing/2014/main" id="{D51568FB-BB0C-49DB-ABE6-8C8CF57439A8}"/>
              </a:ext>
            </a:extLst>
          </p:cNvPr>
          <p:cNvSpPr>
            <a:spLocks noGrp="1"/>
          </p:cNvSpPr>
          <p:nvPr>
            <p:ph type="sldNum" sz="quarter" idx="12"/>
          </p:nvPr>
        </p:nvSpPr>
        <p:spPr>
          <a:xfrm>
            <a:off x="9347200" y="6359522"/>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045954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Scope and definitions</a:t>
            </a:r>
          </a:p>
        </p:txBody>
      </p:sp>
      <p:sp>
        <p:nvSpPr>
          <p:cNvPr id="2" name="Rechthoek 1"/>
          <p:cNvSpPr/>
          <p:nvPr/>
        </p:nvSpPr>
        <p:spPr>
          <a:xfrm>
            <a:off x="911424" y="2132856"/>
            <a:ext cx="10297144" cy="37856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Target population</a:t>
            </a:r>
            <a:endParaRPr kumimoji="0" lang="nl-NL" sz="24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Childhood, adolescent and young adult cancer survivors at risk for splenic dysfunction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Treated for cancer up to age 35 years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Immediately</a:t>
            </a:r>
            <a:r>
              <a:rPr kumimoji="0" lang="en-GB"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post-treatment</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24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Outcomes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Overwhelming</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sepsis,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defined</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Severe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infection</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for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which</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hospitalisation</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was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needed</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Death</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due</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to</a:t>
            </a: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infection</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3" name="Tijdelijke aanduiding voor dianummer 2">
            <a:extLst>
              <a:ext uri="{FF2B5EF4-FFF2-40B4-BE49-F238E27FC236}">
                <a16:creationId xmlns:a16="http://schemas.microsoft.com/office/drawing/2014/main" id="{9DB40DC1-DD72-424D-B698-4AD5C1EFAA2E}"/>
              </a:ext>
            </a:extLst>
          </p:cNvPr>
          <p:cNvSpPr>
            <a:spLocks noGrp="1"/>
          </p:cNvSpPr>
          <p:nvPr>
            <p:ph type="sldNum" sz="quarter" idx="12"/>
          </p:nvPr>
        </p:nvSpPr>
        <p:spPr>
          <a:xfrm>
            <a:off x="9347200" y="6348385"/>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269705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Clinical</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questions</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2" name="Tijdelijke aanduiding voor dianummer 1">
            <a:extLst>
              <a:ext uri="{FF2B5EF4-FFF2-40B4-BE49-F238E27FC236}">
                <a16:creationId xmlns:a16="http://schemas.microsoft.com/office/drawing/2014/main" id="{9DC5D0A9-C062-417B-B44D-482A705480B8}"/>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374779"/>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nl-NL" altLang="en-US" sz="1400" b="0" i="0" u="none" strike="noStrike" kern="1200" cap="none" spc="0" normalizeH="0" baseline="0" noProof="0" dirty="0">
              <a:ln>
                <a:noFill/>
              </a:ln>
              <a:solidFill>
                <a:srgbClr val="37477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248563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Which survivors are at risk for splenic dysfunction?</a:t>
            </a:r>
            <a:endParaRPr kumimoji="0" lang="nl-NL"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 name="Rechthoek 1"/>
          <p:cNvSpPr/>
          <p:nvPr/>
        </p:nvSpPr>
        <p:spPr>
          <a:xfrm>
            <a:off x="911424" y="2132856"/>
            <a:ext cx="10297144" cy="415498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What</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is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risk of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overwhelming</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infection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in CAYA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cancer</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survivors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treated</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with</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Radiotherapy</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exposing</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spleen? </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Threshold</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dose</a:t>
            </a: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Volume</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Hematopoietic</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stem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cell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transplantation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Autologuous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allogeneic</a:t>
            </a: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Conditioning</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with</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TBI</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Active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cGVHD</a:t>
            </a: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Immunotherapy</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p:txBody>
      </p:sp>
      <p:sp>
        <p:nvSpPr>
          <p:cNvPr id="3" name="Tijdelijke aanduiding voor dianummer 2">
            <a:extLst>
              <a:ext uri="{FF2B5EF4-FFF2-40B4-BE49-F238E27FC236}">
                <a16:creationId xmlns:a16="http://schemas.microsoft.com/office/drawing/2014/main" id="{B1CC6979-939E-4086-A074-2A65AB4615D8}"/>
              </a:ext>
            </a:extLst>
          </p:cNvPr>
          <p:cNvSpPr>
            <a:spLocks noGrp="1"/>
          </p:cNvSpPr>
          <p:nvPr>
            <p:ph type="sldNum" sz="quarter" idx="12"/>
          </p:nvPr>
        </p:nvSpPr>
        <p:spPr>
          <a:xfrm>
            <a:off x="9351599"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619831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What test can reliably diagnose splenic dysfunction?</a:t>
            </a:r>
            <a:endParaRPr kumimoji="0" lang="nl-NL"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 name="Rechthoek 1"/>
          <p:cNvSpPr/>
          <p:nvPr/>
        </p:nvSpPr>
        <p:spPr>
          <a:xfrm>
            <a:off x="911424" y="2132856"/>
            <a:ext cx="10297144" cy="378565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What is the diagnostic value (sensitivity, specificity, predictive value) for detecting splenic hypofunction in CAYA cancer survivors compared to </a:t>
            </a:r>
            <a:r>
              <a:rPr kumimoji="0" lang="en-US" sz="2400" b="0" i="0" u="none" strike="noStrike" kern="1200" cap="none" spc="0" normalizeH="0" baseline="3000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99</a:t>
            </a: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Tc-labelled, heat-altered erythrocyte SPECT/CT for:</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nl-NL" sz="2400" b="1"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ts val="0"/>
              </a:spcAft>
              <a:buClrTx/>
              <a:buSzTx/>
              <a:buFont typeface="+mj-lt"/>
              <a:buAutoNum type="arabicPeriod"/>
              <a:tabLst>
                <a:tab pos="228600" algn="l"/>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Howell-Jolly bodies </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ts val="0"/>
              </a:spcAft>
              <a:buClrTx/>
              <a:buSzTx/>
              <a:buFont typeface="+mj-lt"/>
              <a:buAutoNum type="arabicPeriod"/>
              <a:tabLst>
                <a:tab pos="228600" algn="l"/>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Pitted erythrocytes</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ts val="0"/>
              </a:spcAft>
              <a:buClrTx/>
              <a:buSzTx/>
              <a:buFont typeface="+mj-lt"/>
              <a:buAutoNum type="arabicPeriod"/>
              <a:tabLst>
                <a:tab pos="228600" algn="l"/>
              </a:tabLst>
              <a:defRPr/>
            </a:pP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IgM memory B-cells </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ts val="0"/>
              </a:spcAft>
              <a:buClrTx/>
              <a:buSzTx/>
              <a:buFont typeface="+mj-lt"/>
              <a:buAutoNum type="arabicPeriod"/>
              <a:tabLst>
                <a:tab pos="228600" algn="l"/>
              </a:tabLst>
              <a:defRPr/>
            </a:pPr>
            <a:r>
              <a:rPr kumimoji="0" lang="en-US" sz="2400" b="0" i="0" u="none" strike="noStrike" kern="1200" cap="none" spc="0" normalizeH="0" baseline="0" noProof="0" dirty="0" err="1">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Tuftsin</a:t>
            </a:r>
            <a:r>
              <a:rPr kumimoji="0" lang="en-US"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ts val="0"/>
              </a:spcAft>
              <a:buClrTx/>
              <a:buSzTx/>
              <a:buFont typeface="+mj-lt"/>
              <a:buAutoNum type="arabicPeriod"/>
              <a:tabLst>
                <a:tab pos="228600" algn="l"/>
              </a:tabLst>
              <a:defRPr/>
            </a:pPr>
            <a:r>
              <a:rPr kumimoji="0" lang="nl-NL"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rPr>
              <a:t>Ultrasound</a:t>
            </a:r>
          </a:p>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GB" sz="2400" b="0" i="0" u="none" strike="noStrike" kern="1200" cap="none" spc="0" normalizeH="0" baseline="0" noProof="0" dirty="0">
              <a:ln>
                <a:noFill/>
              </a:ln>
              <a:solidFill>
                <a:srgbClr val="182A6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ijdelijke aanduiding voor dianummer 2">
            <a:extLst>
              <a:ext uri="{FF2B5EF4-FFF2-40B4-BE49-F238E27FC236}">
                <a16:creationId xmlns:a16="http://schemas.microsoft.com/office/drawing/2014/main" id="{BFF30707-0736-458F-A851-1647E88DA1CD}"/>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115857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What guidance should be provided to survivors with splenic dysfunction?</a:t>
            </a:r>
            <a:endParaRPr kumimoji="0" lang="en-US" alt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 name="Rechthoek 1"/>
          <p:cNvSpPr/>
          <p:nvPr/>
        </p:nvSpPr>
        <p:spPr>
          <a:xfrm>
            <a:off x="911424" y="2132856"/>
            <a:ext cx="10297144" cy="452431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Counseling</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Does counseling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reduce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risk for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overwhelming</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infection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Travel</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Does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use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of anti-malarial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medication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reduce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risk for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overwhelming</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infection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in CAYA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cancer</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survivors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risk for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splenic</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dysfunction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Are CAYA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cancer</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survivors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risk for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splenic</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dysfunction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increased</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risk for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babesiosis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Medical alert bracelet</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Does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use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of a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medical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alert bracelet have a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positive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effect on awareness for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medical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personnel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p:txBody>
      </p:sp>
      <p:sp>
        <p:nvSpPr>
          <p:cNvPr id="3" name="Tijdelijke aanduiding voor dianummer 2">
            <a:extLst>
              <a:ext uri="{FF2B5EF4-FFF2-40B4-BE49-F238E27FC236}">
                <a16:creationId xmlns:a16="http://schemas.microsoft.com/office/drawing/2014/main" id="{546150E9-B2CF-429E-ACC0-5A098DEA390F}"/>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2961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eaLnBrk="1" hangingPunct="1">
              <a:spcBef>
                <a:spcPct val="0"/>
              </a:spcBef>
              <a:buFontTx/>
              <a:buNone/>
            </a:pPr>
            <a:r>
              <a:rPr lang="nl-NL" altLang="en-US" sz="4200" dirty="0">
                <a:solidFill>
                  <a:schemeClr val="bg1"/>
                </a:solidFill>
                <a:latin typeface="Calibri" pitchFamily="34" charset="0"/>
              </a:rPr>
              <a:t>Translating </a:t>
            </a:r>
            <a:r>
              <a:rPr lang="nl-NL" altLang="en-US" sz="4200" dirty="0" err="1">
                <a:solidFill>
                  <a:schemeClr val="bg1"/>
                </a:solidFill>
                <a:latin typeface="Calibri" pitchFamily="34" charset="0"/>
              </a:rPr>
              <a:t>evidence</a:t>
            </a:r>
            <a:r>
              <a:rPr lang="nl-NL" altLang="en-US" sz="4200" dirty="0">
                <a:solidFill>
                  <a:schemeClr val="bg1"/>
                </a:solidFill>
                <a:latin typeface="Calibri" pitchFamily="34" charset="0"/>
              </a:rPr>
              <a:t> </a:t>
            </a:r>
            <a:r>
              <a:rPr lang="nl-NL" altLang="en-US" sz="4200" dirty="0" err="1">
                <a:solidFill>
                  <a:schemeClr val="bg1"/>
                </a:solidFill>
                <a:latin typeface="Calibri" pitchFamily="34" charset="0"/>
              </a:rPr>
              <a:t>into</a:t>
            </a:r>
            <a:r>
              <a:rPr lang="nl-NL" altLang="en-US" sz="4200" dirty="0">
                <a:solidFill>
                  <a:schemeClr val="bg1"/>
                </a:solidFill>
                <a:latin typeface="Calibri" pitchFamily="34" charset="0"/>
              </a:rPr>
              <a:t> </a:t>
            </a:r>
            <a:r>
              <a:rPr lang="nl-NL" altLang="en-US" sz="4200" dirty="0" err="1">
                <a:solidFill>
                  <a:schemeClr val="bg1"/>
                </a:solidFill>
                <a:latin typeface="Calibri" pitchFamily="34" charset="0"/>
              </a:rPr>
              <a:t>recommendations</a:t>
            </a:r>
            <a:endParaRPr lang="nl-NL" altLang="en-US" sz="4200" dirty="0">
              <a:solidFill>
                <a:schemeClr val="bg1"/>
              </a:solidFill>
              <a:latin typeface="Calibri" pitchFamily="34" charset="0"/>
            </a:endParaRPr>
          </a:p>
        </p:txBody>
      </p:sp>
    </p:spTree>
    <p:extLst>
      <p:ext uri="{BB962C8B-B14F-4D97-AF65-F5344CB8AC3E}">
        <p14:creationId xmlns:p14="http://schemas.microsoft.com/office/powerpoint/2010/main" val="41293034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What guidance should be provided to survivors with splenic dysfunction?</a:t>
            </a:r>
            <a:endParaRPr kumimoji="0" lang="en-US" alt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 name="Rechthoek 1"/>
          <p:cNvSpPr/>
          <p:nvPr/>
        </p:nvSpPr>
        <p:spPr>
          <a:xfrm>
            <a:off x="911424" y="2132856"/>
            <a:ext cx="10297144" cy="304698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Vaccines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What</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is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immunogenicity</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of:</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Pneumococcal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vaccine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Meningococcal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vaccine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Hemophilus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influenzae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type B</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Influenza vaccine</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COVID vaccine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1" i="0" u="none" strike="noStrike" kern="1200" cap="none" spc="0" normalizeH="0" baseline="0" noProof="0" dirty="0">
              <a:ln>
                <a:noFill/>
              </a:ln>
              <a:solidFill>
                <a:srgbClr val="091C5A"/>
              </a:solidFill>
              <a:effectLst/>
              <a:uLnTx/>
              <a:uFillTx/>
              <a:latin typeface="Calibri" panose="020F0502020204030204" pitchFamily="34" charset="0"/>
              <a:ea typeface="ＭＳ Ｐゴシック" pitchFamily="34" charset="-128"/>
              <a:cs typeface="Arial" panose="020B0604020202020204" pitchFamily="34" charset="0"/>
            </a:endParaRPr>
          </a:p>
        </p:txBody>
      </p:sp>
      <p:sp>
        <p:nvSpPr>
          <p:cNvPr id="3" name="Tijdelijke aanduiding voor dianummer 2">
            <a:extLst>
              <a:ext uri="{FF2B5EF4-FFF2-40B4-BE49-F238E27FC236}">
                <a16:creationId xmlns:a16="http://schemas.microsoft.com/office/drawing/2014/main" id="{4AEB6070-CED6-4668-96E0-6401EB98F5AB}"/>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170400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WG3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What guidance should be provided to survivors with splenic dysfunction?</a:t>
            </a:r>
            <a:endParaRPr kumimoji="0" lang="en-US" altLang="en-US" sz="35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endParaRPr>
          </a:p>
        </p:txBody>
      </p:sp>
      <p:sp>
        <p:nvSpPr>
          <p:cNvPr id="2" name="Rechthoek 1"/>
          <p:cNvSpPr/>
          <p:nvPr/>
        </p:nvSpPr>
        <p:spPr>
          <a:xfrm>
            <a:off x="911424" y="2132856"/>
            <a:ext cx="10297144" cy="267765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1"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Prophylactic</a:t>
            </a: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1"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antibiotics</a:t>
            </a:r>
            <a:endPar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Does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use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of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prophylactic</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antibiotics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reduce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risk of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overwhelming</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infection</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On </a:t>
            </a:r>
            <a:r>
              <a:rPr kumimoji="0" lang="nl-NL" altLang="nl-NL" sz="2400" b="0" i="1"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demand</a:t>
            </a:r>
            <a:r>
              <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1"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antibiotics</a:t>
            </a:r>
            <a:endParaRPr kumimoji="0" lang="nl-NL" altLang="nl-NL" sz="2400" b="0" i="1"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defRPr/>
            </a:pP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What</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is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efficacy</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of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the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use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of on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demand</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antibiotics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in CAYA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cancer</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survivors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with</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infective</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symptoms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or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animal</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/human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bites</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a:t>
            </a:r>
            <a:r>
              <a:rPr kumimoji="0" lang="nl-NL" altLang="nl-NL" sz="24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with</a:t>
            </a:r>
            <a:r>
              <a:rPr kumimoji="0" lang="nl-NL" altLang="nl-NL" sz="24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Arial" panose="020B0604020202020204" pitchFamily="34" charset="0"/>
              </a:rPr>
              <a:t> skinbreak?</a:t>
            </a:r>
          </a:p>
        </p:txBody>
      </p:sp>
      <p:sp>
        <p:nvSpPr>
          <p:cNvPr id="3" name="Tijdelijke aanduiding voor dianummer 2">
            <a:extLst>
              <a:ext uri="{FF2B5EF4-FFF2-40B4-BE49-F238E27FC236}">
                <a16:creationId xmlns:a16="http://schemas.microsoft.com/office/drawing/2014/main" id="{727A0161-C7E4-4C35-A84F-23521851AA72}"/>
              </a:ext>
            </a:extLst>
          </p:cNvPr>
          <p:cNvSpPr>
            <a:spLocks noGrp="1"/>
          </p:cNvSpPr>
          <p:nvPr>
            <p:ph type="sldNum" sz="quarter" idx="12"/>
          </p:nvPr>
        </p:nvSpPr>
        <p:spPr>
          <a:xfrm>
            <a:off x="9347200" y="6372266"/>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877393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Selected</a:t>
            </a:r>
            <a:r>
              <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 </a:t>
            </a:r>
            <a:r>
              <a:rPr kumimoji="0" lang="nl-NL" altLang="en-US" sz="4200" b="1" i="0" u="none" strike="noStrike" kern="1200" cap="none" spc="0" normalizeH="0" baseline="0" noProof="0" dirty="0" err="1">
                <a:ln>
                  <a:noFill/>
                </a:ln>
                <a:solidFill>
                  <a:srgbClr val="FFFFFF"/>
                </a:solidFill>
                <a:effectLst/>
                <a:uLnTx/>
                <a:uFillTx/>
                <a:latin typeface="Calibri" pitchFamily="34" charset="0"/>
                <a:ea typeface="ＭＳ Ｐゴシック" pitchFamily="34" charset="-128"/>
                <a:cs typeface="+mn-cs"/>
              </a:rPr>
              <a:t>evidence</a:t>
            </a:r>
            <a:endParaRPr kumimoji="0" lang="nl-NL"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sp>
        <p:nvSpPr>
          <p:cNvPr id="2" name="Tijdelijke aanduiding voor dianummer 1">
            <a:extLst>
              <a:ext uri="{FF2B5EF4-FFF2-40B4-BE49-F238E27FC236}">
                <a16:creationId xmlns:a16="http://schemas.microsoft.com/office/drawing/2014/main" id="{4FDA7D94-CB6B-47E9-9112-C932B7E489AB}"/>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374779"/>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nl-NL" altLang="en-US" sz="1400" b="0" i="0" u="none" strike="noStrike" kern="1200" cap="none" spc="0" normalizeH="0" baseline="0" noProof="0" dirty="0">
              <a:ln>
                <a:noFill/>
              </a:ln>
              <a:solidFill>
                <a:srgbClr val="374779"/>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758101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Search strategy</a:t>
            </a:r>
          </a:p>
        </p:txBody>
      </p:sp>
      <p:graphicFrame>
        <p:nvGraphicFramePr>
          <p:cNvPr id="4" name="Tabel 3">
            <a:extLst>
              <a:ext uri="{FF2B5EF4-FFF2-40B4-BE49-F238E27FC236}">
                <a16:creationId xmlns:a16="http://schemas.microsoft.com/office/drawing/2014/main" id="{5A215941-A523-4F30-8167-63787B3B9432}"/>
              </a:ext>
            </a:extLst>
          </p:cNvPr>
          <p:cNvGraphicFramePr>
            <a:graphicFrameLocks noGrp="1"/>
          </p:cNvGraphicFramePr>
          <p:nvPr/>
        </p:nvGraphicFramePr>
        <p:xfrm>
          <a:off x="911424" y="2151333"/>
          <a:ext cx="10297144" cy="3819398"/>
        </p:xfrm>
        <a:graphic>
          <a:graphicData uri="http://schemas.openxmlformats.org/drawingml/2006/table">
            <a:tbl>
              <a:tblPr/>
              <a:tblGrid>
                <a:gridCol w="5414878">
                  <a:extLst>
                    <a:ext uri="{9D8B030D-6E8A-4147-A177-3AD203B41FA5}">
                      <a16:colId xmlns:a16="http://schemas.microsoft.com/office/drawing/2014/main" val="673945115"/>
                    </a:ext>
                  </a:extLst>
                </a:gridCol>
                <a:gridCol w="4882266">
                  <a:extLst>
                    <a:ext uri="{9D8B030D-6E8A-4147-A177-3AD203B41FA5}">
                      <a16:colId xmlns:a16="http://schemas.microsoft.com/office/drawing/2014/main" val="555585569"/>
                    </a:ext>
                  </a:extLst>
                </a:gridCol>
              </a:tblGrid>
              <a:tr h="542844">
                <a:tc>
                  <a:txBody>
                    <a:bodyPr/>
                    <a:lstStyle/>
                    <a:p>
                      <a:r>
                        <a:rPr lang="en-US" sz="2400" b="0" kern="1200" dirty="0">
                          <a:solidFill>
                            <a:srgbClr val="182A64"/>
                          </a:solidFill>
                          <a:effectLst/>
                          <a:latin typeface="Calibri" panose="020F0502020204030204" pitchFamily="34" charset="0"/>
                          <a:ea typeface="+mn-ea"/>
                          <a:cs typeface="Calibri" panose="020F0502020204030204" pitchFamily="34" charset="0"/>
                        </a:rPr>
                        <a:t>1. Population:</a:t>
                      </a:r>
                      <a:r>
                        <a:rPr lang="nl-NL" sz="2400" b="0" kern="1200" dirty="0">
                          <a:solidFill>
                            <a:srgbClr val="182A64"/>
                          </a:solidFill>
                          <a:effectLst/>
                          <a:latin typeface="Calibri" panose="020F0502020204030204" pitchFamily="34" charset="0"/>
                          <a:ea typeface="+mn-ea"/>
                          <a:cs typeface="Calibri" panose="020F0502020204030204" pitchFamily="34" charset="0"/>
                        </a:rPr>
                        <a:t> </a:t>
                      </a:r>
                      <a:r>
                        <a:rPr lang="en-US" sz="2400" b="0" dirty="0">
                          <a:solidFill>
                            <a:srgbClr val="182A64"/>
                          </a:solidFill>
                          <a:effectLst/>
                          <a:latin typeface="Calibri" panose="020F0502020204030204" pitchFamily="34" charset="0"/>
                          <a:ea typeface="Calibri" panose="020F0502020204030204" pitchFamily="34" charset="0"/>
                          <a:cs typeface="Arial" panose="020B0604020202020204" pitchFamily="34" charset="0"/>
                        </a:rPr>
                        <a:t>Childhood cancer + testis</a:t>
                      </a:r>
                    </a:p>
                    <a:p>
                      <a:r>
                        <a:rPr lang="en-US" sz="2400" b="0" dirty="0">
                          <a:solidFill>
                            <a:srgbClr val="182A64"/>
                          </a:solidFill>
                          <a:effectLst/>
                          <a:latin typeface="Calibri" panose="020F0502020204030204" pitchFamily="34" charset="0"/>
                          <a:ea typeface="Calibri" panose="020F0502020204030204" pitchFamily="34" charset="0"/>
                          <a:cs typeface="Arial" panose="020B0604020202020204" pitchFamily="34" charset="0"/>
                        </a:rPr>
                        <a:t>    cancer + breast cancer</a:t>
                      </a:r>
                      <a:endParaRPr lang="nl-NL" sz="2400" b="0" dirty="0">
                        <a:solidFill>
                          <a:srgbClr val="182A64"/>
                        </a:solidFill>
                        <a:effectLst/>
                        <a:latin typeface="Calibri" panose="020F0502020204030204" pitchFamily="34" charset="0"/>
                        <a:ea typeface="Calibri" panose="020F0502020204030204" pitchFamily="34" charset="0"/>
                        <a:cs typeface="Arial" panose="020B060402020202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a:lnSpc>
                          <a:spcPct val="107000"/>
                        </a:lnSpc>
                        <a:spcAft>
                          <a:spcPts val="0"/>
                        </a:spcAft>
                      </a:pPr>
                      <a:r>
                        <a:rPr lang="nl-NL" sz="2400" b="0" i="1"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Search</a:t>
                      </a:r>
                    </a:p>
                    <a:p>
                      <a:pPr>
                        <a:lnSpc>
                          <a:spcPct val="107000"/>
                        </a:lnSpc>
                        <a:spcAft>
                          <a:spcPts val="0"/>
                        </a:spcAft>
                      </a:pPr>
                      <a:r>
                        <a:rPr lang="nl-NL" sz="2400" b="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1 AND 2 AND (3 OR (4 AND 5))</a:t>
                      </a:r>
                    </a:p>
                    <a:p>
                      <a:pPr>
                        <a:lnSpc>
                          <a:spcPct val="107000"/>
                        </a:lnSpc>
                        <a:spcAft>
                          <a:spcPts val="0"/>
                        </a:spcAft>
                      </a:pPr>
                      <a:endParaRPr lang="nl-NL" sz="2400" b="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400" b="0" i="1"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Filter:</a:t>
                      </a:r>
                    </a:p>
                    <a:p>
                      <a:pPr>
                        <a:lnSpc>
                          <a:spcPct val="107000"/>
                        </a:lnSpc>
                        <a:spcAft>
                          <a:spcPts val="0"/>
                        </a:spcAft>
                      </a:pPr>
                      <a:r>
                        <a:rPr lang="nl-NL" sz="2400" b="0" i="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Human</a:t>
                      </a:r>
                    </a:p>
                    <a:p>
                      <a:pPr>
                        <a:lnSpc>
                          <a:spcPct val="107000"/>
                        </a:lnSpc>
                        <a:spcAft>
                          <a:spcPts val="0"/>
                        </a:spcAft>
                      </a:pPr>
                      <a:r>
                        <a:rPr lang="nl-NL" sz="2400" b="0" i="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English </a:t>
                      </a:r>
                      <a:r>
                        <a:rPr lang="nl-NL" sz="2400" b="0" i="0" dirty="0" err="1">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language</a:t>
                      </a:r>
                      <a:endParaRPr lang="nl-NL" sz="2400" b="0" i="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400" b="0" i="0" dirty="0" err="1">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Published</a:t>
                      </a:r>
                      <a:r>
                        <a:rPr lang="nl-NL" sz="2400" b="0" i="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b="0" i="0" dirty="0" err="1">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from</a:t>
                      </a:r>
                      <a:r>
                        <a:rPr lang="nl-NL" sz="2400" b="0" i="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 1-1-1980 </a:t>
                      </a:r>
                      <a:r>
                        <a:rPr lang="nl-NL" sz="2400" b="0" i="0" dirty="0" err="1">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onwards</a:t>
                      </a:r>
                      <a:endParaRPr lang="nl-NL" sz="2400" b="0" i="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2461865"/>
                  </a:ext>
                </a:extLst>
              </a:tr>
              <a:tr h="271422">
                <a:tc>
                  <a:txBody>
                    <a:bodyPr/>
                    <a:lstStyle/>
                    <a:p>
                      <a:r>
                        <a:rPr lang="en-US" sz="2400" b="0" kern="1200" dirty="0">
                          <a:solidFill>
                            <a:srgbClr val="182A64"/>
                          </a:solidFill>
                          <a:effectLst/>
                          <a:latin typeface="Calibri" panose="020F0502020204030204" pitchFamily="34" charset="0"/>
                          <a:ea typeface="+mn-ea"/>
                          <a:cs typeface="Calibri" panose="020F0502020204030204" pitchFamily="34" charset="0"/>
                        </a:rPr>
                        <a:t>2. Population:</a:t>
                      </a:r>
                      <a:r>
                        <a:rPr lang="nl-NL" sz="2400" b="0" kern="1200" dirty="0">
                          <a:solidFill>
                            <a:srgbClr val="182A64"/>
                          </a:solidFill>
                          <a:effectLst/>
                          <a:latin typeface="Calibri" panose="020F0502020204030204" pitchFamily="34" charset="0"/>
                          <a:ea typeface="+mn-ea"/>
                          <a:cs typeface="Calibri" panose="020F0502020204030204" pitchFamily="34" charset="0"/>
                        </a:rPr>
                        <a:t> </a:t>
                      </a:r>
                      <a:r>
                        <a:rPr lang="en-US" sz="2400" b="0" dirty="0">
                          <a:solidFill>
                            <a:srgbClr val="182A64"/>
                          </a:solidFill>
                          <a:effectLst/>
                          <a:latin typeface="Calibri" panose="020F0502020204030204" pitchFamily="34" charset="0"/>
                          <a:ea typeface="Calibri" panose="020F0502020204030204" pitchFamily="34" charset="0"/>
                          <a:cs typeface="Arial" panose="020B0604020202020204" pitchFamily="34" charset="0"/>
                        </a:rPr>
                        <a:t>Survivors</a:t>
                      </a:r>
                      <a:endParaRPr lang="nl-NL" sz="2400" b="0" dirty="0">
                        <a:solidFill>
                          <a:srgbClr val="182A64"/>
                        </a:solidFill>
                        <a:effectLst/>
                        <a:latin typeface="Calibri" panose="020F0502020204030204" pitchFamily="34" charset="0"/>
                        <a:ea typeface="Calibri" panose="020F0502020204030204" pitchFamily="34" charset="0"/>
                        <a:cs typeface="Arial" panose="020B060402020202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vMerge="1">
                  <a:txBody>
                    <a:bodyPr/>
                    <a:lstStyle/>
                    <a:p>
                      <a:endParaRPr lang="nl-NL" sz="1150" kern="1200" dirty="0">
                        <a:solidFill>
                          <a:schemeClr val="tx1"/>
                        </a:solidFill>
                        <a:effectLst/>
                        <a:latin typeface="Calibri" panose="020F0502020204030204" pitchFamily="34" charset="0"/>
                        <a:ea typeface="+mn-ea"/>
                        <a:cs typeface="+mn-cs"/>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163899103"/>
                  </a:ext>
                </a:extLst>
              </a:tr>
              <a:tr h="381741">
                <a:tc>
                  <a:txBody>
                    <a:bodyPr/>
                    <a:lstStyle/>
                    <a:p>
                      <a:r>
                        <a:rPr lang="en-US" sz="2400" b="0" kern="1200" dirty="0">
                          <a:solidFill>
                            <a:srgbClr val="182A64"/>
                          </a:solidFill>
                          <a:effectLst/>
                          <a:latin typeface="Calibri" panose="020F0502020204030204" pitchFamily="34" charset="0"/>
                          <a:ea typeface="+mn-ea"/>
                          <a:cs typeface="Calibri" panose="020F0502020204030204" pitchFamily="34" charset="0"/>
                        </a:rPr>
                        <a:t>3. Determinant:</a:t>
                      </a:r>
                      <a:r>
                        <a:rPr lang="nl-NL" sz="2400" b="0" kern="1200" dirty="0">
                          <a:solidFill>
                            <a:srgbClr val="182A64"/>
                          </a:solidFill>
                          <a:effectLst/>
                          <a:latin typeface="Calibri" panose="020F0502020204030204" pitchFamily="34" charset="0"/>
                          <a:ea typeface="+mn-ea"/>
                          <a:cs typeface="Calibri" panose="020F0502020204030204" pitchFamily="34" charset="0"/>
                        </a:rPr>
                        <a:t> </a:t>
                      </a:r>
                      <a:r>
                        <a:rPr lang="en-US" sz="2400" b="0" dirty="0">
                          <a:solidFill>
                            <a:srgbClr val="182A64"/>
                          </a:solidFill>
                          <a:effectLst/>
                          <a:latin typeface="Calibri" panose="020F0502020204030204" pitchFamily="34" charset="0"/>
                          <a:ea typeface="Calibri" panose="020F0502020204030204" pitchFamily="34" charset="0"/>
                          <a:cs typeface="Times New Roman" panose="02020603050405020304" pitchFamily="18" charset="0"/>
                        </a:rPr>
                        <a:t>Spleen </a:t>
                      </a:r>
                      <a:endParaRPr kumimoji="0" lang="nl-NL" sz="2400" b="0" i="0" u="none" strike="noStrike" cap="none" normalizeH="0" baseline="0" dirty="0">
                        <a:ln>
                          <a:noFill/>
                        </a:ln>
                        <a:solidFill>
                          <a:srgbClr val="182A64"/>
                        </a:solidFill>
                        <a:effectLst/>
                        <a:latin typeface="Calibri" panose="020F0502020204030204" pitchFamily="34" charset="0"/>
                        <a:ea typeface="ＭＳ Ｐゴシック" pitchFamily="34" charset="-128"/>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150" b="0" i="0" u="none" strike="noStrike" cap="none" normalizeH="0" baseline="0" dirty="0">
                        <a:ln>
                          <a:noFill/>
                        </a:ln>
                        <a:solidFill>
                          <a:srgbClr val="091C5A"/>
                        </a:solidFill>
                        <a:effectLst/>
                        <a:latin typeface="Calibri" panose="020F0502020204030204" pitchFamily="34" charset="0"/>
                        <a:ea typeface="ＭＳ Ｐゴシック" pitchFamily="34" charset="-128"/>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3148098"/>
                  </a:ext>
                </a:extLst>
              </a:tr>
              <a:tr h="339278">
                <a:tc>
                  <a:txBody>
                    <a:bodyPr/>
                    <a:lstStyle/>
                    <a:p>
                      <a:r>
                        <a:rPr lang="en-US" sz="2400" b="0" kern="1200" dirty="0">
                          <a:solidFill>
                            <a:srgbClr val="182A64"/>
                          </a:solidFill>
                          <a:effectLst/>
                          <a:latin typeface="Calibri" panose="020F0502020204030204" pitchFamily="34" charset="0"/>
                          <a:ea typeface="+mn-ea"/>
                          <a:cs typeface="Calibri" panose="020F0502020204030204" pitchFamily="34" charset="0"/>
                        </a:rPr>
                        <a:t>4. Outcome:</a:t>
                      </a:r>
                      <a:r>
                        <a:rPr kumimoji="0" lang="nl-NL" sz="2400" b="0" i="0" u="none" strike="noStrike" kern="1200" cap="none" normalizeH="0" baseline="0" dirty="0">
                          <a:ln>
                            <a:noFill/>
                          </a:ln>
                          <a:solidFill>
                            <a:srgbClr val="182A64"/>
                          </a:solidFill>
                          <a:effectLst/>
                          <a:latin typeface="Calibri" panose="020F0502020204030204" pitchFamily="34" charset="0"/>
                          <a:ea typeface="ＭＳ Ｐゴシック" pitchFamily="34" charset="-128"/>
                          <a:cs typeface="Calibri" panose="020F0502020204030204" pitchFamily="34" charset="0"/>
                        </a:rPr>
                        <a:t> </a:t>
                      </a:r>
                      <a:r>
                        <a:rPr kumimoji="0" lang="nl-NL" sz="2400" b="0" i="0" u="none" strike="noStrike" kern="1200" cap="none" normalizeH="0" baseline="0" dirty="0" err="1">
                          <a:ln>
                            <a:noFill/>
                          </a:ln>
                          <a:solidFill>
                            <a:srgbClr val="182A64"/>
                          </a:solidFill>
                          <a:effectLst/>
                          <a:latin typeface="Calibri" panose="020F0502020204030204" pitchFamily="34" charset="0"/>
                          <a:ea typeface="ＭＳ Ｐゴシック" pitchFamily="34" charset="-128"/>
                          <a:cs typeface="Calibri" panose="020F0502020204030204" pitchFamily="34" charset="0"/>
                        </a:rPr>
                        <a:t>Infections</a:t>
                      </a:r>
                      <a:endParaRPr lang="nl-NL" sz="2400" b="0" kern="1200" dirty="0">
                        <a:solidFill>
                          <a:srgbClr val="182A64"/>
                        </a:solidFill>
                        <a:effectLst/>
                        <a:latin typeface="Calibri" panose="020F0502020204030204" pitchFamily="34" charset="0"/>
                        <a:ea typeface="+mn-ea"/>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20000"/>
                      </a:schemeClr>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150" b="0" i="0" u="none" strike="noStrike" cap="none" normalizeH="0" baseline="0" dirty="0">
                        <a:ln>
                          <a:noFill/>
                        </a:ln>
                        <a:solidFill>
                          <a:srgbClr val="091C5A"/>
                        </a:solidFill>
                        <a:effectLst/>
                        <a:latin typeface="Calibri" panose="020F0502020204030204" pitchFamily="34" charset="0"/>
                        <a:ea typeface="ＭＳ Ｐゴシック" pitchFamily="34" charset="-128"/>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extLst>
                  <a:ext uri="{0D108BD9-81ED-4DB2-BD59-A6C34878D82A}">
                    <a16:rowId xmlns:a16="http://schemas.microsoft.com/office/drawing/2014/main" val="4184461578"/>
                  </a:ext>
                </a:extLst>
              </a:tr>
              <a:tr h="323727">
                <a:tc>
                  <a:txBody>
                    <a:bodyPr/>
                    <a:lstStyle/>
                    <a:p>
                      <a:r>
                        <a:rPr lang="en-US" sz="2400" b="0" kern="1200" dirty="0">
                          <a:solidFill>
                            <a:srgbClr val="182A64"/>
                          </a:solidFill>
                          <a:effectLst/>
                          <a:latin typeface="Calibri" panose="020F0502020204030204" pitchFamily="34" charset="0"/>
                          <a:ea typeface="+mn-ea"/>
                          <a:cs typeface="Calibri" panose="020F0502020204030204" pitchFamily="34" charset="0"/>
                        </a:rPr>
                        <a:t>5. </a:t>
                      </a:r>
                      <a:r>
                        <a:rPr lang="nl-NL" sz="2400" b="0" kern="1200" dirty="0" err="1">
                          <a:solidFill>
                            <a:srgbClr val="182A64"/>
                          </a:solidFill>
                          <a:effectLst/>
                          <a:latin typeface="Calibri" panose="020F0502020204030204" pitchFamily="34" charset="0"/>
                          <a:ea typeface="+mn-ea"/>
                          <a:cs typeface="Calibri" panose="020F0502020204030204" pitchFamily="34" charset="0"/>
                        </a:rPr>
                        <a:t>Outcome</a:t>
                      </a:r>
                      <a:r>
                        <a:rPr lang="nl-NL" sz="2400" b="0" kern="1200" dirty="0">
                          <a:solidFill>
                            <a:srgbClr val="182A64"/>
                          </a:solidFill>
                          <a:effectLst/>
                          <a:latin typeface="Calibri" panose="020F0502020204030204" pitchFamily="34" charset="0"/>
                          <a:ea typeface="+mn-ea"/>
                          <a:cs typeface="Calibri" panose="020F0502020204030204" pitchFamily="34" charset="0"/>
                        </a:rPr>
                        <a:t>: </a:t>
                      </a:r>
                      <a:r>
                        <a:rPr lang="nl-NL" sz="2400" b="0" kern="1200" dirty="0" err="1">
                          <a:solidFill>
                            <a:srgbClr val="182A64"/>
                          </a:solidFill>
                          <a:effectLst/>
                          <a:latin typeface="Calibri" panose="020F0502020204030204" pitchFamily="34" charset="0"/>
                          <a:ea typeface="+mn-ea"/>
                          <a:cs typeface="Calibri" panose="020F0502020204030204" pitchFamily="34" charset="0"/>
                        </a:rPr>
                        <a:t>Hospitalization</a:t>
                      </a:r>
                      <a:r>
                        <a:rPr lang="nl-NL" sz="2400" b="0" kern="1200" dirty="0">
                          <a:solidFill>
                            <a:srgbClr val="182A64"/>
                          </a:solidFill>
                          <a:effectLst/>
                          <a:latin typeface="Calibri" panose="020F0502020204030204" pitchFamily="34" charset="0"/>
                          <a:ea typeface="+mn-ea"/>
                          <a:cs typeface="Calibri" panose="020F0502020204030204" pitchFamily="34" charset="0"/>
                        </a:rPr>
                        <a:t> or </a:t>
                      </a:r>
                      <a:r>
                        <a:rPr lang="nl-NL" sz="2400" b="0" kern="1200" dirty="0" err="1">
                          <a:solidFill>
                            <a:srgbClr val="182A64"/>
                          </a:solidFill>
                          <a:effectLst/>
                          <a:latin typeface="Calibri" panose="020F0502020204030204" pitchFamily="34" charset="0"/>
                          <a:ea typeface="+mn-ea"/>
                          <a:cs typeface="Calibri" panose="020F0502020204030204" pitchFamily="34" charset="0"/>
                        </a:rPr>
                        <a:t>death</a:t>
                      </a:r>
                      <a:endParaRPr kumimoji="0" lang="nl-NL" sz="2400" b="0" i="0" u="none" strike="noStrike" cap="none" normalizeH="0" baseline="0" dirty="0">
                        <a:ln>
                          <a:noFill/>
                        </a:ln>
                        <a:solidFill>
                          <a:srgbClr val="182A64"/>
                        </a:solidFill>
                        <a:effectLst/>
                        <a:latin typeface="Calibri" panose="020F0502020204030204" pitchFamily="34" charset="0"/>
                        <a:ea typeface="ＭＳ Ｐゴシック" pitchFamily="34" charset="-128"/>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150" b="0" i="0" u="none" strike="noStrike" cap="none" normalizeH="0" baseline="0" dirty="0">
                        <a:ln>
                          <a:noFill/>
                        </a:ln>
                        <a:solidFill>
                          <a:srgbClr val="091C5A"/>
                        </a:solidFill>
                        <a:effectLst/>
                        <a:latin typeface="Calibri" panose="020F0502020204030204" pitchFamily="34" charset="0"/>
                        <a:ea typeface="ＭＳ Ｐゴシック" pitchFamily="34" charset="-128"/>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457940"/>
                  </a:ext>
                </a:extLst>
              </a:tr>
              <a:tr h="814266">
                <a:tc gridSpan="2">
                  <a:txBody>
                    <a:bodyPr/>
                    <a:lstStyle/>
                    <a:p>
                      <a:endParaRPr kumimoji="0" lang="nl-NL" sz="2400" b="1" i="0" u="none" strike="noStrike" cap="none" normalizeH="0" baseline="0" dirty="0">
                        <a:ln>
                          <a:noFill/>
                        </a:ln>
                        <a:solidFill>
                          <a:srgbClr val="182A64"/>
                        </a:solidFill>
                        <a:effectLst/>
                        <a:latin typeface="Calibri" panose="020F0502020204030204" pitchFamily="34" charset="0"/>
                        <a:ea typeface="ＭＳ Ｐゴシック" pitchFamily="34" charset="-128"/>
                        <a:cs typeface="Calibri" panose="020F0502020204030204" pitchFamily="34" charset="0"/>
                      </a:endParaRPr>
                    </a:p>
                    <a:p>
                      <a:r>
                        <a:rPr kumimoji="0" lang="nl-NL" sz="2400" b="1" i="0" u="none" strike="noStrike" cap="none" normalizeH="0" baseline="0" dirty="0">
                          <a:ln>
                            <a:noFill/>
                          </a:ln>
                          <a:solidFill>
                            <a:srgbClr val="182A64"/>
                          </a:solidFill>
                          <a:effectLst/>
                          <a:latin typeface="Calibri" panose="020F0502020204030204" pitchFamily="34" charset="0"/>
                          <a:ea typeface="ＭＳ Ｐゴシック" pitchFamily="34" charset="-128"/>
                          <a:cs typeface="Calibri" panose="020F0502020204030204" pitchFamily="34" charset="0"/>
                        </a:rPr>
                        <a:t>Hits (1-12-2021): n= 2063</a:t>
                      </a:r>
                    </a:p>
                    <a:p>
                      <a:endParaRPr kumimoji="0" lang="nl-NL" sz="2400" b="1" i="0" u="none" strike="noStrike" cap="none" normalizeH="0" baseline="0" dirty="0">
                        <a:ln>
                          <a:noFill/>
                        </a:ln>
                        <a:solidFill>
                          <a:srgbClr val="182A64"/>
                        </a:solidFill>
                        <a:effectLst/>
                        <a:latin typeface="Calibri" panose="020F0502020204030204" pitchFamily="34" charset="0"/>
                        <a:ea typeface="ＭＳ Ｐゴシック" pitchFamily="34" charset="-128"/>
                        <a:cs typeface="Calibri" panose="020F0502020204030204" pitchFamily="34" charset="0"/>
                      </a:endParaRPr>
                    </a:p>
                  </a:txBody>
                  <a:tcPr marL="37098" marR="37098"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pPr>
                        <a:lnSpc>
                          <a:spcPct val="107000"/>
                        </a:lnSpc>
                        <a:spcAft>
                          <a:spcPts val="0"/>
                        </a:spcAft>
                      </a:pPr>
                      <a:endParaRPr lang="nl-NL" sz="12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7995949"/>
                  </a:ext>
                </a:extLst>
              </a:tr>
            </a:tbl>
          </a:graphicData>
        </a:graphic>
      </p:graphicFrame>
      <p:sp>
        <p:nvSpPr>
          <p:cNvPr id="3" name="Tijdelijke aanduiding voor dianummer 2">
            <a:extLst>
              <a:ext uri="{FF2B5EF4-FFF2-40B4-BE49-F238E27FC236}">
                <a16:creationId xmlns:a16="http://schemas.microsoft.com/office/drawing/2014/main" id="{E32EF931-037C-4574-AE25-069A9A30B3F8}"/>
              </a:ext>
            </a:extLst>
          </p:cNvPr>
          <p:cNvSpPr>
            <a:spLocks noGrp="1"/>
          </p:cNvSpPr>
          <p:nvPr>
            <p:ph type="sldNum" sz="quarter" idx="12"/>
          </p:nvPr>
        </p:nvSpPr>
        <p:spPr>
          <a:xfrm>
            <a:off x="9347200" y="6391517"/>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692938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Included studies</a:t>
            </a:r>
          </a:p>
        </p:txBody>
      </p:sp>
      <p:sp>
        <p:nvSpPr>
          <p:cNvPr id="4" name="Tekstvak 3">
            <a:extLst>
              <a:ext uri="{FF2B5EF4-FFF2-40B4-BE49-F238E27FC236}">
                <a16:creationId xmlns:a16="http://schemas.microsoft.com/office/drawing/2014/main" id="{3B569AC2-4FBD-477F-8CAB-1C57D8B69D0E}"/>
              </a:ext>
            </a:extLst>
          </p:cNvPr>
          <p:cNvSpPr txBox="1"/>
          <p:nvPr/>
        </p:nvSpPr>
        <p:spPr>
          <a:xfrm>
            <a:off x="2639616" y="2093933"/>
            <a:ext cx="3456384" cy="707886"/>
          </a:xfrm>
          <a:prstGeom prst="rect">
            <a:avLst/>
          </a:prstGeom>
          <a:ln>
            <a:solidFill>
              <a:srgbClr val="37477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182A64"/>
                </a:solidFill>
                <a:effectLst/>
                <a:uLnTx/>
                <a:uFillTx/>
                <a:latin typeface="Arial"/>
                <a:ea typeface="+mn-ea"/>
                <a:cs typeface="+mn-cs"/>
              </a:rPr>
              <a:t>Pubmed</a:t>
            </a:r>
            <a:r>
              <a:rPr kumimoji="0" lang="nl-NL" sz="2000" b="1" i="0" u="none" strike="noStrike" kern="1200" cap="none" spc="0" normalizeH="0" baseline="0" noProof="0" dirty="0">
                <a:ln>
                  <a:noFill/>
                </a:ln>
                <a:solidFill>
                  <a:srgbClr val="182A64"/>
                </a:solidFill>
                <a:effectLst/>
                <a:uLnTx/>
                <a:uFillTx/>
                <a:latin typeface="Arial"/>
                <a:ea typeface="+mn-ea"/>
                <a:cs typeface="+mn-cs"/>
              </a:rPr>
              <a:t> search </a:t>
            </a:r>
            <a:r>
              <a:rPr kumimoji="0" lang="nl-NL" sz="2000" b="1" i="0" u="none" strike="noStrike" kern="1200" cap="none" spc="0" normalizeH="0" baseline="0" noProof="0" dirty="0" err="1">
                <a:ln>
                  <a:noFill/>
                </a:ln>
                <a:solidFill>
                  <a:srgbClr val="182A64"/>
                </a:solidFill>
                <a:effectLst/>
                <a:uLnTx/>
                <a:uFillTx/>
                <a:latin typeface="Arial"/>
                <a:ea typeface="+mn-ea"/>
                <a:cs typeface="+mn-cs"/>
              </a:rPr>
              <a:t>results</a:t>
            </a:r>
            <a:endParaRPr kumimoji="0" lang="nl-NL" sz="2000" b="1" i="0" u="none" strike="noStrike" kern="1200" cap="none" spc="0" normalizeH="0" baseline="0" noProof="0" dirty="0">
              <a:ln>
                <a:noFill/>
              </a:ln>
              <a:solidFill>
                <a:srgbClr val="182A64"/>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182A64"/>
                </a:solidFill>
                <a:effectLst/>
                <a:uLnTx/>
                <a:uFillTx/>
                <a:latin typeface="Arial"/>
                <a:ea typeface="+mn-ea"/>
                <a:cs typeface="+mn-cs"/>
              </a:rPr>
              <a:t>n = 2063</a:t>
            </a:r>
          </a:p>
        </p:txBody>
      </p:sp>
      <p:sp>
        <p:nvSpPr>
          <p:cNvPr id="5" name="Tekstvak 4">
            <a:extLst>
              <a:ext uri="{FF2B5EF4-FFF2-40B4-BE49-F238E27FC236}">
                <a16:creationId xmlns:a16="http://schemas.microsoft.com/office/drawing/2014/main" id="{C35BA90F-1900-424B-973C-BB4577064471}"/>
              </a:ext>
            </a:extLst>
          </p:cNvPr>
          <p:cNvSpPr txBox="1"/>
          <p:nvPr/>
        </p:nvSpPr>
        <p:spPr>
          <a:xfrm>
            <a:off x="2639616" y="3652951"/>
            <a:ext cx="3456384" cy="707886"/>
          </a:xfrm>
          <a:prstGeom prst="rect">
            <a:avLst/>
          </a:prstGeom>
          <a:ln>
            <a:solidFill>
              <a:srgbClr val="37477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182A64"/>
                </a:solidFill>
                <a:effectLst/>
                <a:uLnTx/>
                <a:uFillTx/>
                <a:latin typeface="Arial"/>
                <a:ea typeface="+mn-ea"/>
                <a:cs typeface="+mn-cs"/>
              </a:rPr>
              <a:t>Abstracts </a:t>
            </a:r>
            <a:r>
              <a:rPr kumimoji="0" lang="nl-NL" sz="2000" b="1" i="0" u="none" strike="noStrike" kern="1200" cap="none" spc="0" normalizeH="0" baseline="0" noProof="0" dirty="0" err="1">
                <a:ln>
                  <a:noFill/>
                </a:ln>
                <a:solidFill>
                  <a:srgbClr val="182A64"/>
                </a:solidFill>
                <a:effectLst/>
                <a:uLnTx/>
                <a:uFillTx/>
                <a:latin typeface="Arial"/>
                <a:ea typeface="+mn-ea"/>
                <a:cs typeface="+mn-cs"/>
              </a:rPr>
              <a:t>selected</a:t>
            </a:r>
            <a:endParaRPr kumimoji="0" lang="nl-NL" sz="2000" b="1" i="0" u="none" strike="noStrike" kern="1200" cap="none" spc="0" normalizeH="0" baseline="0" noProof="0" dirty="0">
              <a:ln>
                <a:noFill/>
              </a:ln>
              <a:solidFill>
                <a:srgbClr val="182A64"/>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182A64"/>
                </a:solidFill>
                <a:effectLst/>
                <a:uLnTx/>
                <a:uFillTx/>
                <a:latin typeface="Arial"/>
                <a:ea typeface="+mn-ea"/>
                <a:cs typeface="+mn-cs"/>
              </a:rPr>
              <a:t>n = 113</a:t>
            </a:r>
          </a:p>
        </p:txBody>
      </p:sp>
      <p:sp>
        <p:nvSpPr>
          <p:cNvPr id="6" name="Tekstvak 5">
            <a:extLst>
              <a:ext uri="{FF2B5EF4-FFF2-40B4-BE49-F238E27FC236}">
                <a16:creationId xmlns:a16="http://schemas.microsoft.com/office/drawing/2014/main" id="{0B490F25-2640-40A4-AF0D-81486A2522EC}"/>
              </a:ext>
            </a:extLst>
          </p:cNvPr>
          <p:cNvSpPr txBox="1"/>
          <p:nvPr/>
        </p:nvSpPr>
        <p:spPr>
          <a:xfrm>
            <a:off x="2639616" y="5211969"/>
            <a:ext cx="3456384" cy="707886"/>
          </a:xfrm>
          <a:prstGeom prst="rect">
            <a:avLst/>
          </a:prstGeom>
          <a:ln>
            <a:solidFill>
              <a:srgbClr val="37477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1" i="0" u="none" strike="noStrike" kern="1200" cap="none" spc="0" normalizeH="0" baseline="0" noProof="0" dirty="0">
                <a:ln>
                  <a:noFill/>
                </a:ln>
                <a:solidFill>
                  <a:srgbClr val="182A64"/>
                </a:solidFill>
                <a:effectLst/>
                <a:uLnTx/>
                <a:uFillTx/>
                <a:latin typeface="Arial"/>
                <a:ea typeface="+mn-ea"/>
                <a:cs typeface="+mn-cs"/>
              </a:rPr>
              <a:t>Full </a:t>
            </a:r>
            <a:r>
              <a:rPr kumimoji="0" lang="nl-NL" sz="2000" b="1" i="0" u="none" strike="noStrike" kern="1200" cap="none" spc="0" normalizeH="0" baseline="0" noProof="0" dirty="0" err="1">
                <a:ln>
                  <a:noFill/>
                </a:ln>
                <a:solidFill>
                  <a:srgbClr val="182A64"/>
                </a:solidFill>
                <a:effectLst/>
                <a:uLnTx/>
                <a:uFillTx/>
                <a:latin typeface="Arial"/>
                <a:ea typeface="+mn-ea"/>
                <a:cs typeface="+mn-cs"/>
              </a:rPr>
              <a:t>texts</a:t>
            </a:r>
            <a:r>
              <a:rPr kumimoji="0" lang="nl-NL" sz="2000" b="1" i="0" u="none" strike="noStrike" kern="1200" cap="none" spc="0" normalizeH="0" baseline="0" noProof="0" dirty="0">
                <a:ln>
                  <a:noFill/>
                </a:ln>
                <a:solidFill>
                  <a:srgbClr val="182A64"/>
                </a:solidFill>
                <a:effectLst/>
                <a:uLnTx/>
                <a:uFillTx/>
                <a:latin typeface="Arial"/>
                <a:ea typeface="+mn-ea"/>
                <a:cs typeface="+mn-cs"/>
              </a:rPr>
              <a:t> </a:t>
            </a:r>
            <a:r>
              <a:rPr kumimoji="0" lang="nl-NL" sz="2000" b="1" i="0" u="none" strike="noStrike" kern="1200" cap="none" spc="0" normalizeH="0" baseline="0" noProof="0" dirty="0" err="1">
                <a:ln>
                  <a:noFill/>
                </a:ln>
                <a:solidFill>
                  <a:srgbClr val="182A64"/>
                </a:solidFill>
                <a:effectLst/>
                <a:uLnTx/>
                <a:uFillTx/>
                <a:latin typeface="Arial"/>
                <a:ea typeface="+mn-ea"/>
                <a:cs typeface="+mn-cs"/>
              </a:rPr>
              <a:t>selected</a:t>
            </a:r>
            <a:endParaRPr kumimoji="0" lang="nl-NL" sz="2000" b="1" i="0" u="none" strike="noStrike" kern="1200" cap="none" spc="0" normalizeH="0" baseline="0" noProof="0" dirty="0">
              <a:ln>
                <a:noFill/>
              </a:ln>
              <a:solidFill>
                <a:srgbClr val="182A64"/>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182A64"/>
                </a:solidFill>
                <a:effectLst/>
                <a:uLnTx/>
                <a:uFillTx/>
                <a:latin typeface="Arial"/>
                <a:ea typeface="+mn-ea"/>
                <a:cs typeface="+mn-cs"/>
              </a:rPr>
              <a:t>n = 4</a:t>
            </a:r>
          </a:p>
        </p:txBody>
      </p:sp>
      <p:cxnSp>
        <p:nvCxnSpPr>
          <p:cNvPr id="7" name="Rechte verbindingslijn met pijl 6">
            <a:extLst>
              <a:ext uri="{FF2B5EF4-FFF2-40B4-BE49-F238E27FC236}">
                <a16:creationId xmlns:a16="http://schemas.microsoft.com/office/drawing/2014/main" id="{C091E0A2-7217-4935-90D0-B6DE932AC25C}"/>
              </a:ext>
            </a:extLst>
          </p:cNvPr>
          <p:cNvCxnSpPr>
            <a:cxnSpLocks/>
            <a:stCxn id="4" idx="2"/>
            <a:endCxn id="5" idx="0"/>
          </p:cNvCxnSpPr>
          <p:nvPr/>
        </p:nvCxnSpPr>
        <p:spPr>
          <a:xfrm>
            <a:off x="4367808" y="2801819"/>
            <a:ext cx="0" cy="851132"/>
          </a:xfrm>
          <a:prstGeom prst="straightConnector1">
            <a:avLst/>
          </a:prstGeom>
          <a:ln>
            <a:solidFill>
              <a:srgbClr val="374779"/>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AC36E42C-4CE9-40F0-A364-B9A5CD24F8D6}"/>
              </a:ext>
            </a:extLst>
          </p:cNvPr>
          <p:cNvCxnSpPr>
            <a:cxnSpLocks/>
            <a:stCxn id="5" idx="2"/>
            <a:endCxn id="6" idx="0"/>
          </p:cNvCxnSpPr>
          <p:nvPr/>
        </p:nvCxnSpPr>
        <p:spPr>
          <a:xfrm>
            <a:off x="4367808" y="4360837"/>
            <a:ext cx="0" cy="851132"/>
          </a:xfrm>
          <a:prstGeom prst="straightConnector1">
            <a:avLst/>
          </a:prstGeom>
          <a:ln>
            <a:solidFill>
              <a:srgbClr val="374779"/>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39DAAE3E-D92E-4953-B546-88D4531F60E7}"/>
              </a:ext>
            </a:extLst>
          </p:cNvPr>
          <p:cNvSpPr txBox="1"/>
          <p:nvPr/>
        </p:nvSpPr>
        <p:spPr>
          <a:xfrm>
            <a:off x="6615195" y="3869898"/>
            <a:ext cx="4911695" cy="1938992"/>
          </a:xfrm>
          <a:prstGeom prst="rect">
            <a:avLst/>
          </a:prstGeom>
          <a:ln>
            <a:solidFill>
              <a:srgbClr val="37477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182A64"/>
                </a:solidFill>
                <a:effectLst/>
                <a:uLnTx/>
                <a:uFillTx/>
                <a:latin typeface="Arial"/>
                <a:ea typeface="+mn-ea"/>
                <a:cs typeface="+mn-cs"/>
              </a:rPr>
              <a:t>Excluded</a:t>
            </a:r>
            <a:endParaRPr kumimoji="0" lang="nl-NL" sz="2000" b="1" i="0" u="none" strike="noStrike" kern="1200" cap="none" spc="0" normalizeH="0" baseline="0" noProof="0" dirty="0">
              <a:ln>
                <a:noFill/>
              </a:ln>
              <a:solidFill>
                <a:srgbClr val="182A64"/>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182A64"/>
                </a:solidFill>
                <a:effectLst/>
                <a:uLnTx/>
                <a:uFillTx/>
                <a:latin typeface="Arial"/>
                <a:ea typeface="+mn-ea"/>
                <a:cs typeface="+mn-cs"/>
              </a:rPr>
              <a:t>n = 109</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err="1">
                <a:ln>
                  <a:noFill/>
                </a:ln>
                <a:solidFill>
                  <a:srgbClr val="182A64"/>
                </a:solidFill>
                <a:effectLst/>
                <a:uLnTx/>
                <a:uFillTx/>
                <a:latin typeface="Arial"/>
                <a:ea typeface="+mn-ea"/>
                <a:cs typeface="+mn-cs"/>
              </a:rPr>
              <a:t>Ineligible</a:t>
            </a:r>
            <a:r>
              <a:rPr kumimoji="0" lang="nl-NL" sz="2000" b="0" i="0" u="none" strike="noStrike" kern="1200" cap="none" spc="0" normalizeH="0" baseline="0" noProof="0" dirty="0">
                <a:ln>
                  <a:noFill/>
                </a:ln>
                <a:solidFill>
                  <a:srgbClr val="182A64"/>
                </a:solidFill>
                <a:effectLst/>
                <a:uLnTx/>
                <a:uFillTx/>
                <a:latin typeface="Arial"/>
                <a:ea typeface="+mn-ea"/>
                <a:cs typeface="+mn-cs"/>
              </a:rPr>
              <a:t> </a:t>
            </a:r>
            <a:r>
              <a:rPr kumimoji="0" lang="nl-NL" sz="2000" b="0" i="0" u="none" strike="noStrike" kern="1200" cap="none" spc="0" normalizeH="0" baseline="0" noProof="0" dirty="0" err="1">
                <a:ln>
                  <a:noFill/>
                </a:ln>
                <a:solidFill>
                  <a:srgbClr val="182A64"/>
                </a:solidFill>
                <a:effectLst/>
                <a:uLnTx/>
                <a:uFillTx/>
                <a:latin typeface="Arial"/>
                <a:ea typeface="+mn-ea"/>
                <a:cs typeface="+mn-cs"/>
              </a:rPr>
              <a:t>study</a:t>
            </a:r>
            <a:r>
              <a:rPr kumimoji="0" lang="nl-NL" sz="2000" b="0" i="0" u="none" strike="noStrike" kern="1200" cap="none" spc="0" normalizeH="0" baseline="0" noProof="0" dirty="0">
                <a:ln>
                  <a:noFill/>
                </a:ln>
                <a:solidFill>
                  <a:srgbClr val="182A64"/>
                </a:solidFill>
                <a:effectLst/>
                <a:uLnTx/>
                <a:uFillTx/>
                <a:latin typeface="Arial"/>
                <a:ea typeface="+mn-ea"/>
                <a:cs typeface="+mn-cs"/>
              </a:rPr>
              <a:t> design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182A64"/>
                </a:solidFill>
                <a:effectLst/>
                <a:uLnTx/>
                <a:uFillTx/>
                <a:latin typeface="Arial"/>
                <a:ea typeface="+mn-ea"/>
                <a:cs typeface="+mn-cs"/>
              </a:rPr>
              <a:t>Small sample </a:t>
            </a:r>
            <a:r>
              <a:rPr kumimoji="0" lang="nl-NL" sz="2000" b="0" i="0" u="none" strike="noStrike" kern="1200" cap="none" spc="0" normalizeH="0" baseline="0" noProof="0" dirty="0" err="1">
                <a:ln>
                  <a:noFill/>
                </a:ln>
                <a:solidFill>
                  <a:srgbClr val="182A64"/>
                </a:solidFill>
                <a:effectLst/>
                <a:uLnTx/>
                <a:uFillTx/>
                <a:latin typeface="Arial"/>
                <a:ea typeface="+mn-ea"/>
                <a:cs typeface="+mn-cs"/>
              </a:rPr>
              <a:t>size</a:t>
            </a:r>
            <a:endParaRPr kumimoji="0" lang="nl-NL" sz="2000" b="0" i="0" u="none" strike="noStrike" kern="1200" cap="none" spc="0" normalizeH="0" baseline="0" noProof="0" dirty="0">
              <a:ln>
                <a:noFill/>
              </a:ln>
              <a:solidFill>
                <a:srgbClr val="182A64"/>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err="1">
                <a:ln>
                  <a:noFill/>
                </a:ln>
                <a:solidFill>
                  <a:srgbClr val="182A64"/>
                </a:solidFill>
                <a:effectLst/>
                <a:uLnTx/>
                <a:uFillTx/>
                <a:latin typeface="Arial"/>
                <a:ea typeface="+mn-ea"/>
                <a:cs typeface="+mn-cs"/>
              </a:rPr>
              <a:t>Outcomes</a:t>
            </a:r>
            <a:r>
              <a:rPr kumimoji="0" lang="nl-NL" sz="2000" b="0" i="0" u="none" strike="noStrike" kern="1200" cap="none" spc="0" normalizeH="0" baseline="0" noProof="0" dirty="0">
                <a:ln>
                  <a:noFill/>
                </a:ln>
                <a:solidFill>
                  <a:srgbClr val="182A64"/>
                </a:solidFill>
                <a:effectLst/>
                <a:uLnTx/>
                <a:uFillTx/>
                <a:latin typeface="Arial"/>
                <a:ea typeface="+mn-ea"/>
                <a:cs typeface="+mn-cs"/>
              </a:rPr>
              <a:t> </a:t>
            </a:r>
            <a:r>
              <a:rPr kumimoji="0" lang="nl-NL" sz="2000" b="0" i="0" u="none" strike="noStrike" kern="1200" cap="none" spc="0" normalizeH="0" baseline="0" noProof="0" dirty="0" err="1">
                <a:ln>
                  <a:noFill/>
                </a:ln>
                <a:solidFill>
                  <a:srgbClr val="182A64"/>
                </a:solidFill>
                <a:effectLst/>
                <a:uLnTx/>
                <a:uFillTx/>
                <a:latin typeface="Arial"/>
                <a:ea typeface="+mn-ea"/>
                <a:cs typeface="+mn-cs"/>
              </a:rPr>
              <a:t>not</a:t>
            </a:r>
            <a:r>
              <a:rPr kumimoji="0" lang="nl-NL" sz="2000" b="0" i="0" u="none" strike="noStrike" kern="1200" cap="none" spc="0" normalizeH="0" baseline="0" noProof="0" dirty="0">
                <a:ln>
                  <a:noFill/>
                </a:ln>
                <a:solidFill>
                  <a:srgbClr val="182A64"/>
                </a:solidFill>
                <a:effectLst/>
                <a:uLnTx/>
                <a:uFillTx/>
                <a:latin typeface="Arial"/>
                <a:ea typeface="+mn-ea"/>
                <a:cs typeface="+mn-cs"/>
              </a:rPr>
              <a:t> relevant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err="1">
                <a:ln>
                  <a:noFill/>
                </a:ln>
                <a:solidFill>
                  <a:srgbClr val="182A64"/>
                </a:solidFill>
                <a:effectLst/>
                <a:uLnTx/>
                <a:uFillTx/>
                <a:latin typeface="Arial"/>
                <a:ea typeface="+mn-ea"/>
                <a:cs typeface="+mn-cs"/>
              </a:rPr>
              <a:t>Not</a:t>
            </a:r>
            <a:r>
              <a:rPr kumimoji="0" lang="nl-NL" sz="2000" b="0" i="0" u="none" strike="noStrike" kern="1200" cap="none" spc="0" normalizeH="0" baseline="0" noProof="0" dirty="0">
                <a:ln>
                  <a:noFill/>
                </a:ln>
                <a:solidFill>
                  <a:srgbClr val="182A64"/>
                </a:solidFill>
                <a:effectLst/>
                <a:uLnTx/>
                <a:uFillTx/>
                <a:latin typeface="Arial"/>
                <a:ea typeface="+mn-ea"/>
                <a:cs typeface="+mn-cs"/>
              </a:rPr>
              <a:t> CAYA </a:t>
            </a:r>
            <a:r>
              <a:rPr kumimoji="0" lang="nl-NL" sz="2000" b="0" i="0" u="none" strike="noStrike" kern="1200" cap="none" spc="0" normalizeH="0" baseline="0" noProof="0" dirty="0" err="1">
                <a:ln>
                  <a:noFill/>
                </a:ln>
                <a:solidFill>
                  <a:srgbClr val="182A64"/>
                </a:solidFill>
                <a:effectLst/>
                <a:uLnTx/>
                <a:uFillTx/>
                <a:latin typeface="Arial"/>
                <a:ea typeface="+mn-ea"/>
                <a:cs typeface="+mn-cs"/>
              </a:rPr>
              <a:t>cancer</a:t>
            </a:r>
            <a:r>
              <a:rPr kumimoji="0" lang="nl-NL" sz="2000" b="0" i="0" u="none" strike="noStrike" kern="1200" cap="none" spc="0" normalizeH="0" baseline="0" noProof="0" dirty="0">
                <a:ln>
                  <a:noFill/>
                </a:ln>
                <a:solidFill>
                  <a:srgbClr val="182A64"/>
                </a:solidFill>
                <a:effectLst/>
                <a:uLnTx/>
                <a:uFillTx/>
                <a:latin typeface="Arial"/>
                <a:ea typeface="+mn-ea"/>
                <a:cs typeface="+mn-cs"/>
              </a:rPr>
              <a:t> </a:t>
            </a:r>
            <a:r>
              <a:rPr kumimoji="0" lang="nl-NL" sz="2000" b="0" i="0" u="none" strike="noStrike" kern="1200" cap="none" spc="0" normalizeH="0" baseline="0" noProof="0" dirty="0" err="1">
                <a:ln>
                  <a:noFill/>
                </a:ln>
                <a:solidFill>
                  <a:srgbClr val="182A64"/>
                </a:solidFill>
                <a:effectLst/>
                <a:uLnTx/>
                <a:uFillTx/>
                <a:latin typeface="Arial"/>
                <a:ea typeface="+mn-ea"/>
                <a:cs typeface="+mn-cs"/>
              </a:rPr>
              <a:t>survivors</a:t>
            </a:r>
            <a:endParaRPr kumimoji="0" lang="nl-NL" sz="2000" b="0" i="0" u="none" strike="noStrike" kern="1200" cap="none" spc="0" normalizeH="0" baseline="0" noProof="0" dirty="0">
              <a:ln>
                <a:noFill/>
              </a:ln>
              <a:solidFill>
                <a:srgbClr val="182A64"/>
              </a:solidFill>
              <a:effectLst/>
              <a:uLnTx/>
              <a:uFillTx/>
              <a:latin typeface="Arial"/>
              <a:ea typeface="+mn-ea"/>
              <a:cs typeface="+mn-cs"/>
            </a:endParaRPr>
          </a:p>
        </p:txBody>
      </p:sp>
      <p:sp>
        <p:nvSpPr>
          <p:cNvPr id="10" name="Tekstvak 9">
            <a:extLst>
              <a:ext uri="{FF2B5EF4-FFF2-40B4-BE49-F238E27FC236}">
                <a16:creationId xmlns:a16="http://schemas.microsoft.com/office/drawing/2014/main" id="{DB7AD49D-16E7-43BB-B539-5D0C46CDBA12}"/>
              </a:ext>
            </a:extLst>
          </p:cNvPr>
          <p:cNvSpPr txBox="1"/>
          <p:nvPr/>
        </p:nvSpPr>
        <p:spPr>
          <a:xfrm>
            <a:off x="6615208" y="2838849"/>
            <a:ext cx="4911682" cy="707886"/>
          </a:xfrm>
          <a:prstGeom prst="rect">
            <a:avLst/>
          </a:prstGeom>
          <a:ln>
            <a:solidFill>
              <a:srgbClr val="37477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1" i="0" u="none" strike="noStrike" kern="1200" cap="none" spc="0" normalizeH="0" baseline="0" noProof="0" dirty="0" err="1">
                <a:ln>
                  <a:noFill/>
                </a:ln>
                <a:solidFill>
                  <a:srgbClr val="182A64"/>
                </a:solidFill>
                <a:effectLst/>
                <a:uLnTx/>
                <a:uFillTx/>
                <a:latin typeface="Arial"/>
                <a:ea typeface="+mn-ea"/>
                <a:cs typeface="+mn-cs"/>
              </a:rPr>
              <a:t>Excluded</a:t>
            </a:r>
            <a:endParaRPr kumimoji="0" lang="nl-NL" sz="2000" b="1" i="0" u="none" strike="noStrike" kern="1200" cap="none" spc="0" normalizeH="0" baseline="0" noProof="0" dirty="0">
              <a:ln>
                <a:noFill/>
              </a:ln>
              <a:solidFill>
                <a:srgbClr val="182A64"/>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182A64"/>
                </a:solidFill>
                <a:effectLst/>
                <a:uLnTx/>
                <a:uFillTx/>
                <a:latin typeface="Arial"/>
                <a:ea typeface="+mn-ea"/>
                <a:cs typeface="+mn-cs"/>
              </a:rPr>
              <a:t>n = 1950</a:t>
            </a:r>
          </a:p>
        </p:txBody>
      </p:sp>
      <p:cxnSp>
        <p:nvCxnSpPr>
          <p:cNvPr id="11" name="Rechte verbindingslijn met pijl 10">
            <a:extLst>
              <a:ext uri="{FF2B5EF4-FFF2-40B4-BE49-F238E27FC236}">
                <a16:creationId xmlns:a16="http://schemas.microsoft.com/office/drawing/2014/main" id="{23E4D71F-6234-43DD-A69A-2853DBE773E8}"/>
              </a:ext>
            </a:extLst>
          </p:cNvPr>
          <p:cNvCxnSpPr>
            <a:cxnSpLocks/>
            <a:endCxn id="10" idx="1"/>
          </p:cNvCxnSpPr>
          <p:nvPr/>
        </p:nvCxnSpPr>
        <p:spPr>
          <a:xfrm>
            <a:off x="4367808" y="3192792"/>
            <a:ext cx="2247400" cy="0"/>
          </a:xfrm>
          <a:prstGeom prst="straightConnector1">
            <a:avLst/>
          </a:prstGeom>
          <a:ln>
            <a:solidFill>
              <a:srgbClr val="374779"/>
            </a:solidFill>
            <a:tailEnd type="triangle"/>
          </a:ln>
        </p:spPr>
        <p:style>
          <a:lnRef idx="1">
            <a:schemeClr val="dk1"/>
          </a:lnRef>
          <a:fillRef idx="0">
            <a:schemeClr val="dk1"/>
          </a:fillRef>
          <a:effectRef idx="0">
            <a:schemeClr val="dk1"/>
          </a:effectRef>
          <a:fontRef idx="minor">
            <a:schemeClr val="tx1"/>
          </a:fontRef>
        </p:style>
      </p:cxnSp>
      <p:cxnSp>
        <p:nvCxnSpPr>
          <p:cNvPr id="12" name="Rechte verbindingslijn met pijl 11">
            <a:extLst>
              <a:ext uri="{FF2B5EF4-FFF2-40B4-BE49-F238E27FC236}">
                <a16:creationId xmlns:a16="http://schemas.microsoft.com/office/drawing/2014/main" id="{AEBF0ED7-EA44-4E7F-80BC-B3D503006473}"/>
              </a:ext>
            </a:extLst>
          </p:cNvPr>
          <p:cNvCxnSpPr>
            <a:cxnSpLocks/>
            <a:endCxn id="9" idx="1"/>
          </p:cNvCxnSpPr>
          <p:nvPr/>
        </p:nvCxnSpPr>
        <p:spPr>
          <a:xfrm>
            <a:off x="4367808" y="4831531"/>
            <a:ext cx="2247387" cy="7863"/>
          </a:xfrm>
          <a:prstGeom prst="straightConnector1">
            <a:avLst/>
          </a:prstGeom>
          <a:ln>
            <a:solidFill>
              <a:srgbClr val="374779"/>
            </a:solidFill>
            <a:tailEnd type="triangle"/>
          </a:ln>
        </p:spPr>
        <p:style>
          <a:lnRef idx="1">
            <a:schemeClr val="dk1"/>
          </a:lnRef>
          <a:fillRef idx="0">
            <a:schemeClr val="dk1"/>
          </a:fillRef>
          <a:effectRef idx="0">
            <a:schemeClr val="dk1"/>
          </a:effectRef>
          <a:fontRef idx="minor">
            <a:schemeClr val="tx1"/>
          </a:fontRef>
        </p:style>
      </p:cxnSp>
      <p:sp>
        <p:nvSpPr>
          <p:cNvPr id="25" name="Tijdelijke aanduiding voor dianummer 24">
            <a:extLst>
              <a:ext uri="{FF2B5EF4-FFF2-40B4-BE49-F238E27FC236}">
                <a16:creationId xmlns:a16="http://schemas.microsoft.com/office/drawing/2014/main" id="{E1B37C34-8775-4126-9BD8-C020D9CCC68F}"/>
              </a:ext>
            </a:extLst>
          </p:cNvPr>
          <p:cNvSpPr>
            <a:spLocks noGrp="1"/>
          </p:cNvSpPr>
          <p:nvPr>
            <p:ph type="sldNum" sz="quarter" idx="12"/>
          </p:nvPr>
        </p:nvSpPr>
        <p:spPr>
          <a:xfrm>
            <a:off x="9337342"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540979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p:cNvSpPr>
          <p:nvPr/>
        </p:nvSpPr>
        <p:spPr bwMode="auto">
          <a:xfrm>
            <a:off x="0" y="303240"/>
            <a:ext cx="12192000" cy="1325563"/>
          </a:xfrm>
          <a:prstGeom prst="rect">
            <a:avLst/>
          </a:prstGeom>
          <a:solidFill>
            <a:srgbClr val="374779"/>
          </a:solidFill>
          <a:ln>
            <a:noFill/>
          </a:ln>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Included studies</a:t>
            </a:r>
            <a:endParaRPr kumimoji="0" lang="en-US" altLang="en-US" sz="44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endParaRPr>
          </a:p>
        </p:txBody>
      </p:sp>
      <p:graphicFrame>
        <p:nvGraphicFramePr>
          <p:cNvPr id="10" name="Tabel 10">
            <a:extLst>
              <a:ext uri="{FF2B5EF4-FFF2-40B4-BE49-F238E27FC236}">
                <a16:creationId xmlns:a16="http://schemas.microsoft.com/office/drawing/2014/main" id="{84144965-4E2C-421C-BF09-982622F3A7F1}"/>
              </a:ext>
            </a:extLst>
          </p:cNvPr>
          <p:cNvGraphicFramePr>
            <a:graphicFrameLocks noGrp="1"/>
          </p:cNvGraphicFramePr>
          <p:nvPr/>
        </p:nvGraphicFramePr>
        <p:xfrm>
          <a:off x="335360" y="1772816"/>
          <a:ext cx="11521280" cy="5012583"/>
        </p:xfrm>
        <a:graphic>
          <a:graphicData uri="http://schemas.openxmlformats.org/drawingml/2006/table">
            <a:tbl>
              <a:tblPr firstRow="1" bandRow="1">
                <a:tableStyleId>{5C22544A-7EE6-4342-B048-85BDC9FD1C3A}</a:tableStyleId>
              </a:tblPr>
              <a:tblGrid>
                <a:gridCol w="1355445">
                  <a:extLst>
                    <a:ext uri="{9D8B030D-6E8A-4147-A177-3AD203B41FA5}">
                      <a16:colId xmlns:a16="http://schemas.microsoft.com/office/drawing/2014/main" val="1390660881"/>
                    </a:ext>
                  </a:extLst>
                </a:gridCol>
                <a:gridCol w="3724006">
                  <a:extLst>
                    <a:ext uri="{9D8B030D-6E8A-4147-A177-3AD203B41FA5}">
                      <a16:colId xmlns:a16="http://schemas.microsoft.com/office/drawing/2014/main" val="2940286719"/>
                    </a:ext>
                  </a:extLst>
                </a:gridCol>
                <a:gridCol w="2676706">
                  <a:extLst>
                    <a:ext uri="{9D8B030D-6E8A-4147-A177-3AD203B41FA5}">
                      <a16:colId xmlns:a16="http://schemas.microsoft.com/office/drawing/2014/main" val="1146705459"/>
                    </a:ext>
                  </a:extLst>
                </a:gridCol>
                <a:gridCol w="3765123">
                  <a:extLst>
                    <a:ext uri="{9D8B030D-6E8A-4147-A177-3AD203B41FA5}">
                      <a16:colId xmlns:a16="http://schemas.microsoft.com/office/drawing/2014/main" val="655790733"/>
                    </a:ext>
                  </a:extLst>
                </a:gridCol>
              </a:tblGrid>
              <a:tr h="379623">
                <a:tc>
                  <a:txBody>
                    <a:bodyPr/>
                    <a:lstStyle/>
                    <a:p>
                      <a:endParaRPr lang="en-US" sz="1100" dirty="0">
                        <a:solidFill>
                          <a:schemeClr val="bg1"/>
                        </a:solidFill>
                      </a:endParaRPr>
                    </a:p>
                  </a:txBody>
                  <a:tcPr>
                    <a:solidFill>
                      <a:srgbClr val="374779"/>
                    </a:solidFill>
                  </a:tcPr>
                </a:tc>
                <a:tc>
                  <a:txBody>
                    <a:bodyPr/>
                    <a:lstStyle/>
                    <a:p>
                      <a:r>
                        <a:rPr lang="en-US" sz="1400" dirty="0">
                          <a:solidFill>
                            <a:schemeClr val="bg1"/>
                          </a:solidFill>
                        </a:rPr>
                        <a:t>Population</a:t>
                      </a:r>
                    </a:p>
                  </a:txBody>
                  <a:tcPr>
                    <a:solidFill>
                      <a:srgbClr val="374779"/>
                    </a:solidFill>
                  </a:tcPr>
                </a:tc>
                <a:tc>
                  <a:txBody>
                    <a:bodyPr/>
                    <a:lstStyle/>
                    <a:p>
                      <a:r>
                        <a:rPr lang="en-US" sz="1400" dirty="0">
                          <a:solidFill>
                            <a:schemeClr val="bg1"/>
                          </a:solidFill>
                        </a:rPr>
                        <a:t>Treatment</a:t>
                      </a:r>
                    </a:p>
                  </a:txBody>
                  <a:tcPr>
                    <a:solidFill>
                      <a:srgbClr val="374779"/>
                    </a:solidFill>
                  </a:tcPr>
                </a:tc>
                <a:tc>
                  <a:txBody>
                    <a:bodyPr/>
                    <a:lstStyle/>
                    <a:p>
                      <a:r>
                        <a:rPr lang="en-US" sz="1400" dirty="0">
                          <a:solidFill>
                            <a:schemeClr val="bg1"/>
                          </a:solidFill>
                        </a:rPr>
                        <a:t>Outcomes</a:t>
                      </a:r>
                    </a:p>
                  </a:txBody>
                  <a:tcPr>
                    <a:solidFill>
                      <a:srgbClr val="374779"/>
                    </a:solidFill>
                  </a:tcPr>
                </a:tc>
                <a:extLst>
                  <a:ext uri="{0D108BD9-81ED-4DB2-BD59-A6C34878D82A}">
                    <a16:rowId xmlns:a16="http://schemas.microsoft.com/office/drawing/2014/main" val="2885820054"/>
                  </a:ext>
                </a:extLst>
              </a:tr>
              <a:tr h="663853">
                <a:tc>
                  <a:txBody>
                    <a:bodyPr/>
                    <a:lstStyle/>
                    <a:p>
                      <a:r>
                        <a:rPr lang="en-US" sz="1400" b="1" dirty="0">
                          <a:solidFill>
                            <a:srgbClr val="182A64"/>
                          </a:solidFill>
                        </a:rPr>
                        <a:t>Weil </a:t>
                      </a:r>
                    </a:p>
                    <a:p>
                      <a:r>
                        <a:rPr lang="en-US" sz="1100" b="0" dirty="0">
                          <a:solidFill>
                            <a:srgbClr val="182A64"/>
                          </a:solidFill>
                        </a:rPr>
                        <a:t>Journal of Clinical Oncology, 2018</a:t>
                      </a:r>
                    </a:p>
                  </a:txBody>
                  <a:tcPr>
                    <a:solidFill>
                      <a:srgbClr val="D4DAEC"/>
                    </a:solidFill>
                  </a:tcPr>
                </a:tc>
                <a:tc>
                  <a:txBody>
                    <a:bodyPr/>
                    <a:lstStyle/>
                    <a:p>
                      <a:r>
                        <a:rPr lang="en-US" sz="1400" dirty="0">
                          <a:solidFill>
                            <a:srgbClr val="182A64"/>
                          </a:solidFill>
                        </a:rPr>
                        <a:t>N = 20,026 5-year CCS</a:t>
                      </a:r>
                    </a:p>
                    <a:p>
                      <a:r>
                        <a:rPr lang="en-US" sz="1400" dirty="0">
                          <a:solidFill>
                            <a:srgbClr val="182A64"/>
                          </a:solidFill>
                        </a:rPr>
                        <a:t>Age at diagnosis: 7.0y ()</a:t>
                      </a:r>
                    </a:p>
                    <a:p>
                      <a:r>
                        <a:rPr lang="en-US" sz="1400" dirty="0">
                          <a:solidFill>
                            <a:srgbClr val="182A64"/>
                          </a:solidFill>
                        </a:rPr>
                        <a:t>Follow-up time: 26y ()</a:t>
                      </a:r>
                    </a:p>
                    <a:p>
                      <a:endParaRPr lang="en-US" sz="1400" dirty="0">
                        <a:solidFill>
                          <a:srgbClr val="182A64"/>
                        </a:solidFill>
                      </a:endParaRPr>
                    </a:p>
                  </a:txBody>
                  <a:tcPr>
                    <a:solidFill>
                      <a:srgbClr val="D4DAEC"/>
                    </a:solidFill>
                  </a:tcPr>
                </a:tc>
                <a:tc>
                  <a:txBody>
                    <a:bodyPr/>
                    <a:lstStyle/>
                    <a:p>
                      <a:r>
                        <a:rPr lang="nl-NL" sz="1400" dirty="0" err="1">
                          <a:solidFill>
                            <a:srgbClr val="182A64"/>
                          </a:solidFill>
                        </a:rPr>
                        <a:t>Splenectomy</a:t>
                      </a:r>
                      <a:r>
                        <a:rPr lang="nl-NL" sz="1400" dirty="0">
                          <a:solidFill>
                            <a:srgbClr val="182A64"/>
                          </a:solidFill>
                        </a:rPr>
                        <a:t>: 6.8%</a:t>
                      </a:r>
                    </a:p>
                    <a:p>
                      <a:r>
                        <a:rPr lang="nl-NL" sz="1400" dirty="0" err="1">
                          <a:solidFill>
                            <a:srgbClr val="182A64"/>
                          </a:solidFill>
                        </a:rPr>
                        <a:t>Splenic</a:t>
                      </a:r>
                      <a:r>
                        <a:rPr lang="nl-NL" sz="1400" dirty="0">
                          <a:solidFill>
                            <a:srgbClr val="182A64"/>
                          </a:solidFill>
                        </a:rPr>
                        <a:t> </a:t>
                      </a:r>
                      <a:r>
                        <a:rPr lang="nl-NL" sz="1400" dirty="0" err="1">
                          <a:solidFill>
                            <a:srgbClr val="182A64"/>
                          </a:solidFill>
                        </a:rPr>
                        <a:t>radiation</a:t>
                      </a:r>
                      <a:r>
                        <a:rPr lang="nl-NL" sz="1400" dirty="0">
                          <a:solidFill>
                            <a:srgbClr val="182A64"/>
                          </a:solidFill>
                        </a:rPr>
                        <a:t>: 46%</a:t>
                      </a:r>
                    </a:p>
                    <a:p>
                      <a:pPr marL="171450" indent="-171450">
                        <a:buFont typeface="Arial" panose="020B0604020202020204" pitchFamily="34" charset="0"/>
                        <a:buChar char="•"/>
                      </a:pPr>
                      <a:r>
                        <a:rPr lang="nl-NL" sz="1400" dirty="0">
                          <a:solidFill>
                            <a:srgbClr val="182A64"/>
                          </a:solidFill>
                        </a:rPr>
                        <a:t>&lt;10 Gy: 39.3%</a:t>
                      </a:r>
                    </a:p>
                    <a:p>
                      <a:pPr marL="171450" indent="-171450">
                        <a:buFont typeface="Arial" panose="020B0604020202020204" pitchFamily="34" charset="0"/>
                        <a:buChar char="•"/>
                      </a:pPr>
                      <a:r>
                        <a:rPr lang="nl-NL" sz="1400" dirty="0">
                          <a:solidFill>
                            <a:srgbClr val="182A64"/>
                          </a:solidFill>
                        </a:rPr>
                        <a:t>10-19.9 Gy: 5.1%</a:t>
                      </a:r>
                    </a:p>
                    <a:p>
                      <a:pPr marL="171450" indent="-171450">
                        <a:buFont typeface="Arial" panose="020B0604020202020204" pitchFamily="34" charset="0"/>
                        <a:buChar char="•"/>
                      </a:pPr>
                      <a:r>
                        <a:rPr lang="en-US" sz="1400" dirty="0">
                          <a:solidFill>
                            <a:srgbClr val="182A64"/>
                          </a:solidFill>
                        </a:rPr>
                        <a:t>≥20 </a:t>
                      </a:r>
                      <a:r>
                        <a:rPr lang="en-US" sz="1400" dirty="0" err="1">
                          <a:solidFill>
                            <a:srgbClr val="182A64"/>
                          </a:solidFill>
                        </a:rPr>
                        <a:t>Gy</a:t>
                      </a:r>
                      <a:r>
                        <a:rPr lang="en-US" sz="1400" dirty="0">
                          <a:solidFill>
                            <a:srgbClr val="182A64"/>
                          </a:solidFill>
                        </a:rPr>
                        <a:t>: 2.6%</a:t>
                      </a:r>
                    </a:p>
                  </a:txBody>
                  <a:tcPr>
                    <a:solidFill>
                      <a:srgbClr val="D4DAEC"/>
                    </a:solidFill>
                  </a:tcPr>
                </a:tc>
                <a:tc>
                  <a:txBody>
                    <a:bodyPr/>
                    <a:lstStyle/>
                    <a:p>
                      <a:r>
                        <a:rPr lang="en-US" sz="1400" dirty="0">
                          <a:solidFill>
                            <a:srgbClr val="182A64"/>
                          </a:solidFill>
                        </a:rPr>
                        <a:t>Infection related late mortality at 35y.</a:t>
                      </a:r>
                    </a:p>
                    <a:p>
                      <a:endParaRPr lang="nl-NL" sz="1400" dirty="0">
                        <a:solidFill>
                          <a:srgbClr val="182A64"/>
                        </a:solidFill>
                      </a:endParaRPr>
                    </a:p>
                    <a:p>
                      <a:r>
                        <a:rPr lang="nl-NL" sz="1400" dirty="0">
                          <a:solidFill>
                            <a:srgbClr val="182A64"/>
                          </a:solidFill>
                        </a:rPr>
                        <a:t>Association </a:t>
                      </a:r>
                      <a:r>
                        <a:rPr lang="nl-NL" sz="1400" dirty="0" err="1">
                          <a:solidFill>
                            <a:srgbClr val="182A64"/>
                          </a:solidFill>
                        </a:rPr>
                        <a:t>between</a:t>
                      </a:r>
                      <a:r>
                        <a:rPr lang="nl-NL" sz="1400" dirty="0">
                          <a:solidFill>
                            <a:srgbClr val="182A64"/>
                          </a:solidFill>
                        </a:rPr>
                        <a:t> </a:t>
                      </a:r>
                      <a:r>
                        <a:rPr lang="nl-NL" sz="1400" dirty="0" err="1">
                          <a:solidFill>
                            <a:srgbClr val="182A64"/>
                          </a:solidFill>
                        </a:rPr>
                        <a:t>splenectomy</a:t>
                      </a:r>
                      <a:r>
                        <a:rPr lang="nl-NL" sz="1400" dirty="0">
                          <a:solidFill>
                            <a:srgbClr val="182A64"/>
                          </a:solidFill>
                        </a:rPr>
                        <a:t>, </a:t>
                      </a:r>
                      <a:r>
                        <a:rPr lang="nl-NL" sz="1400" dirty="0" err="1">
                          <a:solidFill>
                            <a:srgbClr val="182A64"/>
                          </a:solidFill>
                        </a:rPr>
                        <a:t>splenic</a:t>
                      </a:r>
                      <a:r>
                        <a:rPr lang="nl-NL" sz="1400" dirty="0">
                          <a:solidFill>
                            <a:srgbClr val="182A64"/>
                          </a:solidFill>
                        </a:rPr>
                        <a:t> </a:t>
                      </a:r>
                      <a:r>
                        <a:rPr lang="nl-NL" sz="1400" dirty="0" err="1">
                          <a:solidFill>
                            <a:srgbClr val="182A64"/>
                          </a:solidFill>
                        </a:rPr>
                        <a:t>irradiation</a:t>
                      </a:r>
                      <a:r>
                        <a:rPr lang="nl-NL" sz="1400" dirty="0">
                          <a:solidFill>
                            <a:srgbClr val="182A64"/>
                          </a:solidFill>
                        </a:rPr>
                        <a:t> </a:t>
                      </a:r>
                      <a:r>
                        <a:rPr lang="nl-NL" sz="1400" dirty="0" err="1">
                          <a:solidFill>
                            <a:srgbClr val="182A64"/>
                          </a:solidFill>
                        </a:rPr>
                        <a:t>and</a:t>
                      </a:r>
                      <a:r>
                        <a:rPr lang="nl-NL" sz="1400" dirty="0">
                          <a:solidFill>
                            <a:srgbClr val="182A64"/>
                          </a:solidFill>
                        </a:rPr>
                        <a:t> </a:t>
                      </a:r>
                      <a:r>
                        <a:rPr lang="nl-NL" sz="1400" dirty="0" err="1">
                          <a:solidFill>
                            <a:srgbClr val="182A64"/>
                          </a:solidFill>
                        </a:rPr>
                        <a:t>infection</a:t>
                      </a:r>
                      <a:r>
                        <a:rPr lang="nl-NL" sz="1400" dirty="0">
                          <a:solidFill>
                            <a:srgbClr val="182A64"/>
                          </a:solidFill>
                        </a:rPr>
                        <a:t> </a:t>
                      </a:r>
                      <a:r>
                        <a:rPr lang="nl-NL" sz="1400" dirty="0" err="1">
                          <a:solidFill>
                            <a:srgbClr val="182A64"/>
                          </a:solidFill>
                        </a:rPr>
                        <a:t>related</a:t>
                      </a:r>
                      <a:r>
                        <a:rPr lang="nl-NL" sz="1400" dirty="0">
                          <a:solidFill>
                            <a:srgbClr val="182A64"/>
                          </a:solidFill>
                        </a:rPr>
                        <a:t> </a:t>
                      </a:r>
                      <a:r>
                        <a:rPr lang="nl-NL" sz="1400" dirty="0" err="1">
                          <a:solidFill>
                            <a:srgbClr val="182A64"/>
                          </a:solidFill>
                        </a:rPr>
                        <a:t>mortality</a:t>
                      </a:r>
                      <a:r>
                        <a:rPr lang="nl-NL" sz="1400" dirty="0">
                          <a:solidFill>
                            <a:srgbClr val="182A64"/>
                          </a:solidFill>
                        </a:rPr>
                        <a:t>.</a:t>
                      </a:r>
                    </a:p>
                  </a:txBody>
                  <a:tcPr>
                    <a:solidFill>
                      <a:srgbClr val="D4DAEC"/>
                    </a:solidFill>
                  </a:tcPr>
                </a:tc>
                <a:extLst>
                  <a:ext uri="{0D108BD9-81ED-4DB2-BD59-A6C34878D82A}">
                    <a16:rowId xmlns:a16="http://schemas.microsoft.com/office/drawing/2014/main" val="4163236557"/>
                  </a:ext>
                </a:extLst>
              </a:tr>
              <a:tr h="663853">
                <a:tc>
                  <a:txBody>
                    <a:bodyPr/>
                    <a:lstStyle/>
                    <a:p>
                      <a:r>
                        <a:rPr lang="en-US" sz="1400" b="1" dirty="0" err="1">
                          <a:solidFill>
                            <a:srgbClr val="182A64"/>
                          </a:solidFill>
                        </a:rPr>
                        <a:t>Pelland</a:t>
                      </a:r>
                      <a:endParaRPr lang="en-US" sz="1400" b="1" dirty="0">
                        <a:solidFill>
                          <a:srgbClr val="182A64"/>
                        </a:solidFill>
                      </a:endParaRPr>
                    </a:p>
                    <a:p>
                      <a:r>
                        <a:rPr lang="en-US" sz="1050" b="0" dirty="0">
                          <a:solidFill>
                            <a:srgbClr val="182A64"/>
                          </a:solidFill>
                        </a:rPr>
                        <a:t>Leukemia &amp; Lymphoma, 2020</a:t>
                      </a:r>
                    </a:p>
                  </a:txBody>
                  <a:tcPr>
                    <a:solidFill>
                      <a:srgbClr val="F4F5FA"/>
                    </a:solidFill>
                  </a:tcPr>
                </a:tc>
                <a:tc>
                  <a:txBody>
                    <a:bodyPr/>
                    <a:lstStyle/>
                    <a:p>
                      <a:r>
                        <a:rPr lang="en-US" sz="1400" dirty="0">
                          <a:solidFill>
                            <a:srgbClr val="182A64"/>
                          </a:solidFill>
                        </a:rPr>
                        <a:t>N = 6148 CCS </a:t>
                      </a:r>
                    </a:p>
                    <a:p>
                      <a:r>
                        <a:rPr lang="en-US" sz="1400" dirty="0">
                          <a:solidFill>
                            <a:srgbClr val="182A64"/>
                          </a:solidFill>
                        </a:rPr>
                        <a:t>Age at diagnosis: 5y (IQR 2.0-11.0)</a:t>
                      </a:r>
                    </a:p>
                    <a:p>
                      <a:r>
                        <a:rPr lang="en-US" sz="1400" dirty="0">
                          <a:solidFill>
                            <a:srgbClr val="182A64"/>
                          </a:solidFill>
                        </a:rPr>
                        <a:t>Follow-up time: 1095d (IQR 655-1500)</a:t>
                      </a:r>
                    </a:p>
                  </a:txBody>
                  <a:tcPr>
                    <a:solidFill>
                      <a:srgbClr val="F4F5FA"/>
                    </a:solidFill>
                  </a:tcPr>
                </a:tc>
                <a:tc>
                  <a:txBody>
                    <a:bodyPr/>
                    <a:lstStyle/>
                    <a:p>
                      <a:r>
                        <a:rPr lang="en-US" sz="1400" dirty="0">
                          <a:solidFill>
                            <a:srgbClr val="182A64"/>
                          </a:solidFill>
                        </a:rPr>
                        <a:t>Chemotherapy: 69.8%</a:t>
                      </a:r>
                    </a:p>
                    <a:p>
                      <a:r>
                        <a:rPr lang="en-US" sz="1400" dirty="0">
                          <a:solidFill>
                            <a:srgbClr val="182A64"/>
                          </a:solidFill>
                        </a:rPr>
                        <a:t>HSCT: 6.9%</a:t>
                      </a:r>
                    </a:p>
                    <a:p>
                      <a:r>
                        <a:rPr lang="en-US" sz="1400" dirty="0">
                          <a:solidFill>
                            <a:srgbClr val="182A64"/>
                          </a:solidFill>
                        </a:rPr>
                        <a:t>Radiation: 3.7%</a:t>
                      </a:r>
                    </a:p>
                  </a:txBody>
                  <a:tcPr>
                    <a:solidFill>
                      <a:srgbClr val="F4F5FA"/>
                    </a:solidFill>
                  </a:tcPr>
                </a:tc>
                <a:tc>
                  <a:txBody>
                    <a:bodyPr/>
                    <a:lstStyle/>
                    <a:p>
                      <a:r>
                        <a:rPr lang="en-US" sz="1400" dirty="0">
                          <a:solidFill>
                            <a:srgbClr val="182A64"/>
                          </a:solidFill>
                        </a:rPr>
                        <a:t>Risk for severe infections (grade 4-5) in CCS.</a:t>
                      </a:r>
                    </a:p>
                  </a:txBody>
                  <a:tcPr>
                    <a:solidFill>
                      <a:srgbClr val="F4F5FA"/>
                    </a:solidFill>
                  </a:tcPr>
                </a:tc>
                <a:extLst>
                  <a:ext uri="{0D108BD9-81ED-4DB2-BD59-A6C34878D82A}">
                    <a16:rowId xmlns:a16="http://schemas.microsoft.com/office/drawing/2014/main" val="3717277720"/>
                  </a:ext>
                </a:extLst>
              </a:tr>
              <a:tr h="663853">
                <a:tc>
                  <a:txBody>
                    <a:bodyPr/>
                    <a:lstStyle/>
                    <a:p>
                      <a:r>
                        <a:rPr lang="en-US" sz="1400" b="1" dirty="0">
                          <a:solidFill>
                            <a:srgbClr val="182A64"/>
                          </a:solidFill>
                        </a:rPr>
                        <a:t>Perkins</a:t>
                      </a:r>
                    </a:p>
                    <a:p>
                      <a:r>
                        <a:rPr lang="en-US" sz="1050" b="0" dirty="0">
                          <a:solidFill>
                            <a:srgbClr val="182A64"/>
                          </a:solidFill>
                        </a:rPr>
                        <a:t>Cancer, 2014</a:t>
                      </a:r>
                    </a:p>
                  </a:txBody>
                  <a:tcPr>
                    <a:solidFill>
                      <a:srgbClr val="D4DA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82A64"/>
                          </a:solidFill>
                        </a:rPr>
                        <a:t>N = 12,360 5-year CCS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82A64"/>
                          </a:solidFill>
                        </a:rPr>
                        <a:t>Age at diagnosis:  &lt;21y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82A64"/>
                          </a:solidFill>
                        </a:rPr>
                        <a:t>Age at follow-up: 22% &gt;40y</a:t>
                      </a:r>
                    </a:p>
                    <a:p>
                      <a:endParaRPr lang="en-US" sz="1400" dirty="0">
                        <a:solidFill>
                          <a:srgbClr val="182A64"/>
                        </a:solidFill>
                      </a:endParaRPr>
                    </a:p>
                    <a:p>
                      <a:r>
                        <a:rPr lang="en-US" sz="1400" dirty="0">
                          <a:solidFill>
                            <a:srgbClr val="182A64"/>
                          </a:solidFill>
                        </a:rPr>
                        <a:t>Controls N= 4,023 siblings</a:t>
                      </a:r>
                    </a:p>
                    <a:p>
                      <a:r>
                        <a:rPr lang="en-US" sz="1400" dirty="0">
                          <a:solidFill>
                            <a:srgbClr val="182A64"/>
                          </a:solidFill>
                        </a:rPr>
                        <a:t>U.S. infection-related SMR</a:t>
                      </a:r>
                    </a:p>
                  </a:txBody>
                  <a:tcPr>
                    <a:solidFill>
                      <a:srgbClr val="D4DAEC"/>
                    </a:solidFill>
                  </a:tcPr>
                </a:tc>
                <a:tc>
                  <a:txBody>
                    <a:bodyPr/>
                    <a:lstStyle/>
                    <a:p>
                      <a:r>
                        <a:rPr lang="en-US" sz="1400" dirty="0">
                          <a:solidFill>
                            <a:srgbClr val="182A64"/>
                          </a:solidFill>
                        </a:rPr>
                        <a:t>Splenectomy: 8.8%</a:t>
                      </a:r>
                    </a:p>
                    <a:p>
                      <a:r>
                        <a:rPr lang="en-US" sz="1400" dirty="0">
                          <a:solidFill>
                            <a:srgbClr val="182A64"/>
                          </a:solidFill>
                        </a:rPr>
                        <a:t>Abdominal RT: 21.7%</a:t>
                      </a:r>
                    </a:p>
                    <a:p>
                      <a:r>
                        <a:rPr lang="en-US" sz="1400" dirty="0">
                          <a:solidFill>
                            <a:srgbClr val="182A64"/>
                          </a:solidFill>
                        </a:rPr>
                        <a:t>Chest RT: 22.5%</a:t>
                      </a:r>
                    </a:p>
                    <a:p>
                      <a:r>
                        <a:rPr lang="en-US" sz="1400" dirty="0">
                          <a:solidFill>
                            <a:srgbClr val="182A64"/>
                          </a:solidFill>
                        </a:rPr>
                        <a:t>TBI: 1.1%</a:t>
                      </a:r>
                    </a:p>
                    <a:p>
                      <a:r>
                        <a:rPr lang="en-US" sz="1400" dirty="0">
                          <a:solidFill>
                            <a:srgbClr val="182A64"/>
                          </a:solidFill>
                        </a:rPr>
                        <a:t>Chemotherapy: 66.2%</a:t>
                      </a:r>
                    </a:p>
                    <a:p>
                      <a:r>
                        <a:rPr lang="en-US" sz="1400" dirty="0">
                          <a:solidFill>
                            <a:srgbClr val="182A64"/>
                          </a:solidFill>
                        </a:rPr>
                        <a:t>Steroids: 38.2%</a:t>
                      </a:r>
                    </a:p>
                  </a:txBody>
                  <a:tcPr>
                    <a:solidFill>
                      <a:srgbClr val="D4DA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82A64"/>
                          </a:solidFill>
                        </a:rPr>
                        <a:t>Infection related death rate of CCS compared to the U.S. population.</a:t>
                      </a:r>
                    </a:p>
                  </a:txBody>
                  <a:tcPr>
                    <a:solidFill>
                      <a:srgbClr val="D4DAEC"/>
                    </a:solidFill>
                  </a:tcPr>
                </a:tc>
                <a:extLst>
                  <a:ext uri="{0D108BD9-81ED-4DB2-BD59-A6C34878D82A}">
                    <a16:rowId xmlns:a16="http://schemas.microsoft.com/office/drawing/2014/main" val="1519809784"/>
                  </a:ext>
                </a:extLst>
              </a:tr>
              <a:tr h="663853">
                <a:tc>
                  <a:txBody>
                    <a:bodyPr/>
                    <a:lstStyle/>
                    <a:p>
                      <a:r>
                        <a:rPr lang="en-US" sz="1400" b="1" dirty="0" err="1">
                          <a:solidFill>
                            <a:srgbClr val="182A64"/>
                          </a:solidFill>
                        </a:rPr>
                        <a:t>Wilhelmsson</a:t>
                      </a:r>
                      <a:endParaRPr lang="en-US" sz="1400" b="1" dirty="0">
                        <a:solidFill>
                          <a:srgbClr val="182A64"/>
                        </a:solidFill>
                      </a:endParaRPr>
                    </a:p>
                    <a:p>
                      <a:r>
                        <a:rPr lang="en-US" sz="1050" b="0" dirty="0">
                          <a:solidFill>
                            <a:srgbClr val="182A64"/>
                          </a:solidFill>
                        </a:rPr>
                        <a:t>American Journal of Hematology, 2020</a:t>
                      </a:r>
                    </a:p>
                  </a:txBody>
                  <a:tcPr>
                    <a:solidFill>
                      <a:srgbClr val="F4F5FA"/>
                    </a:solidFill>
                  </a:tcPr>
                </a:tc>
                <a:tc>
                  <a:txBody>
                    <a:bodyPr/>
                    <a:lstStyle/>
                    <a:p>
                      <a:r>
                        <a:rPr lang="en-US" sz="1400" dirty="0">
                          <a:solidFill>
                            <a:srgbClr val="182A64"/>
                          </a:solidFill>
                        </a:rPr>
                        <a:t>N = 196 5-year childhood AML survivors</a:t>
                      </a:r>
                    </a:p>
                    <a:p>
                      <a:r>
                        <a:rPr lang="en-US" sz="1400" dirty="0">
                          <a:solidFill>
                            <a:srgbClr val="182A64"/>
                          </a:solidFill>
                        </a:rPr>
                        <a:t>Age at diagnosis: &lt;18y</a:t>
                      </a:r>
                    </a:p>
                    <a:p>
                      <a:r>
                        <a:rPr lang="en-US" sz="1400" dirty="0">
                          <a:solidFill>
                            <a:srgbClr val="182A64"/>
                          </a:solidFill>
                        </a:rPr>
                        <a:t>Follow-up time: 12y (range 5-28)</a:t>
                      </a:r>
                    </a:p>
                    <a:p>
                      <a:endParaRPr lang="en-US" sz="1400" dirty="0">
                        <a:solidFill>
                          <a:srgbClr val="182A64"/>
                        </a:solidFill>
                      </a:endParaRPr>
                    </a:p>
                    <a:p>
                      <a:r>
                        <a:rPr lang="en-US" sz="1400" dirty="0">
                          <a:solidFill>
                            <a:srgbClr val="182A64"/>
                          </a:solidFill>
                        </a:rPr>
                        <a:t>Controls N = 152,231 matched on sex, age, country.</a:t>
                      </a:r>
                    </a:p>
                  </a:txBody>
                  <a:tcPr>
                    <a:solidFill>
                      <a:srgbClr val="F4F5FA"/>
                    </a:solidFill>
                  </a:tcPr>
                </a:tc>
                <a:tc>
                  <a:txBody>
                    <a:bodyPr/>
                    <a:lstStyle/>
                    <a:p>
                      <a:r>
                        <a:rPr lang="en-US" sz="1400" dirty="0">
                          <a:solidFill>
                            <a:srgbClr val="182A64"/>
                          </a:solidFill>
                        </a:rPr>
                        <a:t>Chemotherapy: 51%</a:t>
                      </a:r>
                    </a:p>
                    <a:p>
                      <a:r>
                        <a:rPr lang="en-US" sz="1400" dirty="0">
                          <a:solidFill>
                            <a:srgbClr val="182A64"/>
                          </a:solidFill>
                        </a:rPr>
                        <a:t>Chemotherapy + HSCT: 49%</a:t>
                      </a:r>
                    </a:p>
                    <a:p>
                      <a:pPr marL="285750" indent="-285750">
                        <a:buFont typeface="Arial" panose="020B0604020202020204" pitchFamily="34" charset="0"/>
                        <a:buChar char="•"/>
                      </a:pPr>
                      <a:r>
                        <a:rPr lang="en-US" sz="1400" dirty="0">
                          <a:solidFill>
                            <a:srgbClr val="182A64"/>
                          </a:solidFill>
                        </a:rPr>
                        <a:t>TBI: 61%</a:t>
                      </a:r>
                    </a:p>
                  </a:txBody>
                  <a:tcPr>
                    <a:solidFill>
                      <a:srgbClr val="F4F5FA"/>
                    </a:solidFill>
                  </a:tcPr>
                </a:tc>
                <a:tc>
                  <a:txBody>
                    <a:bodyPr/>
                    <a:lstStyle/>
                    <a:p>
                      <a:r>
                        <a:rPr lang="en-US" sz="1400" dirty="0">
                          <a:solidFill>
                            <a:srgbClr val="182A64"/>
                          </a:solidFill>
                        </a:rPr>
                        <a:t>Hospitalizations for infections in CCS stratified by treatment group. </a:t>
                      </a:r>
                    </a:p>
                  </a:txBody>
                  <a:tcPr>
                    <a:solidFill>
                      <a:srgbClr val="F4F5FA"/>
                    </a:solidFill>
                  </a:tcPr>
                </a:tc>
                <a:extLst>
                  <a:ext uri="{0D108BD9-81ED-4DB2-BD59-A6C34878D82A}">
                    <a16:rowId xmlns:a16="http://schemas.microsoft.com/office/drawing/2014/main" val="295220658"/>
                  </a:ext>
                </a:extLst>
              </a:tr>
            </a:tbl>
          </a:graphicData>
        </a:graphic>
      </p:graphicFrame>
      <p:sp>
        <p:nvSpPr>
          <p:cNvPr id="2" name="Tijdelijke aanduiding voor dianummer 1">
            <a:extLst>
              <a:ext uri="{FF2B5EF4-FFF2-40B4-BE49-F238E27FC236}">
                <a16:creationId xmlns:a16="http://schemas.microsoft.com/office/drawing/2014/main" id="{4459E106-3914-4F32-96E7-F4B4BA8315E9}"/>
              </a:ext>
            </a:extLst>
          </p:cNvPr>
          <p:cNvSpPr>
            <a:spLocks noGrp="1"/>
          </p:cNvSpPr>
          <p:nvPr>
            <p:ph type="sldNum" sz="quarter" idx="12"/>
          </p:nvPr>
        </p:nvSpPr>
        <p:spPr>
          <a:xfrm>
            <a:off x="9335891" y="6367272"/>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0839254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Next step</a:t>
            </a:r>
          </a:p>
        </p:txBody>
      </p:sp>
      <p:sp>
        <p:nvSpPr>
          <p:cNvPr id="2" name="Rechthoek 1"/>
          <p:cNvSpPr/>
          <p:nvPr/>
        </p:nvSpPr>
        <p:spPr>
          <a:xfrm>
            <a:off x="911424" y="2132856"/>
            <a:ext cx="10297144"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rPr>
              <a:t>Look into evidence-based guidelines regarding different patient groups at risk for splenic dysfunction.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3" name="Tijdelijke aanduiding voor dianummer 2">
            <a:extLst>
              <a:ext uri="{FF2B5EF4-FFF2-40B4-BE49-F238E27FC236}">
                <a16:creationId xmlns:a16="http://schemas.microsoft.com/office/drawing/2014/main" id="{15321601-570C-4547-900A-86B6337A7808}"/>
              </a:ext>
            </a:extLst>
          </p:cNvPr>
          <p:cNvSpPr>
            <a:spLocks noGrp="1"/>
          </p:cNvSpPr>
          <p:nvPr>
            <p:ph type="sldNum" sz="quarter" idx="12"/>
          </p:nvPr>
        </p:nvSpPr>
        <p:spPr>
          <a:xfrm>
            <a:off x="9347200" y="6359522"/>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918896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el 1"/>
          <p:cNvSpPr>
            <a:spLocks/>
          </p:cNvSpPr>
          <p:nvPr/>
        </p:nvSpPr>
        <p:spPr bwMode="auto">
          <a:xfrm>
            <a:off x="0" y="2276872"/>
            <a:ext cx="12192000" cy="1758082"/>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ＭＳ Ｐゴシック" pitchFamily="34" charset="-128"/>
                <a:cs typeface="+mn-cs"/>
              </a:rPr>
              <a:t>Discussion</a:t>
            </a:r>
          </a:p>
        </p:txBody>
      </p:sp>
      <p:sp>
        <p:nvSpPr>
          <p:cNvPr id="2" name="Tijdelijke aanduiding voor dianummer 1">
            <a:extLst>
              <a:ext uri="{FF2B5EF4-FFF2-40B4-BE49-F238E27FC236}">
                <a16:creationId xmlns:a16="http://schemas.microsoft.com/office/drawing/2014/main" id="{B0C9C9C5-09CE-4BEA-BFF8-E929E955EEEF}"/>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304796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Discussion</a:t>
            </a:r>
          </a:p>
        </p:txBody>
      </p:sp>
      <p:sp>
        <p:nvSpPr>
          <p:cNvPr id="2" name="Rechthoek 1"/>
          <p:cNvSpPr/>
          <p:nvPr/>
        </p:nvSpPr>
        <p:spPr>
          <a:xfrm>
            <a:off x="911424" y="2132856"/>
            <a:ext cx="10297144" cy="2345257"/>
          </a:xfrm>
          <a:prstGeom prst="rect">
            <a:avLst/>
          </a:prstGeom>
        </p:spPr>
        <p:txBody>
          <a:bodyPr wrap="square">
            <a:spAutoFit/>
          </a:bodyPr>
          <a:lstStyle/>
          <a:p>
            <a:pPr marL="457200" marR="0" lvl="0" indent="-457200" algn="l" defTabSz="914400" rtl="0" eaLnBrk="1" fontAlgn="base" latinLnBrk="0" hangingPunct="1">
              <a:lnSpc>
                <a:spcPct val="85000"/>
              </a:lnSpc>
              <a:spcBef>
                <a:spcPct val="0"/>
              </a:spcBef>
              <a:spcAft>
                <a:spcPct val="0"/>
              </a:spcAft>
              <a:buClrTx/>
              <a:buSzTx/>
              <a:buFont typeface="+mj-lt"/>
              <a:buAutoNum type="arabicPeriod"/>
              <a:tabLst/>
              <a:defRPr/>
            </a:pPr>
            <a:r>
              <a:rPr kumimoji="0" lang="en-US" altLang="nl-NL" sz="2400" b="0" i="0" u="none" strike="noStrike" kern="1200" cap="none" spc="0" normalizeH="0" baseline="0" noProof="0" dirty="0">
                <a:ln>
                  <a:noFill/>
                </a:ln>
                <a:solidFill>
                  <a:srgbClr val="182A64"/>
                </a:solidFill>
                <a:effectLst/>
                <a:uLnTx/>
                <a:uFillTx/>
                <a:latin typeface="Calibri" pitchFamily="34" charset="0"/>
                <a:ea typeface="ＭＳ Ｐゴシック" pitchFamily="34" charset="-128"/>
                <a:cs typeface="Calibri" panose="020F0502020204030204" pitchFamily="34" charset="0"/>
              </a:rPr>
              <a:t>What populations would be suitable to extract additional information from?</a:t>
            </a:r>
          </a:p>
          <a:p>
            <a:pPr marL="457200" marR="0" lvl="1" indent="0" algn="l" defTabSz="914400" rtl="0" eaLnBrk="1" fontAlgn="base" latinLnBrk="0" hangingPunct="1">
              <a:lnSpc>
                <a:spcPct val="85000"/>
              </a:lnSpc>
              <a:spcBef>
                <a:spcPct val="0"/>
              </a:spcBef>
              <a:spcAft>
                <a:spcPct val="0"/>
              </a:spcAft>
              <a:buClrTx/>
              <a:buSzTx/>
              <a:buFontTx/>
              <a:buNone/>
              <a:tabLst/>
              <a:defRPr/>
            </a:pPr>
            <a:r>
              <a:rPr kumimoji="0" lang="en-US" altLang="nl-NL" sz="2400" b="0" i="0" u="none" strike="noStrike" kern="1200" cap="none" spc="0" normalizeH="0" baseline="0" noProof="0" dirty="0">
                <a:ln>
                  <a:noFill/>
                </a:ln>
                <a:solidFill>
                  <a:srgbClr val="182A64"/>
                </a:solidFill>
                <a:effectLst/>
                <a:uLnTx/>
                <a:uFillTx/>
                <a:latin typeface="Calibri" pitchFamily="34" charset="0"/>
                <a:ea typeface="ＭＳ Ｐゴシック" pitchFamily="34" charset="-128"/>
                <a:cs typeface="Calibri" panose="020F0502020204030204" pitchFamily="34" charset="0"/>
              </a:rPr>
              <a:t>(different patient groups also at risk for splenic dysfunction)</a:t>
            </a:r>
          </a:p>
          <a:p>
            <a:pPr marL="457200" marR="0" lvl="1" indent="0" algn="l" defTabSz="914400" rtl="0" eaLnBrk="1" fontAlgn="base" latinLnBrk="0" hangingPunct="1">
              <a:lnSpc>
                <a:spcPct val="85000"/>
              </a:lnSpc>
              <a:spcBef>
                <a:spcPct val="0"/>
              </a:spcBef>
              <a:spcAft>
                <a:spcPct val="0"/>
              </a:spcAft>
              <a:buClrTx/>
              <a:buSzTx/>
              <a:buFontTx/>
              <a:buNone/>
              <a:tabLst/>
              <a:defRPr/>
            </a:pPr>
            <a:endParaRPr kumimoji="0" lang="en-US" altLang="nl-NL" sz="2400" b="0" i="0" u="none" strike="noStrike" kern="1200" cap="none" spc="0" normalizeH="0" baseline="0" noProof="0" dirty="0">
              <a:ln>
                <a:noFill/>
              </a:ln>
              <a:solidFill>
                <a:srgbClr val="182A64"/>
              </a:solidFill>
              <a:effectLst/>
              <a:uLnTx/>
              <a:uFillTx/>
              <a:latin typeface="Calibri" pitchFamily="34" charset="0"/>
              <a:ea typeface="ＭＳ Ｐゴシック" pitchFamily="34" charset="-128"/>
              <a:cs typeface="Calibri" panose="020F0502020204030204" pitchFamily="34" charset="0"/>
            </a:endParaRPr>
          </a:p>
          <a:p>
            <a:pPr marL="457200" marR="0" lvl="0" indent="-457200" algn="l" defTabSz="914400" rtl="0" eaLnBrk="1" fontAlgn="base" latinLnBrk="0" hangingPunct="1">
              <a:lnSpc>
                <a:spcPct val="85000"/>
              </a:lnSpc>
              <a:spcBef>
                <a:spcPct val="0"/>
              </a:spcBef>
              <a:spcAft>
                <a:spcPct val="0"/>
              </a:spcAft>
              <a:buClrTx/>
              <a:buSzTx/>
              <a:buFont typeface="+mj-lt"/>
              <a:buAutoNum type="arabicPeriod"/>
              <a:tabLst/>
              <a:defRPr/>
            </a:pPr>
            <a:r>
              <a:rPr kumimoji="0" lang="en-US" altLang="nl-NL" sz="2400" b="0" i="0" u="none" strike="noStrike" kern="1200" cap="none" spc="0" normalizeH="0" baseline="0" noProof="0" dirty="0">
                <a:ln>
                  <a:noFill/>
                </a:ln>
                <a:solidFill>
                  <a:srgbClr val="182A64"/>
                </a:solidFill>
                <a:effectLst/>
                <a:uLnTx/>
                <a:uFillTx/>
                <a:latin typeface="Calibri" pitchFamily="34" charset="0"/>
                <a:ea typeface="ＭＳ Ｐゴシック" pitchFamily="34" charset="-128"/>
                <a:cs typeface="Calibri" panose="020F0502020204030204" pitchFamily="34" charset="0"/>
              </a:rPr>
              <a:t>How to formulate recommendations when using a proxy marker for splenic dysfunction?</a:t>
            </a:r>
          </a:p>
          <a:p>
            <a:pPr marL="457200" marR="0" lvl="0" indent="-457200" algn="l" defTabSz="914400" rtl="0" eaLnBrk="1" fontAlgn="base" latinLnBrk="0" hangingPunct="1">
              <a:lnSpc>
                <a:spcPct val="85000"/>
              </a:lnSpc>
              <a:spcBef>
                <a:spcPct val="0"/>
              </a:spcBef>
              <a:spcAft>
                <a:spcPct val="0"/>
              </a:spcAft>
              <a:buClrTx/>
              <a:buSzTx/>
              <a:buFont typeface="+mj-lt"/>
              <a:buAutoNum type="arabicPeriod"/>
              <a:tabLst/>
              <a:defRPr/>
            </a:pPr>
            <a:endParaRPr kumimoji="0" lang="en-US" altLang="nl-NL" sz="2400" b="0" i="0" u="none" strike="noStrike" kern="1200" cap="none" spc="0" normalizeH="0" baseline="0" noProof="0" dirty="0">
              <a:ln>
                <a:noFill/>
              </a:ln>
              <a:solidFill>
                <a:srgbClr val="182A64"/>
              </a:solidFill>
              <a:effectLst/>
              <a:uLnTx/>
              <a:uFillTx/>
              <a:latin typeface="Calibri" pitchFamily="34" charset="0"/>
              <a:ea typeface="ＭＳ Ｐゴシック"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24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3" name="Tijdelijke aanduiding voor dianummer 2">
            <a:extLst>
              <a:ext uri="{FF2B5EF4-FFF2-40B4-BE49-F238E27FC236}">
                <a16:creationId xmlns:a16="http://schemas.microsoft.com/office/drawing/2014/main" id="{994A3AF7-C42A-4483-B307-3C3C57B0DE3F}"/>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325930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p:cNvSpPr>
          <p:nvPr/>
        </p:nvSpPr>
        <p:spPr bwMode="auto">
          <a:xfrm>
            <a:off x="0" y="260353"/>
            <a:ext cx="12192000" cy="1470025"/>
          </a:xfrm>
          <a:prstGeom prst="rect">
            <a:avLst/>
          </a:prstGeom>
          <a:solidFill>
            <a:srgbClr val="091C5A">
              <a:alpha val="8117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ea typeface="MS PGothic" pitchFamily="34" charset="-128"/>
              </a:defRPr>
            </a:lvl1pPr>
            <a:lvl2pPr marL="742950" indent="-285750">
              <a:spcBef>
                <a:spcPct val="20000"/>
              </a:spcBef>
              <a:buChar char="–"/>
              <a:defRPr sz="2800">
                <a:solidFill>
                  <a:schemeClr val="tx1"/>
                </a:solidFill>
                <a:latin typeface="Arial" pitchFamily="34" charset="0"/>
                <a:ea typeface="MS PGothic" pitchFamily="34" charset="-128"/>
              </a:defRPr>
            </a:lvl2pPr>
            <a:lvl3pPr marL="1143000" indent="-228600">
              <a:spcBef>
                <a:spcPct val="20000"/>
              </a:spcBef>
              <a:buChar char="•"/>
              <a:defRPr sz="2400">
                <a:solidFill>
                  <a:schemeClr val="tx1"/>
                </a:solidFill>
                <a:latin typeface="Arial" pitchFamily="34" charset="0"/>
                <a:ea typeface="MS PGothic" pitchFamily="34" charset="-128"/>
              </a:defRPr>
            </a:lvl3pPr>
            <a:lvl4pPr marL="1600200" indent="-228600">
              <a:spcBef>
                <a:spcPct val="20000"/>
              </a:spcBef>
              <a:buChar char="–"/>
              <a:defRPr sz="2000">
                <a:solidFill>
                  <a:schemeClr val="tx1"/>
                </a:solidFill>
                <a:latin typeface="Arial" pitchFamily="34" charset="0"/>
                <a:ea typeface="MS PGothic" pitchFamily="34" charset="-128"/>
              </a:defRPr>
            </a:lvl4pPr>
            <a:lvl5pPr marL="2057400" indent="-22860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200" b="1" i="0" u="none" strike="noStrike" kern="1200" cap="none" spc="0" normalizeH="0" baseline="0" noProof="0" dirty="0">
                <a:ln>
                  <a:noFill/>
                </a:ln>
                <a:solidFill>
                  <a:srgbClr val="FFFFFF"/>
                </a:solidFill>
                <a:effectLst/>
                <a:uLnTx/>
                <a:uFillTx/>
                <a:latin typeface="Calibri" pitchFamily="34" charset="0"/>
                <a:ea typeface="MS PGothic" pitchFamily="34" charset="-128"/>
                <a:cs typeface="+mn-cs"/>
              </a:rPr>
              <a:t>Thanks to</a:t>
            </a:r>
          </a:p>
        </p:txBody>
      </p:sp>
      <p:sp>
        <p:nvSpPr>
          <p:cNvPr id="4" name="Rectangle 3">
            <a:extLst>
              <a:ext uri="{FF2B5EF4-FFF2-40B4-BE49-F238E27FC236}">
                <a16:creationId xmlns:a16="http://schemas.microsoft.com/office/drawing/2014/main" id="{C2973F6C-5DF3-4345-94F9-5906D3A398A6}"/>
              </a:ext>
            </a:extLst>
          </p:cNvPr>
          <p:cNvSpPr>
            <a:spLocks noChangeArrowheads="1"/>
          </p:cNvSpPr>
          <p:nvPr/>
        </p:nvSpPr>
        <p:spPr bwMode="auto">
          <a:xfrm>
            <a:off x="1703512" y="2136714"/>
            <a:ext cx="2818656" cy="43064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sng"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Chairs:</a:t>
            </a:r>
            <a:r>
              <a:rPr kumimoji="0" lang="en-US" sz="16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6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Jacqueline Loonen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Greg Guilcher</a:t>
            </a:r>
            <a:endPar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sng"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Coordinator:</a:t>
            </a:r>
            <a:r>
              <a:rPr kumimoji="0" lang="en-US" sz="16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endParaRPr kumimoji="0" lang="nl-NL" sz="1600" b="1"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Bente Houtman</a:t>
            </a: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sng"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Advisors: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Leontien Kremer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Melissa Hudson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Rod</a:t>
            </a: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Skinner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Sandy </a:t>
            </a:r>
            <a:r>
              <a:rPr kumimoji="0" lang="nl-NL"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Constine</a:t>
            </a:r>
            <a:endPar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Hamish</a:t>
            </a: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nl-NL"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Wallce</a:t>
            </a:r>
            <a:endPar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Renée Mulder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Elvira van Dalen</a:t>
            </a: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7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nl-NL" sz="18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5" name="Rectangle 3">
            <a:extLst>
              <a:ext uri="{FF2B5EF4-FFF2-40B4-BE49-F238E27FC236}">
                <a16:creationId xmlns:a16="http://schemas.microsoft.com/office/drawing/2014/main" id="{45714D3A-56A1-4E47-9728-DA3865826496}"/>
              </a:ext>
            </a:extLst>
          </p:cNvPr>
          <p:cNvSpPr>
            <a:spLocks noChangeArrowheads="1"/>
          </p:cNvSpPr>
          <p:nvPr/>
        </p:nvSpPr>
        <p:spPr bwMode="auto">
          <a:xfrm>
            <a:off x="4686672" y="2136714"/>
            <a:ext cx="2818656" cy="51577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sng"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WG leader: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Danielle Friedman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Jacqueline Loonen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Greg Guilcher</a:t>
            </a:r>
            <a:endParaRPr kumimoji="0" lang="nl-NL" sz="1600" b="0" i="0" u="none" strike="noStrike" kern="1200" cap="none" spc="0" normalizeH="0" baseline="0" noProof="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sng"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WG members:</a:t>
            </a:r>
            <a:r>
              <a:rPr kumimoji="0" lang="en-US" sz="1600" b="1"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rPr>
              <a:t>	 </a:t>
            </a:r>
            <a:endParaRPr kumimoji="0" lang="nl-NL" sz="1600" b="1"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Mark </a:t>
            </a:r>
            <a:r>
              <a:rPr kumimoji="0" lang="nl-NL"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Gaze</a:t>
            </a:r>
            <a:endPar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Charlotte Demoor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Brent Weil</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Lorna Zadravec Zaletel</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Jelena Roganovic</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Katrin Scheinemann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Anna Panasiuk</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Claire Berger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Jennifer Heimall</a:t>
            </a:r>
          </a:p>
          <a:p>
            <a:pPr marL="27305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000057"/>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6" name="Rectangle 3">
            <a:extLst>
              <a:ext uri="{FF2B5EF4-FFF2-40B4-BE49-F238E27FC236}">
                <a16:creationId xmlns:a16="http://schemas.microsoft.com/office/drawing/2014/main" id="{CB7880BC-B458-4DE5-AB3F-FFD4E7CA4752}"/>
              </a:ext>
            </a:extLst>
          </p:cNvPr>
          <p:cNvSpPr>
            <a:spLocks noChangeArrowheads="1"/>
          </p:cNvSpPr>
          <p:nvPr/>
        </p:nvSpPr>
        <p:spPr bwMode="auto">
          <a:xfrm>
            <a:off x="7937872" y="2136714"/>
            <a:ext cx="2818656" cy="39392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273050" indent="7938">
              <a:spcBef>
                <a:spcPct val="20000"/>
              </a:spcBef>
              <a:buChar char="•"/>
              <a:defRPr sz="3200">
                <a:solidFill>
                  <a:schemeClr val="tx1"/>
                </a:solidFill>
                <a:latin typeface="Arial" pitchFamily="34" charset="0"/>
                <a:ea typeface="ＭＳ Ｐゴシック" pitchFamily="34" charset="-128"/>
              </a:defRPr>
            </a:lvl1pPr>
            <a:lvl2pPr marL="1349375" indent="-457200">
              <a:spcBef>
                <a:spcPct val="20000"/>
              </a:spcBef>
              <a:buChar char="–"/>
              <a:defRPr sz="2800">
                <a:solidFill>
                  <a:schemeClr val="tx1"/>
                </a:solidFill>
                <a:latin typeface="Arial" pitchFamily="34" charset="0"/>
                <a:ea typeface="ＭＳ Ｐゴシック" pitchFamily="34" charset="-128"/>
              </a:defRPr>
            </a:lvl2pPr>
            <a:lvl3pPr marL="1985963" indent="-457200">
              <a:spcBef>
                <a:spcPct val="20000"/>
              </a:spcBef>
              <a:buChar char="•"/>
              <a:defRPr sz="2400">
                <a:solidFill>
                  <a:schemeClr val="tx1"/>
                </a:solidFill>
                <a:latin typeface="Arial" pitchFamily="34" charset="0"/>
                <a:ea typeface="ＭＳ Ｐゴシック" pitchFamily="34" charset="-128"/>
              </a:defRPr>
            </a:lvl3pPr>
            <a:lvl4pPr marL="2622550" indent="-457200">
              <a:spcBef>
                <a:spcPct val="20000"/>
              </a:spcBef>
              <a:buChar char="–"/>
              <a:defRPr sz="2000">
                <a:solidFill>
                  <a:schemeClr val="tx1"/>
                </a:solidFill>
                <a:latin typeface="Arial" pitchFamily="34" charset="0"/>
                <a:ea typeface="ＭＳ Ｐゴシック" pitchFamily="34" charset="-128"/>
              </a:defRPr>
            </a:lvl4pPr>
            <a:lvl5pPr marL="3259138" indent="-457200">
              <a:spcBef>
                <a:spcPct val="20000"/>
              </a:spcBef>
              <a:buChar char="»"/>
              <a:defRPr sz="2000">
                <a:solidFill>
                  <a:schemeClr val="tx1"/>
                </a:solidFill>
                <a:latin typeface="Arial" pitchFamily="34" charset="0"/>
                <a:ea typeface="ＭＳ Ｐゴシック" pitchFamily="34" charset="-128"/>
              </a:defRPr>
            </a:lvl5pPr>
            <a:lvl6pPr marL="37163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41735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46307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5087938" indent="-4572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1" i="0" u="sng"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WG members:</a:t>
            </a:r>
            <a:r>
              <a:rPr kumimoji="0" lang="en-US" sz="1600" b="1"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rPr>
              <a:t>	 </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Nicola Wright</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nl-NL"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Annechien</a:t>
            </a:r>
            <a:r>
              <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Lambeck</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Audrone</a:t>
            </a: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 </a:t>
            </a:r>
            <a:r>
              <a:rPr kumimoji="0" lang="en-US"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Mulevičiene</a:t>
            </a: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Andrew Gennery</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Edit </a:t>
            </a:r>
            <a:r>
              <a:rPr kumimoji="0" lang="en-US"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Bardí</a:t>
            </a: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Katerina </a:t>
            </a:r>
            <a:r>
              <a:rPr kumimoji="0" lang="en-US"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Katsimbardi</a:t>
            </a: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Matthew Matasar</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Dimitri Diavatopoulos</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Louis Bont</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Austen Worth</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Arjan van Laarhoven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Michelle </a:t>
            </a:r>
            <a:r>
              <a:rPr kumimoji="0" lang="en-US"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Kwok-Williams</a:t>
            </a:r>
            <a:endPar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Paula Adkin</a:t>
            </a:r>
          </a:p>
          <a:p>
            <a:pPr marL="27305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Judith </a:t>
            </a:r>
            <a:r>
              <a:rPr kumimoji="0" lang="en-US" sz="1600" b="0" i="0" u="none" strike="noStrike" kern="1200" cap="none" spc="0" normalizeH="0" baseline="0" noProof="0" dirty="0" err="1">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rPr>
              <a:t>Spijkerman</a:t>
            </a:r>
            <a:endParaRPr kumimoji="0" lang="nl-NL" sz="1600" b="0" i="0" u="none" strike="noStrike" kern="1200" cap="none" spc="0" normalizeH="0" baseline="0" noProof="0" dirty="0">
              <a:ln>
                <a:noFill/>
              </a:ln>
              <a:solidFill>
                <a:srgbClr val="182A64"/>
              </a:solidFill>
              <a:effectLst/>
              <a:uLnTx/>
              <a:uFillTx/>
              <a:latin typeface="Calibri" panose="020F0502020204030204" pitchFamily="34" charset="0"/>
              <a:ea typeface="ＭＳ Ｐゴシック" pitchFamily="34" charset="-128"/>
              <a:cs typeface="Calibri" panose="020F0502020204030204" pitchFamily="34" charset="0"/>
            </a:endParaRPr>
          </a:p>
        </p:txBody>
      </p:sp>
      <p:sp>
        <p:nvSpPr>
          <p:cNvPr id="3" name="Tijdelijke aanduiding voor dianummer 2">
            <a:extLst>
              <a:ext uri="{FF2B5EF4-FFF2-40B4-BE49-F238E27FC236}">
                <a16:creationId xmlns:a16="http://schemas.microsoft.com/office/drawing/2014/main" id="{5479A20E-2373-4488-9198-477AA6C209E0}"/>
              </a:ext>
            </a:extLst>
          </p:cNvPr>
          <p:cNvSpPr>
            <a:spLocks noGrp="1"/>
          </p:cNvSpPr>
          <p:nvPr>
            <p:ph type="sldNum" sz="quarter" idx="12"/>
          </p:nvPr>
        </p:nvSpPr>
        <p:spPr>
          <a:xfrm>
            <a:off x="9347200" y="6381750"/>
            <a:ext cx="28448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9C3C4E-F354-45EF-BA6A-5F9B074131A7}" type="slidenum">
              <a:rPr kumimoji="0" lang="nl-NL" altLang="en-US" sz="1400" b="0" i="0" u="none" strike="noStrike" kern="1200" cap="none" spc="0" normalizeH="0" baseline="0" noProof="0" smtClean="0">
                <a:ln>
                  <a:noFill/>
                </a:ln>
                <a:solidFill>
                  <a:srgbClr val="182A64"/>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nl-NL" altLang="en-US" sz="1400" b="0" i="0" u="none" strike="noStrike" kern="1200" cap="none" spc="0" normalizeH="0" baseline="0" noProof="0" dirty="0">
              <a:ln>
                <a:noFill/>
              </a:ln>
              <a:solidFill>
                <a:srgbClr val="182A64"/>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65841330"/>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33202</TotalTime>
  <Words>13052</Words>
  <Application>Microsoft Office PowerPoint</Application>
  <PresentationFormat>Breedbeeld</PresentationFormat>
  <Paragraphs>2399</Paragraphs>
  <Slides>146</Slides>
  <Notes>110</Notes>
  <HiddenSlides>0</HiddenSlides>
  <MMClips>0</MMClips>
  <ScaleCrop>false</ScaleCrop>
  <HeadingPairs>
    <vt:vector size="6" baseType="variant">
      <vt:variant>
        <vt:lpstr>Gebruikte lettertypen</vt:lpstr>
      </vt:variant>
      <vt:variant>
        <vt:i4>19</vt:i4>
      </vt:variant>
      <vt:variant>
        <vt:lpstr>Thema</vt:lpstr>
      </vt:variant>
      <vt:variant>
        <vt:i4>4</vt:i4>
      </vt:variant>
      <vt:variant>
        <vt:lpstr>Diatitels</vt:lpstr>
      </vt:variant>
      <vt:variant>
        <vt:i4>146</vt:i4>
      </vt:variant>
    </vt:vector>
  </HeadingPairs>
  <TitlesOfParts>
    <vt:vector size="169" baseType="lpstr">
      <vt:lpstr>ＭＳ Ｐゴシック</vt:lpstr>
      <vt:lpstr>ＭＳ Ｐゴシック</vt:lpstr>
      <vt:lpstr>AdvP41153C</vt:lpstr>
      <vt:lpstr>Apple Color Emoji</vt:lpstr>
      <vt:lpstr>Arial</vt:lpstr>
      <vt:lpstr>Calibri</vt:lpstr>
      <vt:lpstr>Cambria</vt:lpstr>
      <vt:lpstr>Cambria Math</vt:lpstr>
      <vt:lpstr>Courier New</vt:lpstr>
      <vt:lpstr>inherit</vt:lpstr>
      <vt:lpstr>Merriweather</vt:lpstr>
      <vt:lpstr>MS ??</vt:lpstr>
      <vt:lpstr>Noto Sans Symbols</vt:lpstr>
      <vt:lpstr>Segoe UI</vt:lpstr>
      <vt:lpstr>Source Sans Pro</vt:lpstr>
      <vt:lpstr>Symbol</vt:lpstr>
      <vt:lpstr>System Font Regular</vt:lpstr>
      <vt:lpstr>Times New Roman</vt:lpstr>
      <vt:lpstr>Wingdings</vt:lpstr>
      <vt:lpstr>Standaardontwerp</vt:lpstr>
      <vt:lpstr>1_Standaardontwerp</vt:lpstr>
      <vt:lpstr>2_Standaardontwerp</vt:lpstr>
      <vt:lpstr>3_Standaardontwerp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Steps of the IGHG recommendation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ECHOCARDIOGRAPHY IN ASYMPTOMATIC SURVIVORS OF CHILDHOOD CANCER TREATED WITH ANTHRACYCLINES:  A PROSPECTIVE FOLLOW-UP STUDY</dc:title>
  <dc:creator>ADB</dc:creator>
  <cp:lastModifiedBy>Mulder, R.L.</cp:lastModifiedBy>
  <cp:revision>810</cp:revision>
  <cp:lastPrinted>2017-09-05T23:21:02Z</cp:lastPrinted>
  <dcterms:created xsi:type="dcterms:W3CDTF">2008-09-22T16:00:36Z</dcterms:created>
  <dcterms:modified xsi:type="dcterms:W3CDTF">2023-03-06T12:20:38Z</dcterms:modified>
</cp:coreProperties>
</file>